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drawings/drawing1.xml" ContentType="application/vnd.openxmlformats-officedocument.drawingml.chartshapes+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4.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25.xml" ContentType="application/vnd.openxmlformats-officedocument.drawingml.chart+xml"/>
  <Override PartName="/ppt/charts/style25.xml" ContentType="application/vnd.ms-office.chartstyle+xml"/>
  <Override PartName="/ppt/charts/colors25.xml" ContentType="application/vnd.ms-office.chartcolorstyle+xml"/>
  <Override PartName="/ppt/charts/chart26.xml" ContentType="application/vnd.openxmlformats-officedocument.drawingml.chart+xml"/>
  <Override PartName="/ppt/charts/style26.xml" ContentType="application/vnd.ms-office.chartstyle+xml"/>
  <Override PartName="/ppt/charts/colors26.xml" ContentType="application/vnd.ms-office.chartcolorstyle+xml"/>
  <Override PartName="/ppt/charts/chart27.xml" ContentType="application/vnd.openxmlformats-officedocument.drawingml.chart+xml"/>
  <Override PartName="/ppt/charts/style27.xml" ContentType="application/vnd.ms-office.chartstyle+xml"/>
  <Override PartName="/ppt/charts/colors27.xml" ContentType="application/vnd.ms-office.chartcolorstyle+xml"/>
  <Override PartName="/ppt/charts/chart28.xml" ContentType="application/vnd.openxmlformats-officedocument.drawingml.chart+xml"/>
  <Override PartName="/ppt/charts/style28.xml" ContentType="application/vnd.ms-office.chartstyle+xml"/>
  <Override PartName="/ppt/charts/colors28.xml" ContentType="application/vnd.ms-office.chartcolorstyle+xml"/>
  <Override PartName="/ppt/charts/chart29.xml" ContentType="application/vnd.openxmlformats-officedocument.drawingml.chart+xml"/>
  <Override PartName="/ppt/charts/style29.xml" ContentType="application/vnd.ms-office.chartstyle+xml"/>
  <Override PartName="/ppt/charts/colors29.xml" ContentType="application/vnd.ms-office.chartcolorstyle+xml"/>
  <Override PartName="/ppt/charts/chart30.xml" ContentType="application/vnd.openxmlformats-officedocument.drawingml.chart+xml"/>
  <Override PartName="/ppt/charts/style30.xml" ContentType="application/vnd.ms-office.chartstyle+xml"/>
  <Override PartName="/ppt/charts/colors30.xml" ContentType="application/vnd.ms-office.chartcolorstyle+xml"/>
  <Override PartName="/ppt/charts/chart31.xml" ContentType="application/vnd.openxmlformats-officedocument.drawingml.chart+xml"/>
  <Override PartName="/ppt/charts/style31.xml" ContentType="application/vnd.ms-office.chartstyle+xml"/>
  <Override PartName="/ppt/charts/colors31.xml" ContentType="application/vnd.ms-office.chartcolorstyle+xml"/>
  <Override PartName="/ppt/charts/chart32.xml" ContentType="application/vnd.openxmlformats-officedocument.drawingml.chart+xml"/>
  <Override PartName="/ppt/charts/style32.xml" ContentType="application/vnd.ms-office.chartstyle+xml"/>
  <Override PartName="/ppt/charts/colors32.xml" ContentType="application/vnd.ms-office.chartcolorstyle+xml"/>
  <Override PartName="/ppt/charts/chart33.xml" ContentType="application/vnd.openxmlformats-officedocument.drawingml.chart+xml"/>
  <Override PartName="/ppt/charts/style33.xml" ContentType="application/vnd.ms-office.chartstyle+xml"/>
  <Override PartName="/ppt/charts/colors33.xml" ContentType="application/vnd.ms-office.chartcolorstyle+xml"/>
  <Override PartName="/ppt/charts/chart34.xml" ContentType="application/vnd.openxmlformats-officedocument.drawingml.chart+xml"/>
  <Override PartName="/ppt/charts/style34.xml" ContentType="application/vnd.ms-office.chartstyle+xml"/>
  <Override PartName="/ppt/charts/colors34.xml" ContentType="application/vnd.ms-office.chartcolorstyle+xml"/>
  <Override PartName="/ppt/charts/chart35.xml" ContentType="application/vnd.openxmlformats-officedocument.drawingml.chart+xml"/>
  <Override PartName="/ppt/charts/style35.xml" ContentType="application/vnd.ms-office.chartstyle+xml"/>
  <Override PartName="/ppt/charts/colors35.xml" ContentType="application/vnd.ms-office.chartcolorstyle+xml"/>
  <Override PartName="/ppt/charts/chart36.xml" ContentType="application/vnd.openxmlformats-officedocument.drawingml.chart+xml"/>
  <Override PartName="/ppt/charts/chart37.xml" ContentType="application/vnd.openxmlformats-officedocument.drawingml.chart+xml"/>
  <Override PartName="/ppt/charts/chart38.xml" ContentType="application/vnd.openxmlformats-officedocument.drawingml.chart+xml"/>
  <Override PartName="/ppt/charts/chart39.xml" ContentType="application/vnd.openxmlformats-officedocument.drawingml.chart+xml"/>
  <Override PartName="/ppt/charts/chart40.xml" ContentType="application/vnd.openxmlformats-officedocument.drawingml.chart+xml"/>
  <Override PartName="/ppt/charts/chart41.xml" ContentType="application/vnd.openxmlformats-officedocument.drawingml.chart+xml"/>
  <Override PartName="/ppt/charts/style36.xml" ContentType="application/vnd.ms-office.chartstyle+xml"/>
  <Override PartName="/ppt/charts/colors36.xml" ContentType="application/vnd.ms-office.chartcolorstyle+xml"/>
  <Override PartName="/ppt/charts/chart42.xml" ContentType="application/vnd.openxmlformats-officedocument.drawingml.chart+xml"/>
  <Override PartName="/ppt/charts/style37.xml" ContentType="application/vnd.ms-office.chartstyle+xml"/>
  <Override PartName="/ppt/charts/colors37.xml" ContentType="application/vnd.ms-office.chartcolorstyle+xml"/>
  <Override PartName="/ppt/charts/chart43.xml" ContentType="application/vnd.openxmlformats-officedocument.drawingml.chart+xml"/>
  <Override PartName="/ppt/charts/style38.xml" ContentType="application/vnd.ms-office.chartstyle+xml"/>
  <Override PartName="/ppt/charts/colors38.xml" ContentType="application/vnd.ms-office.chartcolorstyle+xml"/>
  <Override PartName="/ppt/charts/chart44.xml" ContentType="application/vnd.openxmlformats-officedocument.drawingml.chart+xml"/>
  <Override PartName="/ppt/charts/chart45.xml" ContentType="application/vnd.openxmlformats-officedocument.drawingml.chart+xml"/>
  <Override PartName="/ppt/charts/chart46.xml" ContentType="application/vnd.openxmlformats-officedocument.drawingml.chart+xml"/>
  <Override PartName="/ppt/charts/style39.xml" ContentType="application/vnd.ms-office.chartstyle+xml"/>
  <Override PartName="/ppt/charts/colors39.xml" ContentType="application/vnd.ms-office.chartcolorstyle+xml"/>
  <Override PartName="/ppt/charts/chart47.xml" ContentType="application/vnd.openxmlformats-officedocument.drawingml.chart+xml"/>
  <Override PartName="/ppt/charts/style40.xml" ContentType="application/vnd.ms-office.chartstyle+xml"/>
  <Override PartName="/ppt/charts/colors40.xml" ContentType="application/vnd.ms-office.chartcolorstyle+xml"/>
  <Override PartName="/ppt/charts/chart48.xml" ContentType="application/vnd.openxmlformats-officedocument.drawingml.chart+xml"/>
  <Override PartName="/ppt/charts/style41.xml" ContentType="application/vnd.ms-office.chartstyle+xml"/>
  <Override PartName="/ppt/charts/colors41.xml" ContentType="application/vnd.ms-office.chartcolorstyle+xml"/>
  <Override PartName="/ppt/charts/chart49.xml" ContentType="application/vnd.openxmlformats-officedocument.drawingml.chart+xml"/>
  <Override PartName="/ppt/charts/style42.xml" ContentType="application/vnd.ms-office.chartstyle+xml"/>
  <Override PartName="/ppt/charts/colors42.xml" ContentType="application/vnd.ms-office.chartcolorstyle+xml"/>
  <Override PartName="/ppt/charts/chart50.xml" ContentType="application/vnd.openxmlformats-officedocument.drawingml.chart+xml"/>
  <Override PartName="/ppt/charts/style43.xml" ContentType="application/vnd.ms-office.chartstyle+xml"/>
  <Override PartName="/ppt/charts/colors43.xml" ContentType="application/vnd.ms-office.chartcolorstyle+xml"/>
  <Override PartName="/ppt/charts/chart51.xml" ContentType="application/vnd.openxmlformats-officedocument.drawingml.chart+xml"/>
  <Override PartName="/ppt/charts/style44.xml" ContentType="application/vnd.ms-office.chartstyle+xml"/>
  <Override PartName="/ppt/charts/colors44.xml" ContentType="application/vnd.ms-office.chartcolorstyle+xml"/>
  <Override PartName="/ppt/charts/chart52.xml" ContentType="application/vnd.openxmlformats-officedocument.drawingml.chart+xml"/>
  <Override PartName="/ppt/charts/style45.xml" ContentType="application/vnd.ms-office.chartstyle+xml"/>
  <Override PartName="/ppt/charts/colors45.xml" ContentType="application/vnd.ms-office.chartcolorstyle+xml"/>
  <Override PartName="/ppt/charts/chart53.xml" ContentType="application/vnd.openxmlformats-officedocument.drawingml.chart+xml"/>
  <Override PartName="/ppt/charts/style46.xml" ContentType="application/vnd.ms-office.chartstyle+xml"/>
  <Override PartName="/ppt/charts/colors46.xml" ContentType="application/vnd.ms-office.chartcolorstyle+xml"/>
  <Override PartName="/ppt/charts/chart54.xml" ContentType="application/vnd.openxmlformats-officedocument.drawingml.chart+xml"/>
  <Override PartName="/ppt/charts/style47.xml" ContentType="application/vnd.ms-office.chartstyle+xml"/>
  <Override PartName="/ppt/charts/colors47.xml" ContentType="application/vnd.ms-office.chartcolorstyle+xml"/>
  <Override PartName="/ppt/charts/chart55.xml" ContentType="application/vnd.openxmlformats-officedocument.drawingml.chart+xml"/>
  <Override PartName="/ppt/charts/style48.xml" ContentType="application/vnd.ms-office.chartstyle+xml"/>
  <Override PartName="/ppt/charts/colors48.xml" ContentType="application/vnd.ms-office.chartcolorstyle+xml"/>
  <Override PartName="/ppt/charts/chart56.xml" ContentType="application/vnd.openxmlformats-officedocument.drawingml.chart+xml"/>
  <Override PartName="/ppt/charts/style49.xml" ContentType="application/vnd.ms-office.chartstyle+xml"/>
  <Override PartName="/ppt/charts/colors49.xml" ContentType="application/vnd.ms-office.chartcolorstyle+xml"/>
  <Override PartName="/ppt/charts/chart57.xml" ContentType="application/vnd.openxmlformats-officedocument.drawingml.chart+xml"/>
  <Override PartName="/ppt/charts/style50.xml" ContentType="application/vnd.ms-office.chartstyle+xml"/>
  <Override PartName="/ppt/charts/colors50.xml" ContentType="application/vnd.ms-office.chartcolorstyle+xml"/>
  <Override PartName="/ppt/charts/chart58.xml" ContentType="application/vnd.openxmlformats-officedocument.drawingml.chart+xml"/>
  <Override PartName="/ppt/charts/style51.xml" ContentType="application/vnd.ms-office.chartstyle+xml"/>
  <Override PartName="/ppt/charts/colors51.xml" ContentType="application/vnd.ms-office.chartcolorstyle+xml"/>
  <Override PartName="/ppt/charts/chart59.xml" ContentType="application/vnd.openxmlformats-officedocument.drawingml.chart+xml"/>
  <Override PartName="/ppt/charts/style52.xml" ContentType="application/vnd.ms-office.chartstyle+xml"/>
  <Override PartName="/ppt/charts/colors52.xml" ContentType="application/vnd.ms-office.chartcolorstyle+xml"/>
  <Override PartName="/ppt/charts/chart60.xml" ContentType="application/vnd.openxmlformats-officedocument.drawingml.chart+xml"/>
  <Override PartName="/ppt/charts/style53.xml" ContentType="application/vnd.ms-office.chartstyle+xml"/>
  <Override PartName="/ppt/charts/colors53.xml" ContentType="application/vnd.ms-office.chartcolorstyle+xml"/>
  <Override PartName="/ppt/charts/chart61.xml" ContentType="application/vnd.openxmlformats-officedocument.drawingml.chart+xml"/>
  <Override PartName="/ppt/charts/style54.xml" ContentType="application/vnd.ms-office.chartstyle+xml"/>
  <Override PartName="/ppt/charts/colors54.xml" ContentType="application/vnd.ms-office.chartcolorstyle+xml"/>
  <Override PartName="/ppt/notesSlides/notesSlide1.xml" ContentType="application/vnd.openxmlformats-officedocument.presentationml.notesSlide+xml"/>
  <Override PartName="/ppt/charts/chart62.xml" ContentType="application/vnd.openxmlformats-officedocument.drawingml.chart+xml"/>
  <Override PartName="/ppt/charts/style55.xml" ContentType="application/vnd.ms-office.chartstyle+xml"/>
  <Override PartName="/ppt/charts/colors55.xml" ContentType="application/vnd.ms-office.chartcolorstyle+xml"/>
  <Override PartName="/ppt/charts/chart63.xml" ContentType="application/vnd.openxmlformats-officedocument.drawingml.chart+xml"/>
  <Override PartName="/ppt/charts/style56.xml" ContentType="application/vnd.ms-office.chartstyle+xml"/>
  <Override PartName="/ppt/charts/colors56.xml" ContentType="application/vnd.ms-office.chartcolorstyle+xml"/>
  <Override PartName="/ppt/charts/chart64.xml" ContentType="application/vnd.openxmlformats-officedocument.drawingml.chart+xml"/>
  <Override PartName="/ppt/charts/style57.xml" ContentType="application/vnd.ms-office.chartstyle+xml"/>
  <Override PartName="/ppt/charts/colors57.xml" ContentType="application/vnd.ms-office.chartcolorstyle+xml"/>
  <Override PartName="/ppt/charts/chart65.xml" ContentType="application/vnd.openxmlformats-officedocument.drawingml.chart+xml"/>
  <Override PartName="/ppt/charts/style58.xml" ContentType="application/vnd.ms-office.chartstyle+xml"/>
  <Override PartName="/ppt/charts/colors58.xml" ContentType="application/vnd.ms-office.chartcolorstyle+xml"/>
  <Override PartName="/ppt/notesSlides/notesSlide2.xml" ContentType="application/vnd.openxmlformats-officedocument.presentationml.notesSlide+xml"/>
  <Override PartName="/ppt/charts/chart66.xml" ContentType="application/vnd.openxmlformats-officedocument.drawingml.chart+xml"/>
  <Override PartName="/ppt/charts/style59.xml" ContentType="application/vnd.ms-office.chartstyle+xml"/>
  <Override PartName="/ppt/charts/colors59.xml" ContentType="application/vnd.ms-office.chartcolorstyle+xml"/>
  <Override PartName="/ppt/charts/chart67.xml" ContentType="application/vnd.openxmlformats-officedocument.drawingml.chart+xml"/>
  <Override PartName="/ppt/charts/style60.xml" ContentType="application/vnd.ms-office.chartstyle+xml"/>
  <Override PartName="/ppt/charts/colors60.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autoCompressPictures="0">
  <p:sldMasterIdLst>
    <p:sldMasterId id="2147484212" r:id="rId4"/>
  </p:sldMasterIdLst>
  <p:notesMasterIdLst>
    <p:notesMasterId r:id="rId51"/>
  </p:notesMasterIdLst>
  <p:handoutMasterIdLst>
    <p:handoutMasterId r:id="rId52"/>
  </p:handoutMasterIdLst>
  <p:sldIdLst>
    <p:sldId id="2682" r:id="rId5"/>
    <p:sldId id="326" r:id="rId6"/>
    <p:sldId id="325" r:id="rId7"/>
    <p:sldId id="2651" r:id="rId8"/>
    <p:sldId id="2727" r:id="rId9"/>
    <p:sldId id="2728" r:id="rId10"/>
    <p:sldId id="2729" r:id="rId11"/>
    <p:sldId id="2730" r:id="rId12"/>
    <p:sldId id="2731" r:id="rId13"/>
    <p:sldId id="2732" r:id="rId14"/>
    <p:sldId id="2710" r:id="rId15"/>
    <p:sldId id="2658" r:id="rId16"/>
    <p:sldId id="2661" r:id="rId17"/>
    <p:sldId id="2733" r:id="rId18"/>
    <p:sldId id="2734" r:id="rId19"/>
    <p:sldId id="2735" r:id="rId20"/>
    <p:sldId id="2736" r:id="rId21"/>
    <p:sldId id="2737" r:id="rId22"/>
    <p:sldId id="2738" r:id="rId23"/>
    <p:sldId id="2739" r:id="rId24"/>
    <p:sldId id="2740" r:id="rId25"/>
    <p:sldId id="2741" r:id="rId26"/>
    <p:sldId id="2742" r:id="rId27"/>
    <p:sldId id="2757" r:id="rId28"/>
    <p:sldId id="2743" r:id="rId29"/>
    <p:sldId id="2671" r:id="rId30"/>
    <p:sldId id="2744" r:id="rId31"/>
    <p:sldId id="2745" r:id="rId32"/>
    <p:sldId id="2746" r:id="rId33"/>
    <p:sldId id="2747" r:id="rId34"/>
    <p:sldId id="2748" r:id="rId35"/>
    <p:sldId id="2712" r:id="rId36"/>
    <p:sldId id="2750" r:id="rId37"/>
    <p:sldId id="2749" r:id="rId38"/>
    <p:sldId id="2752" r:id="rId39"/>
    <p:sldId id="2751" r:id="rId40"/>
    <p:sldId id="2759" r:id="rId41"/>
    <p:sldId id="2760" r:id="rId42"/>
    <p:sldId id="2753" r:id="rId43"/>
    <p:sldId id="2758" r:id="rId44"/>
    <p:sldId id="2754" r:id="rId45"/>
    <p:sldId id="2713" r:id="rId46"/>
    <p:sldId id="2672" r:id="rId47"/>
    <p:sldId id="2755" r:id="rId48"/>
    <p:sldId id="2756" r:id="rId49"/>
    <p:sldId id="2725" r:id="rId50"/>
  </p:sldIdLst>
  <p:sldSz cx="9906000" cy="6858000" type="A4"/>
  <p:notesSz cx="6797675" cy="9872663"/>
  <p:custDataLst>
    <p:tags r:id="rId5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표지" id="{0E135A60-2697-4B6E-B63A-92910DFAA96D}">
          <p14:sldIdLst>
            <p14:sldId id="2682"/>
          </p14:sldIdLst>
        </p14:section>
        <p14:section name="Contact" id="{E6BC8C05-78AC-4FD0-80A6-B9C9A62FC0E1}">
          <p14:sldIdLst>
            <p14:sldId id="326"/>
          </p14:sldIdLst>
        </p14:section>
        <p14:section name="I. 국내외 경제 동향" id="{0E4E25F4-5650-41BB-8951-98CE2128E628}">
          <p14:sldIdLst>
            <p14:sldId id="325"/>
            <p14:sldId id="2651"/>
            <p14:sldId id="2727"/>
            <p14:sldId id="2728"/>
            <p14:sldId id="2729"/>
            <p14:sldId id="2730"/>
            <p14:sldId id="2731"/>
            <p14:sldId id="2732"/>
          </p14:sldIdLst>
        </p14:section>
        <p14:section name="II. 국내 금융안정 상황 진단" id="{28029D71-E7A3-4155-9D1F-839C431C0F34}">
          <p14:sldIdLst>
            <p14:sldId id="2710"/>
            <p14:sldId id="2658"/>
            <p14:sldId id="2661"/>
            <p14:sldId id="2733"/>
            <p14:sldId id="2734"/>
            <p14:sldId id="2735"/>
            <p14:sldId id="2736"/>
            <p14:sldId id="2737"/>
            <p14:sldId id="2738"/>
            <p14:sldId id="2739"/>
            <p14:sldId id="2740"/>
          </p14:sldIdLst>
        </p14:section>
        <p14:section name="III. 국내 부실채권(NPL) 시장 동향" id="{3B86D0E0-3A85-4B91-A1F3-5FE41DBC58F2}">
          <p14:sldIdLst>
            <p14:sldId id="2741"/>
            <p14:sldId id="2742"/>
            <p14:sldId id="2757"/>
            <p14:sldId id="2743"/>
            <p14:sldId id="2671"/>
            <p14:sldId id="2744"/>
            <p14:sldId id="2745"/>
            <p14:sldId id="2746"/>
            <p14:sldId id="2747"/>
            <p14:sldId id="2748"/>
          </p14:sldIdLst>
        </p14:section>
        <p14:section name="IV. 국내 부실채권(NPL) 시장 주요 이슈" id="{1B683A39-FD86-45C1-A13A-EAEDA3693C72}">
          <p14:sldIdLst>
            <p14:sldId id="2712"/>
            <p14:sldId id="2750"/>
            <p14:sldId id="2749"/>
            <p14:sldId id="2752"/>
            <p14:sldId id="2751"/>
            <p14:sldId id="2759"/>
            <p14:sldId id="2760"/>
            <p14:sldId id="2753"/>
            <p14:sldId id="2758"/>
            <p14:sldId id="2754"/>
          </p14:sldIdLst>
        </p14:section>
        <p14:section name="V. 2023년 하반기 부실채권(NPL) 시장 전망" id="{9D1E29EE-D6E7-40EC-A5E4-6D22E417F86A}">
          <p14:sldIdLst>
            <p14:sldId id="2713"/>
            <p14:sldId id="2672"/>
            <p14:sldId id="2755"/>
            <p14:sldId id="2756"/>
          </p14:sldIdLst>
        </p14:section>
        <p14:section name="Business Contacts" id="{958D0EFC-1C2B-471B-A0D7-7BBF030C2BD6}">
          <p14:sldIdLst>
            <p14:sldId id="272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im, Ki-Bum (KR/ERI)" initials="KK(" lastIdx="1" clrIdx="0">
    <p:extLst>
      <p:ext uri="{19B8F6BF-5375-455C-9EA6-DF929625EA0E}">
        <p15:presenceInfo xmlns:p15="http://schemas.microsoft.com/office/powerpoint/2012/main" userId="S::kkim28@kr.kpmg.com::93a05624-2d57-40b1-8485-6140a98df9d7" providerId="AD"/>
      </p:ext>
    </p:extLst>
  </p:cmAuthor>
  <p:cmAuthor id="2" name="Lee, Hyo-Jung Jenny (KR/ERI)" initials="LHJ(" lastIdx="1" clrIdx="1">
    <p:extLst>
      <p:ext uri="{19B8F6BF-5375-455C-9EA6-DF929625EA0E}">
        <p15:presenceInfo xmlns:p15="http://schemas.microsoft.com/office/powerpoint/2012/main" userId="S::hyojunglee@kr.kpmg.com::8fb11eb8-8f0d-4526-8076-aa6a881217f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00C0AE"/>
    <a:srgbClr val="FBDE05"/>
    <a:srgbClr val="D9D9D9"/>
    <a:srgbClr val="CCF1FD"/>
    <a:srgbClr val="BDEEFF"/>
    <a:srgbClr val="99ADD1"/>
    <a:srgbClr val="66D4F9"/>
    <a:srgbClr val="595959"/>
    <a:srgbClr val="EED20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660B408-B3CF-4A94-85FC-2B1E0A45F4A2}" styleName="어두운 스타일 2 - 강조 1/강조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보통 스타일 1 - 강조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보통 스타일 2 - 강조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C89EF96-8CEA-46FF-86C4-4CE0E7609802}" styleName="밝은 스타일 3 - 강조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606" autoAdjust="0"/>
    <p:restoredTop sz="96082" autoAdjust="0"/>
  </p:normalViewPr>
  <p:slideViewPr>
    <p:cSldViewPr snapToGrid="0">
      <p:cViewPr varScale="1">
        <p:scale>
          <a:sx n="110" d="100"/>
          <a:sy n="110" d="100"/>
        </p:scale>
        <p:origin x="264" y="108"/>
      </p:cViewPr>
      <p:guideLst/>
    </p:cSldViewPr>
  </p:slid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77" d="100"/>
          <a:sy n="77" d="100"/>
        </p:scale>
        <p:origin x="4080" y="10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gs" Target="tags/tag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21.xml"/><Relationship Id="rId1" Type="http://schemas.microsoft.com/office/2011/relationships/chartStyle" Target="style21.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22.xml"/><Relationship Id="rId1" Type="http://schemas.microsoft.com/office/2011/relationships/chartStyle" Target="style22.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23.xml"/><Relationship Id="rId1" Type="http://schemas.microsoft.com/office/2011/relationships/chartStyle" Target="style23.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24.xml"/><Relationship Id="rId1" Type="http://schemas.microsoft.com/office/2011/relationships/chartStyle" Target="style24.xml"/></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25.xml"/><Relationship Id="rId1" Type="http://schemas.microsoft.com/office/2011/relationships/chartStyle" Target="style25.xml"/></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Worksheet25.xlsx"/><Relationship Id="rId2" Type="http://schemas.microsoft.com/office/2011/relationships/chartColorStyle" Target="colors26.xml"/><Relationship Id="rId1" Type="http://schemas.microsoft.com/office/2011/relationships/chartStyle" Target="style26.xml"/></Relationships>
</file>

<file path=ppt/charts/_rels/chart27.xml.rels><?xml version="1.0" encoding="UTF-8" standalone="yes"?>
<Relationships xmlns="http://schemas.openxmlformats.org/package/2006/relationships"><Relationship Id="rId3" Type="http://schemas.openxmlformats.org/officeDocument/2006/relationships/package" Target="../embeddings/Microsoft_Excel_Worksheet26.xlsx"/><Relationship Id="rId2" Type="http://schemas.microsoft.com/office/2011/relationships/chartColorStyle" Target="colors27.xml"/><Relationship Id="rId1" Type="http://schemas.microsoft.com/office/2011/relationships/chartStyle" Target="style27.xml"/></Relationships>
</file>

<file path=ppt/charts/_rels/chart28.xml.rels><?xml version="1.0" encoding="UTF-8" standalone="yes"?>
<Relationships xmlns="http://schemas.openxmlformats.org/package/2006/relationships"><Relationship Id="rId3" Type="http://schemas.openxmlformats.org/officeDocument/2006/relationships/package" Target="../embeddings/Microsoft_Excel_Worksheet27.xlsx"/><Relationship Id="rId2" Type="http://schemas.microsoft.com/office/2011/relationships/chartColorStyle" Target="colors28.xml"/><Relationship Id="rId1" Type="http://schemas.microsoft.com/office/2011/relationships/chartStyle" Target="style28.xml"/></Relationships>
</file>

<file path=ppt/charts/_rels/chart29.xml.rels><?xml version="1.0" encoding="UTF-8" standalone="yes"?>
<Relationships xmlns="http://schemas.openxmlformats.org/package/2006/relationships"><Relationship Id="rId3" Type="http://schemas.openxmlformats.org/officeDocument/2006/relationships/package" Target="../embeddings/Microsoft_Excel_Worksheet28.xlsx"/><Relationship Id="rId2" Type="http://schemas.microsoft.com/office/2011/relationships/chartColorStyle" Target="colors29.xml"/><Relationship Id="rId1" Type="http://schemas.microsoft.com/office/2011/relationships/chartStyle" Target="style29.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30.xml.rels><?xml version="1.0" encoding="UTF-8" standalone="yes"?>
<Relationships xmlns="http://schemas.openxmlformats.org/package/2006/relationships"><Relationship Id="rId3" Type="http://schemas.openxmlformats.org/officeDocument/2006/relationships/package" Target="../embeddings/Microsoft_Excel_Worksheet29.xlsx"/><Relationship Id="rId2" Type="http://schemas.microsoft.com/office/2011/relationships/chartColorStyle" Target="colors30.xml"/><Relationship Id="rId1" Type="http://schemas.microsoft.com/office/2011/relationships/chartStyle" Target="style30.xml"/></Relationships>
</file>

<file path=ppt/charts/_rels/chart31.xml.rels><?xml version="1.0" encoding="UTF-8" standalone="yes"?>
<Relationships xmlns="http://schemas.openxmlformats.org/package/2006/relationships"><Relationship Id="rId3" Type="http://schemas.openxmlformats.org/officeDocument/2006/relationships/package" Target="../embeddings/Microsoft_Excel_Worksheet30.xlsx"/><Relationship Id="rId2" Type="http://schemas.microsoft.com/office/2011/relationships/chartColorStyle" Target="colors31.xml"/><Relationship Id="rId1" Type="http://schemas.microsoft.com/office/2011/relationships/chartStyle" Target="style31.xml"/></Relationships>
</file>

<file path=ppt/charts/_rels/chart32.xml.rels><?xml version="1.0" encoding="UTF-8" standalone="yes"?>
<Relationships xmlns="http://schemas.openxmlformats.org/package/2006/relationships"><Relationship Id="rId3" Type="http://schemas.openxmlformats.org/officeDocument/2006/relationships/package" Target="../embeddings/Microsoft_Excel_Worksheet31.xlsx"/><Relationship Id="rId2" Type="http://schemas.microsoft.com/office/2011/relationships/chartColorStyle" Target="colors32.xml"/><Relationship Id="rId1" Type="http://schemas.microsoft.com/office/2011/relationships/chartStyle" Target="style32.xml"/></Relationships>
</file>

<file path=ppt/charts/_rels/chart33.xml.rels><?xml version="1.0" encoding="UTF-8" standalone="yes"?>
<Relationships xmlns="http://schemas.openxmlformats.org/package/2006/relationships"><Relationship Id="rId3" Type="http://schemas.openxmlformats.org/officeDocument/2006/relationships/package" Target="../embeddings/Microsoft_Excel_Worksheet32.xlsx"/><Relationship Id="rId2" Type="http://schemas.microsoft.com/office/2011/relationships/chartColorStyle" Target="colors33.xml"/><Relationship Id="rId1" Type="http://schemas.microsoft.com/office/2011/relationships/chartStyle" Target="style33.xml"/></Relationships>
</file>

<file path=ppt/charts/_rels/chart34.xml.rels><?xml version="1.0" encoding="UTF-8" standalone="yes"?>
<Relationships xmlns="http://schemas.openxmlformats.org/package/2006/relationships"><Relationship Id="rId3" Type="http://schemas.openxmlformats.org/officeDocument/2006/relationships/package" Target="../embeddings/Microsoft_Excel_Worksheet33.xlsx"/><Relationship Id="rId2" Type="http://schemas.microsoft.com/office/2011/relationships/chartColorStyle" Target="colors34.xml"/><Relationship Id="rId1" Type="http://schemas.microsoft.com/office/2011/relationships/chartStyle" Target="style34.xml"/></Relationships>
</file>

<file path=ppt/charts/_rels/chart35.xml.rels><?xml version="1.0" encoding="UTF-8" standalone="yes"?>
<Relationships xmlns="http://schemas.openxmlformats.org/package/2006/relationships"><Relationship Id="rId3" Type="http://schemas.openxmlformats.org/officeDocument/2006/relationships/package" Target="../embeddings/Microsoft_Excel_Worksheet34.xlsx"/><Relationship Id="rId2" Type="http://schemas.microsoft.com/office/2011/relationships/chartColorStyle" Target="colors35.xml"/><Relationship Id="rId1" Type="http://schemas.microsoft.com/office/2011/relationships/chartStyle" Target="style35.xml"/></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1.xml.rels><?xml version="1.0" encoding="UTF-8" standalone="yes"?>
<Relationships xmlns="http://schemas.openxmlformats.org/package/2006/relationships"><Relationship Id="rId3" Type="http://schemas.openxmlformats.org/officeDocument/2006/relationships/package" Target="../embeddings/Microsoft_Excel_Worksheet40.xlsx"/><Relationship Id="rId2" Type="http://schemas.microsoft.com/office/2011/relationships/chartColorStyle" Target="colors36.xml"/><Relationship Id="rId1" Type="http://schemas.microsoft.com/office/2011/relationships/chartStyle" Target="style36.xml"/></Relationships>
</file>

<file path=ppt/charts/_rels/chart42.xml.rels><?xml version="1.0" encoding="UTF-8" standalone="yes"?>
<Relationships xmlns="http://schemas.openxmlformats.org/package/2006/relationships"><Relationship Id="rId3" Type="http://schemas.openxmlformats.org/officeDocument/2006/relationships/package" Target="../embeddings/Microsoft_Excel_Worksheet41.xlsx"/><Relationship Id="rId2" Type="http://schemas.microsoft.com/office/2011/relationships/chartColorStyle" Target="colors37.xml"/><Relationship Id="rId1" Type="http://schemas.microsoft.com/office/2011/relationships/chartStyle" Target="style37.xml"/></Relationships>
</file>

<file path=ppt/charts/_rels/chart43.xml.rels><?xml version="1.0" encoding="UTF-8" standalone="yes"?>
<Relationships xmlns="http://schemas.openxmlformats.org/package/2006/relationships"><Relationship Id="rId3" Type="http://schemas.openxmlformats.org/officeDocument/2006/relationships/package" Target="../embeddings/Microsoft_Excel_Worksheet42.xlsx"/><Relationship Id="rId2" Type="http://schemas.microsoft.com/office/2011/relationships/chartColorStyle" Target="colors38.xml"/><Relationship Id="rId1" Type="http://schemas.microsoft.com/office/2011/relationships/chartStyle" Target="style38.xml"/></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6.xml.rels><?xml version="1.0" encoding="UTF-8" standalone="yes"?>
<Relationships xmlns="http://schemas.openxmlformats.org/package/2006/relationships"><Relationship Id="rId3" Type="http://schemas.openxmlformats.org/officeDocument/2006/relationships/package" Target="../embeddings/Microsoft_Excel_Worksheet45.xlsx"/><Relationship Id="rId2" Type="http://schemas.microsoft.com/office/2011/relationships/chartColorStyle" Target="colors39.xml"/><Relationship Id="rId1" Type="http://schemas.microsoft.com/office/2011/relationships/chartStyle" Target="style39.xml"/></Relationships>
</file>

<file path=ppt/charts/_rels/chart47.xml.rels><?xml version="1.0" encoding="UTF-8" standalone="yes"?>
<Relationships xmlns="http://schemas.openxmlformats.org/package/2006/relationships"><Relationship Id="rId3" Type="http://schemas.openxmlformats.org/officeDocument/2006/relationships/package" Target="../embeddings/Microsoft_Excel_Worksheet46.xlsx"/><Relationship Id="rId2" Type="http://schemas.microsoft.com/office/2011/relationships/chartColorStyle" Target="colors40.xml"/><Relationship Id="rId1" Type="http://schemas.microsoft.com/office/2011/relationships/chartStyle" Target="style40.xml"/></Relationships>
</file>

<file path=ppt/charts/_rels/chart48.xml.rels><?xml version="1.0" encoding="UTF-8" standalone="yes"?>
<Relationships xmlns="http://schemas.openxmlformats.org/package/2006/relationships"><Relationship Id="rId3" Type="http://schemas.openxmlformats.org/officeDocument/2006/relationships/package" Target="../embeddings/Microsoft_Excel_Worksheet47.xlsx"/><Relationship Id="rId2" Type="http://schemas.microsoft.com/office/2011/relationships/chartColorStyle" Target="colors41.xml"/><Relationship Id="rId1" Type="http://schemas.microsoft.com/office/2011/relationships/chartStyle" Target="style41.xml"/></Relationships>
</file>

<file path=ppt/charts/_rels/chart49.xml.rels><?xml version="1.0" encoding="UTF-8" standalone="yes"?>
<Relationships xmlns="http://schemas.openxmlformats.org/package/2006/relationships"><Relationship Id="rId3" Type="http://schemas.openxmlformats.org/officeDocument/2006/relationships/package" Target="../embeddings/Microsoft_Excel_Worksheet48.xlsx"/><Relationship Id="rId2" Type="http://schemas.microsoft.com/office/2011/relationships/chartColorStyle" Target="colors42.xml"/><Relationship Id="rId1" Type="http://schemas.microsoft.com/office/2011/relationships/chartStyle" Target="style42.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50.xml.rels><?xml version="1.0" encoding="UTF-8" standalone="yes"?>
<Relationships xmlns="http://schemas.openxmlformats.org/package/2006/relationships"><Relationship Id="rId3" Type="http://schemas.openxmlformats.org/officeDocument/2006/relationships/package" Target="../embeddings/Microsoft_Excel_Worksheet49.xlsx"/><Relationship Id="rId2" Type="http://schemas.microsoft.com/office/2011/relationships/chartColorStyle" Target="colors43.xml"/><Relationship Id="rId1" Type="http://schemas.microsoft.com/office/2011/relationships/chartStyle" Target="style43.xml"/></Relationships>
</file>

<file path=ppt/charts/_rels/chart51.xml.rels><?xml version="1.0" encoding="UTF-8" standalone="yes"?>
<Relationships xmlns="http://schemas.openxmlformats.org/package/2006/relationships"><Relationship Id="rId3" Type="http://schemas.openxmlformats.org/officeDocument/2006/relationships/package" Target="../embeddings/Microsoft_Excel_Worksheet50.xlsx"/><Relationship Id="rId2" Type="http://schemas.microsoft.com/office/2011/relationships/chartColorStyle" Target="colors44.xml"/><Relationship Id="rId1" Type="http://schemas.microsoft.com/office/2011/relationships/chartStyle" Target="style44.xml"/></Relationships>
</file>

<file path=ppt/charts/_rels/chart52.xml.rels><?xml version="1.0" encoding="UTF-8" standalone="yes"?>
<Relationships xmlns="http://schemas.openxmlformats.org/package/2006/relationships"><Relationship Id="rId3" Type="http://schemas.openxmlformats.org/officeDocument/2006/relationships/package" Target="../embeddings/Microsoft_Excel_Worksheet51.xlsx"/><Relationship Id="rId2" Type="http://schemas.microsoft.com/office/2011/relationships/chartColorStyle" Target="colors45.xml"/><Relationship Id="rId1" Type="http://schemas.microsoft.com/office/2011/relationships/chartStyle" Target="style45.xml"/></Relationships>
</file>

<file path=ppt/charts/_rels/chart53.xml.rels><?xml version="1.0" encoding="UTF-8" standalone="yes"?>
<Relationships xmlns="http://schemas.openxmlformats.org/package/2006/relationships"><Relationship Id="rId3" Type="http://schemas.openxmlformats.org/officeDocument/2006/relationships/package" Target="../embeddings/Microsoft_Excel_Worksheet52.xlsx"/><Relationship Id="rId2" Type="http://schemas.microsoft.com/office/2011/relationships/chartColorStyle" Target="colors46.xml"/><Relationship Id="rId1" Type="http://schemas.microsoft.com/office/2011/relationships/chartStyle" Target="style46.xml"/></Relationships>
</file>

<file path=ppt/charts/_rels/chart54.xml.rels><?xml version="1.0" encoding="UTF-8" standalone="yes"?>
<Relationships xmlns="http://schemas.openxmlformats.org/package/2006/relationships"><Relationship Id="rId3" Type="http://schemas.openxmlformats.org/officeDocument/2006/relationships/package" Target="../embeddings/Microsoft_Excel_Worksheet53.xlsx"/><Relationship Id="rId2" Type="http://schemas.microsoft.com/office/2011/relationships/chartColorStyle" Target="colors47.xml"/><Relationship Id="rId1" Type="http://schemas.microsoft.com/office/2011/relationships/chartStyle" Target="style47.xml"/></Relationships>
</file>

<file path=ppt/charts/_rels/chart55.xml.rels><?xml version="1.0" encoding="UTF-8" standalone="yes"?>
<Relationships xmlns="http://schemas.openxmlformats.org/package/2006/relationships"><Relationship Id="rId3" Type="http://schemas.openxmlformats.org/officeDocument/2006/relationships/package" Target="../embeddings/Microsoft_Excel_Worksheet54.xlsx"/><Relationship Id="rId2" Type="http://schemas.microsoft.com/office/2011/relationships/chartColorStyle" Target="colors48.xml"/><Relationship Id="rId1" Type="http://schemas.microsoft.com/office/2011/relationships/chartStyle" Target="style48.xml"/></Relationships>
</file>

<file path=ppt/charts/_rels/chart56.xml.rels><?xml version="1.0" encoding="UTF-8" standalone="yes"?>
<Relationships xmlns="http://schemas.openxmlformats.org/package/2006/relationships"><Relationship Id="rId3" Type="http://schemas.openxmlformats.org/officeDocument/2006/relationships/package" Target="../embeddings/Microsoft_Excel_Worksheet55.xlsx"/><Relationship Id="rId2" Type="http://schemas.microsoft.com/office/2011/relationships/chartColorStyle" Target="colors49.xml"/><Relationship Id="rId1" Type="http://schemas.microsoft.com/office/2011/relationships/chartStyle" Target="style49.xml"/></Relationships>
</file>

<file path=ppt/charts/_rels/chart57.xml.rels><?xml version="1.0" encoding="UTF-8" standalone="yes"?>
<Relationships xmlns="http://schemas.openxmlformats.org/package/2006/relationships"><Relationship Id="rId3" Type="http://schemas.openxmlformats.org/officeDocument/2006/relationships/package" Target="../embeddings/Microsoft_Excel_Worksheet56.xlsx"/><Relationship Id="rId2" Type="http://schemas.microsoft.com/office/2011/relationships/chartColorStyle" Target="colors50.xml"/><Relationship Id="rId1" Type="http://schemas.microsoft.com/office/2011/relationships/chartStyle" Target="style50.xml"/></Relationships>
</file>

<file path=ppt/charts/_rels/chart58.xml.rels><?xml version="1.0" encoding="UTF-8" standalone="yes"?>
<Relationships xmlns="http://schemas.openxmlformats.org/package/2006/relationships"><Relationship Id="rId3" Type="http://schemas.openxmlformats.org/officeDocument/2006/relationships/package" Target="../embeddings/Microsoft_Excel_Worksheet57.xlsx"/><Relationship Id="rId2" Type="http://schemas.microsoft.com/office/2011/relationships/chartColorStyle" Target="colors51.xml"/><Relationship Id="rId1" Type="http://schemas.microsoft.com/office/2011/relationships/chartStyle" Target="style51.xml"/></Relationships>
</file>

<file path=ppt/charts/_rels/chart59.xml.rels><?xml version="1.0" encoding="UTF-8" standalone="yes"?>
<Relationships xmlns="http://schemas.openxmlformats.org/package/2006/relationships"><Relationship Id="rId3" Type="http://schemas.openxmlformats.org/officeDocument/2006/relationships/package" Target="../embeddings/Microsoft_Excel_Worksheet58.xlsx"/><Relationship Id="rId2" Type="http://schemas.microsoft.com/office/2011/relationships/chartColorStyle" Target="colors52.xml"/><Relationship Id="rId1" Type="http://schemas.microsoft.com/office/2011/relationships/chartStyle" Target="style52.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60.xml.rels><?xml version="1.0" encoding="UTF-8" standalone="yes"?>
<Relationships xmlns="http://schemas.openxmlformats.org/package/2006/relationships"><Relationship Id="rId3" Type="http://schemas.openxmlformats.org/officeDocument/2006/relationships/package" Target="../embeddings/Microsoft_Excel_Worksheet59.xlsx"/><Relationship Id="rId2" Type="http://schemas.microsoft.com/office/2011/relationships/chartColorStyle" Target="colors53.xml"/><Relationship Id="rId1" Type="http://schemas.microsoft.com/office/2011/relationships/chartStyle" Target="style53.xml"/></Relationships>
</file>

<file path=ppt/charts/_rels/chart61.xml.rels><?xml version="1.0" encoding="UTF-8" standalone="yes"?>
<Relationships xmlns="http://schemas.openxmlformats.org/package/2006/relationships"><Relationship Id="rId3" Type="http://schemas.openxmlformats.org/officeDocument/2006/relationships/package" Target="../embeddings/Microsoft_Excel_Worksheet60.xlsx"/><Relationship Id="rId2" Type="http://schemas.microsoft.com/office/2011/relationships/chartColorStyle" Target="colors54.xml"/><Relationship Id="rId1" Type="http://schemas.microsoft.com/office/2011/relationships/chartStyle" Target="style54.xml"/></Relationships>
</file>

<file path=ppt/charts/_rels/chart62.xml.rels><?xml version="1.0" encoding="UTF-8" standalone="yes"?>
<Relationships xmlns="http://schemas.openxmlformats.org/package/2006/relationships"><Relationship Id="rId3" Type="http://schemas.openxmlformats.org/officeDocument/2006/relationships/package" Target="../embeddings/Microsoft_Excel_Worksheet61.xlsx"/><Relationship Id="rId2" Type="http://schemas.microsoft.com/office/2011/relationships/chartColorStyle" Target="colors55.xml"/><Relationship Id="rId1" Type="http://schemas.microsoft.com/office/2011/relationships/chartStyle" Target="style55.xml"/></Relationships>
</file>

<file path=ppt/charts/_rels/chart63.xml.rels><?xml version="1.0" encoding="UTF-8" standalone="yes"?>
<Relationships xmlns="http://schemas.openxmlformats.org/package/2006/relationships"><Relationship Id="rId3" Type="http://schemas.openxmlformats.org/officeDocument/2006/relationships/package" Target="../embeddings/Microsoft_Excel_Worksheet62.xlsx"/><Relationship Id="rId2" Type="http://schemas.microsoft.com/office/2011/relationships/chartColorStyle" Target="colors56.xml"/><Relationship Id="rId1" Type="http://schemas.microsoft.com/office/2011/relationships/chartStyle" Target="style56.xml"/></Relationships>
</file>

<file path=ppt/charts/_rels/chart64.xml.rels><?xml version="1.0" encoding="UTF-8" standalone="yes"?>
<Relationships xmlns="http://schemas.openxmlformats.org/package/2006/relationships"><Relationship Id="rId3" Type="http://schemas.openxmlformats.org/officeDocument/2006/relationships/package" Target="../embeddings/Microsoft_Excel_Worksheet63.xlsx"/><Relationship Id="rId2" Type="http://schemas.microsoft.com/office/2011/relationships/chartColorStyle" Target="colors57.xml"/><Relationship Id="rId1" Type="http://schemas.microsoft.com/office/2011/relationships/chartStyle" Target="style57.xml"/></Relationships>
</file>

<file path=ppt/charts/_rels/chart65.xml.rels><?xml version="1.0" encoding="UTF-8" standalone="yes"?>
<Relationships xmlns="http://schemas.openxmlformats.org/package/2006/relationships"><Relationship Id="rId3" Type="http://schemas.openxmlformats.org/officeDocument/2006/relationships/package" Target="../embeddings/Microsoft_Excel_Worksheet64.xlsx"/><Relationship Id="rId2" Type="http://schemas.microsoft.com/office/2011/relationships/chartColorStyle" Target="colors58.xml"/><Relationship Id="rId1" Type="http://schemas.microsoft.com/office/2011/relationships/chartStyle" Target="style58.xml"/></Relationships>
</file>

<file path=ppt/charts/_rels/chart66.xml.rels><?xml version="1.0" encoding="UTF-8" standalone="yes"?>
<Relationships xmlns="http://schemas.openxmlformats.org/package/2006/relationships"><Relationship Id="rId3" Type="http://schemas.openxmlformats.org/officeDocument/2006/relationships/package" Target="../embeddings/Microsoft_Excel_Worksheet65.xlsx"/><Relationship Id="rId2" Type="http://schemas.microsoft.com/office/2011/relationships/chartColorStyle" Target="colors59.xml"/><Relationship Id="rId1" Type="http://schemas.microsoft.com/office/2011/relationships/chartStyle" Target="style59.xml"/></Relationships>
</file>

<file path=ppt/charts/_rels/chart67.xml.rels><?xml version="1.0" encoding="UTF-8" standalone="yes"?>
<Relationships xmlns="http://schemas.openxmlformats.org/package/2006/relationships"><Relationship Id="rId3" Type="http://schemas.openxmlformats.org/officeDocument/2006/relationships/package" Target="../embeddings/Microsoft_Excel_Worksheet66.xlsx"/><Relationship Id="rId2" Type="http://schemas.microsoft.com/office/2011/relationships/chartColorStyle" Target="colors60.xml"/><Relationship Id="rId1" Type="http://schemas.microsoft.com/office/2011/relationships/chartStyle" Target="style60.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chartUserShapes" Target="../drawings/drawing1.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8195256267813142E-2"/>
          <c:y val="4.9461237189468758E-2"/>
          <c:w val="0.89806241244384333"/>
          <c:h val="0.83415509089608753"/>
        </c:manualLayout>
      </c:layout>
      <c:lineChart>
        <c:grouping val="standard"/>
        <c:varyColors val="0"/>
        <c:ser>
          <c:idx val="0"/>
          <c:order val="0"/>
          <c:tx>
            <c:strRef>
              <c:f>Sheet1!$B$1</c:f>
              <c:strCache>
                <c:ptCount val="1"/>
                <c:pt idx="0">
                  <c:v>한국은행</c:v>
                </c:pt>
              </c:strCache>
            </c:strRef>
          </c:tx>
          <c:spPr>
            <a:ln w="19050" cap="rnd">
              <a:solidFill>
                <a:srgbClr val="00B8F5"/>
              </a:solidFill>
              <a:round/>
            </a:ln>
            <a:effectLst/>
          </c:spPr>
          <c:marker>
            <c:symbol val="none"/>
          </c:marker>
          <c:dPt>
            <c:idx val="24"/>
            <c:marker>
              <c:symbol val="none"/>
            </c:marker>
            <c:bubble3D val="0"/>
            <c:spPr>
              <a:ln w="19050" cap="rnd">
                <a:solidFill>
                  <a:srgbClr val="00B8F5"/>
                </a:solidFill>
                <a:prstDash val="solid"/>
                <a:round/>
              </a:ln>
              <a:effectLst/>
            </c:spPr>
            <c:extLst>
              <c:ext xmlns:c16="http://schemas.microsoft.com/office/drawing/2014/chart" uri="{C3380CC4-5D6E-409C-BE32-E72D297353CC}">
                <c16:uniqueId val="{00000001-BE5B-4F44-9C78-EA0BD88184F8}"/>
              </c:ext>
            </c:extLst>
          </c:dPt>
          <c:dPt>
            <c:idx val="25"/>
            <c:marker>
              <c:symbol val="none"/>
            </c:marker>
            <c:bubble3D val="0"/>
            <c:spPr>
              <a:ln w="19050" cap="rnd">
                <a:solidFill>
                  <a:srgbClr val="00B8F5"/>
                </a:solidFill>
                <a:prstDash val="sysDash"/>
                <a:round/>
              </a:ln>
              <a:effectLst/>
            </c:spPr>
            <c:extLst>
              <c:ext xmlns:c16="http://schemas.microsoft.com/office/drawing/2014/chart" uri="{C3380CC4-5D6E-409C-BE32-E72D297353CC}">
                <c16:uniqueId val="{00000003-BE5B-4F44-9C78-EA0BD88184F8}"/>
              </c:ext>
            </c:extLst>
          </c:dPt>
          <c:dPt>
            <c:idx val="26"/>
            <c:marker>
              <c:symbol val="none"/>
            </c:marker>
            <c:bubble3D val="0"/>
            <c:spPr>
              <a:ln w="19050" cap="rnd">
                <a:solidFill>
                  <a:srgbClr val="00B8F5"/>
                </a:solidFill>
                <a:prstDash val="sysDash"/>
                <a:round/>
              </a:ln>
              <a:effectLst/>
            </c:spPr>
            <c:extLst>
              <c:ext xmlns:c16="http://schemas.microsoft.com/office/drawing/2014/chart" uri="{C3380CC4-5D6E-409C-BE32-E72D297353CC}">
                <c16:uniqueId val="{0000000E-A592-49FA-A766-46AEE8AA04B3}"/>
              </c:ext>
            </c:extLst>
          </c:dPt>
          <c:cat>
            <c:strRef>
              <c:f>Sheet1!$A$6:$A$32</c:f>
              <c:strCache>
                <c:ptCount val="27"/>
                <c:pt idx="0">
                  <c:v>'16</c:v>
                </c:pt>
                <c:pt idx="4">
                  <c:v>'17</c:v>
                </c:pt>
                <c:pt idx="8">
                  <c:v>'18</c:v>
                </c:pt>
                <c:pt idx="12">
                  <c:v>'19</c:v>
                </c:pt>
                <c:pt idx="16">
                  <c:v>'20</c:v>
                </c:pt>
                <c:pt idx="20">
                  <c:v>'21</c:v>
                </c:pt>
                <c:pt idx="24">
                  <c:v>'22</c:v>
                </c:pt>
                <c:pt idx="25">
                  <c:v>'23(F)</c:v>
                </c:pt>
                <c:pt idx="26">
                  <c:v>'24(F)</c:v>
                </c:pt>
              </c:strCache>
            </c:strRef>
          </c:cat>
          <c:val>
            <c:numRef>
              <c:f>Sheet1!$B$6:$B$32</c:f>
              <c:numCache>
                <c:formatCode>General</c:formatCode>
                <c:ptCount val="27"/>
                <c:pt idx="0">
                  <c:v>2.8</c:v>
                </c:pt>
                <c:pt idx="1">
                  <c:v>3.6</c:v>
                </c:pt>
                <c:pt idx="2">
                  <c:v>2.8</c:v>
                </c:pt>
                <c:pt idx="3">
                  <c:v>2.6</c:v>
                </c:pt>
                <c:pt idx="4">
                  <c:v>3.1</c:v>
                </c:pt>
                <c:pt idx="5">
                  <c:v>2.8</c:v>
                </c:pt>
                <c:pt idx="6">
                  <c:v>3.9</c:v>
                </c:pt>
                <c:pt idx="7">
                  <c:v>2.9</c:v>
                </c:pt>
                <c:pt idx="8">
                  <c:v>2.9</c:v>
                </c:pt>
                <c:pt idx="9">
                  <c:v>3</c:v>
                </c:pt>
                <c:pt idx="10">
                  <c:v>2.4</c:v>
                </c:pt>
                <c:pt idx="11">
                  <c:v>3.3</c:v>
                </c:pt>
                <c:pt idx="12">
                  <c:v>1.9</c:v>
                </c:pt>
                <c:pt idx="13">
                  <c:v>2.2999999999999998</c:v>
                </c:pt>
                <c:pt idx="14">
                  <c:v>2.1</c:v>
                </c:pt>
                <c:pt idx="15">
                  <c:v>2.6</c:v>
                </c:pt>
                <c:pt idx="16">
                  <c:v>1.5</c:v>
                </c:pt>
                <c:pt idx="17">
                  <c:v>-2.5</c:v>
                </c:pt>
                <c:pt idx="18">
                  <c:v>-0.9</c:v>
                </c:pt>
                <c:pt idx="19">
                  <c:v>-0.9</c:v>
                </c:pt>
                <c:pt idx="20">
                  <c:v>2.2000000000000002</c:v>
                </c:pt>
                <c:pt idx="21">
                  <c:v>6.2</c:v>
                </c:pt>
                <c:pt idx="22">
                  <c:v>4</c:v>
                </c:pt>
                <c:pt idx="23">
                  <c:v>4.2</c:v>
                </c:pt>
                <c:pt idx="24">
                  <c:v>2.6</c:v>
                </c:pt>
                <c:pt idx="25">
                  <c:v>1.4</c:v>
                </c:pt>
                <c:pt idx="26">
                  <c:v>2.2000000000000002</c:v>
                </c:pt>
              </c:numCache>
            </c:numRef>
          </c:val>
          <c:smooth val="1"/>
          <c:extLst>
            <c:ext xmlns:c16="http://schemas.microsoft.com/office/drawing/2014/chart" uri="{C3380CC4-5D6E-409C-BE32-E72D297353CC}">
              <c16:uniqueId val="{00000004-268B-476A-A336-A8663415554E}"/>
            </c:ext>
          </c:extLst>
        </c:ser>
        <c:ser>
          <c:idx val="1"/>
          <c:order val="1"/>
          <c:tx>
            <c:strRef>
              <c:f>Sheet1!$C$1</c:f>
              <c:strCache>
                <c:ptCount val="1"/>
                <c:pt idx="0">
                  <c:v>최고 전망치</c:v>
                </c:pt>
              </c:strCache>
            </c:strRef>
          </c:tx>
          <c:spPr>
            <a:ln w="19050" cap="rnd">
              <a:solidFill>
                <a:schemeClr val="accent4"/>
              </a:solidFill>
              <a:round/>
            </a:ln>
            <a:effectLst/>
          </c:spPr>
          <c:marker>
            <c:symbol val="none"/>
          </c:marker>
          <c:dPt>
            <c:idx val="24"/>
            <c:marker>
              <c:symbol val="none"/>
            </c:marker>
            <c:bubble3D val="0"/>
            <c:spPr>
              <a:ln w="19050" cap="rnd">
                <a:solidFill>
                  <a:schemeClr val="accent4"/>
                </a:solidFill>
                <a:prstDash val="solid"/>
                <a:round/>
              </a:ln>
              <a:effectLst/>
            </c:spPr>
            <c:extLst>
              <c:ext xmlns:c16="http://schemas.microsoft.com/office/drawing/2014/chart" uri="{C3380CC4-5D6E-409C-BE32-E72D297353CC}">
                <c16:uniqueId val="{00000007-BE5B-4F44-9C78-EA0BD88184F8}"/>
              </c:ext>
            </c:extLst>
          </c:dPt>
          <c:dPt>
            <c:idx val="25"/>
            <c:marker>
              <c:symbol val="none"/>
            </c:marker>
            <c:bubble3D val="0"/>
            <c:spPr>
              <a:ln w="19050" cap="rnd">
                <a:solidFill>
                  <a:schemeClr val="bg2">
                    <a:lumMod val="90000"/>
                  </a:schemeClr>
                </a:solidFill>
                <a:prstDash val="sysDash"/>
                <a:round/>
              </a:ln>
              <a:effectLst/>
            </c:spPr>
            <c:extLst>
              <c:ext xmlns:c16="http://schemas.microsoft.com/office/drawing/2014/chart" uri="{C3380CC4-5D6E-409C-BE32-E72D297353CC}">
                <c16:uniqueId val="{0000000C-A592-49FA-A766-46AEE8AA04B3}"/>
              </c:ext>
            </c:extLst>
          </c:dPt>
          <c:dPt>
            <c:idx val="26"/>
            <c:marker>
              <c:symbol val="none"/>
            </c:marker>
            <c:bubble3D val="0"/>
            <c:spPr>
              <a:ln w="19050" cap="rnd">
                <a:solidFill>
                  <a:schemeClr val="bg2">
                    <a:lumMod val="90000"/>
                  </a:schemeClr>
                </a:solidFill>
                <a:prstDash val="sysDash"/>
                <a:round/>
              </a:ln>
              <a:effectLst/>
            </c:spPr>
            <c:extLst>
              <c:ext xmlns:c16="http://schemas.microsoft.com/office/drawing/2014/chart" uri="{C3380CC4-5D6E-409C-BE32-E72D297353CC}">
                <c16:uniqueId val="{0000000D-A592-49FA-A766-46AEE8AA04B3}"/>
              </c:ext>
            </c:extLst>
          </c:dPt>
          <c:cat>
            <c:strRef>
              <c:f>Sheet1!$A$6:$A$32</c:f>
              <c:strCache>
                <c:ptCount val="27"/>
                <c:pt idx="0">
                  <c:v>'16</c:v>
                </c:pt>
                <c:pt idx="4">
                  <c:v>'17</c:v>
                </c:pt>
                <c:pt idx="8">
                  <c:v>'18</c:v>
                </c:pt>
                <c:pt idx="12">
                  <c:v>'19</c:v>
                </c:pt>
                <c:pt idx="16">
                  <c:v>'20</c:v>
                </c:pt>
                <c:pt idx="20">
                  <c:v>'21</c:v>
                </c:pt>
                <c:pt idx="24">
                  <c:v>'22</c:v>
                </c:pt>
                <c:pt idx="25">
                  <c:v>'23(F)</c:v>
                </c:pt>
                <c:pt idx="26">
                  <c:v>'24(F)</c:v>
                </c:pt>
              </c:strCache>
            </c:strRef>
          </c:cat>
          <c:val>
            <c:numRef>
              <c:f>Sheet1!$C$6:$C$32</c:f>
              <c:numCache>
                <c:formatCode>General</c:formatCode>
                <c:ptCount val="27"/>
                <c:pt idx="0">
                  <c:v>2.8</c:v>
                </c:pt>
                <c:pt idx="1">
                  <c:v>3.6</c:v>
                </c:pt>
                <c:pt idx="2">
                  <c:v>2.8</c:v>
                </c:pt>
                <c:pt idx="3">
                  <c:v>2.6</c:v>
                </c:pt>
                <c:pt idx="4">
                  <c:v>3.1</c:v>
                </c:pt>
                <c:pt idx="5">
                  <c:v>2.8</c:v>
                </c:pt>
                <c:pt idx="6">
                  <c:v>3.9</c:v>
                </c:pt>
                <c:pt idx="7">
                  <c:v>2.9</c:v>
                </c:pt>
                <c:pt idx="8">
                  <c:v>2.9</c:v>
                </c:pt>
                <c:pt idx="9">
                  <c:v>3</c:v>
                </c:pt>
                <c:pt idx="10">
                  <c:v>2.4</c:v>
                </c:pt>
                <c:pt idx="11">
                  <c:v>3.3</c:v>
                </c:pt>
                <c:pt idx="12">
                  <c:v>1.9</c:v>
                </c:pt>
                <c:pt idx="13">
                  <c:v>2.2999999999999998</c:v>
                </c:pt>
                <c:pt idx="14">
                  <c:v>2.1</c:v>
                </c:pt>
                <c:pt idx="15">
                  <c:v>2.6</c:v>
                </c:pt>
                <c:pt idx="16">
                  <c:v>1.5</c:v>
                </c:pt>
                <c:pt idx="17">
                  <c:v>-2.5</c:v>
                </c:pt>
                <c:pt idx="18">
                  <c:v>-0.9</c:v>
                </c:pt>
                <c:pt idx="19">
                  <c:v>-0.9</c:v>
                </c:pt>
                <c:pt idx="20">
                  <c:v>2.2000000000000002</c:v>
                </c:pt>
                <c:pt idx="21">
                  <c:v>6.2</c:v>
                </c:pt>
                <c:pt idx="22">
                  <c:v>4</c:v>
                </c:pt>
                <c:pt idx="23">
                  <c:v>4.2</c:v>
                </c:pt>
                <c:pt idx="24">
                  <c:v>2.8</c:v>
                </c:pt>
                <c:pt idx="25">
                  <c:v>1.7</c:v>
                </c:pt>
                <c:pt idx="26">
                  <c:v>2.7</c:v>
                </c:pt>
              </c:numCache>
            </c:numRef>
          </c:val>
          <c:smooth val="1"/>
          <c:extLst>
            <c:ext xmlns:c16="http://schemas.microsoft.com/office/drawing/2014/chart" uri="{C3380CC4-5D6E-409C-BE32-E72D297353CC}">
              <c16:uniqueId val="{00000009-268B-476A-A336-A8663415554E}"/>
            </c:ext>
          </c:extLst>
        </c:ser>
        <c:ser>
          <c:idx val="2"/>
          <c:order val="2"/>
          <c:tx>
            <c:strRef>
              <c:f>Sheet1!$D$1</c:f>
              <c:strCache>
                <c:ptCount val="1"/>
                <c:pt idx="0">
                  <c:v>최저 전망치</c:v>
                </c:pt>
              </c:strCache>
            </c:strRef>
          </c:tx>
          <c:spPr>
            <a:ln w="22225" cap="rnd">
              <a:solidFill>
                <a:srgbClr val="00B8F5"/>
              </a:solidFill>
              <a:round/>
            </a:ln>
            <a:effectLst/>
          </c:spPr>
          <c:marker>
            <c:symbol val="none"/>
          </c:marker>
          <c:dPt>
            <c:idx val="24"/>
            <c:marker>
              <c:symbol val="none"/>
            </c:marker>
            <c:bubble3D val="0"/>
            <c:spPr>
              <a:ln w="19050" cap="rnd">
                <a:solidFill>
                  <a:schemeClr val="accent4"/>
                </a:solidFill>
                <a:prstDash val="solid"/>
                <a:round/>
              </a:ln>
              <a:effectLst/>
            </c:spPr>
            <c:extLst>
              <c:ext xmlns:c16="http://schemas.microsoft.com/office/drawing/2014/chart" uri="{C3380CC4-5D6E-409C-BE32-E72D297353CC}">
                <c16:uniqueId val="{0000000D-BE5B-4F44-9C78-EA0BD88184F8}"/>
              </c:ext>
            </c:extLst>
          </c:dPt>
          <c:dPt>
            <c:idx val="25"/>
            <c:marker>
              <c:symbol val="none"/>
            </c:marker>
            <c:bubble3D val="0"/>
            <c:spPr>
              <a:ln w="19050" cap="rnd">
                <a:solidFill>
                  <a:schemeClr val="bg2">
                    <a:lumMod val="90000"/>
                  </a:schemeClr>
                </a:solidFill>
                <a:prstDash val="sysDash"/>
                <a:round/>
              </a:ln>
              <a:effectLst/>
            </c:spPr>
            <c:extLst>
              <c:ext xmlns:c16="http://schemas.microsoft.com/office/drawing/2014/chart" uri="{C3380CC4-5D6E-409C-BE32-E72D297353CC}">
                <c16:uniqueId val="{0000000F-BE5B-4F44-9C78-EA0BD88184F8}"/>
              </c:ext>
            </c:extLst>
          </c:dPt>
          <c:dPt>
            <c:idx val="26"/>
            <c:marker>
              <c:symbol val="none"/>
            </c:marker>
            <c:bubble3D val="0"/>
            <c:spPr>
              <a:ln w="19050" cap="rnd">
                <a:solidFill>
                  <a:schemeClr val="bg2">
                    <a:lumMod val="90000"/>
                  </a:schemeClr>
                </a:solidFill>
                <a:prstDash val="sysDash"/>
                <a:round/>
              </a:ln>
              <a:effectLst/>
            </c:spPr>
            <c:extLst>
              <c:ext xmlns:c16="http://schemas.microsoft.com/office/drawing/2014/chart" uri="{C3380CC4-5D6E-409C-BE32-E72D297353CC}">
                <c16:uniqueId val="{0000000F-A592-49FA-A766-46AEE8AA04B3}"/>
              </c:ext>
            </c:extLst>
          </c:dPt>
          <c:cat>
            <c:strRef>
              <c:f>Sheet1!$A$6:$A$32</c:f>
              <c:strCache>
                <c:ptCount val="27"/>
                <c:pt idx="0">
                  <c:v>'16</c:v>
                </c:pt>
                <c:pt idx="4">
                  <c:v>'17</c:v>
                </c:pt>
                <c:pt idx="8">
                  <c:v>'18</c:v>
                </c:pt>
                <c:pt idx="12">
                  <c:v>'19</c:v>
                </c:pt>
                <c:pt idx="16">
                  <c:v>'20</c:v>
                </c:pt>
                <c:pt idx="20">
                  <c:v>'21</c:v>
                </c:pt>
                <c:pt idx="24">
                  <c:v>'22</c:v>
                </c:pt>
                <c:pt idx="25">
                  <c:v>'23(F)</c:v>
                </c:pt>
                <c:pt idx="26">
                  <c:v>'24(F)</c:v>
                </c:pt>
              </c:strCache>
            </c:strRef>
          </c:cat>
          <c:val>
            <c:numRef>
              <c:f>Sheet1!$D$6:$D$32</c:f>
              <c:numCache>
                <c:formatCode>General</c:formatCode>
                <c:ptCount val="27"/>
                <c:pt idx="0">
                  <c:v>2.8</c:v>
                </c:pt>
                <c:pt idx="1">
                  <c:v>3.6</c:v>
                </c:pt>
                <c:pt idx="2">
                  <c:v>2.8</c:v>
                </c:pt>
                <c:pt idx="3">
                  <c:v>2.6</c:v>
                </c:pt>
                <c:pt idx="4">
                  <c:v>3.1</c:v>
                </c:pt>
                <c:pt idx="5">
                  <c:v>2.8</c:v>
                </c:pt>
                <c:pt idx="6">
                  <c:v>3.9</c:v>
                </c:pt>
                <c:pt idx="7">
                  <c:v>2.9</c:v>
                </c:pt>
                <c:pt idx="8">
                  <c:v>2.9</c:v>
                </c:pt>
                <c:pt idx="9">
                  <c:v>3</c:v>
                </c:pt>
                <c:pt idx="10">
                  <c:v>2.4</c:v>
                </c:pt>
                <c:pt idx="11">
                  <c:v>3.3</c:v>
                </c:pt>
                <c:pt idx="12">
                  <c:v>1.9</c:v>
                </c:pt>
                <c:pt idx="13">
                  <c:v>2.2999999999999998</c:v>
                </c:pt>
                <c:pt idx="14">
                  <c:v>2.1</c:v>
                </c:pt>
                <c:pt idx="15">
                  <c:v>2.6</c:v>
                </c:pt>
                <c:pt idx="16">
                  <c:v>1.5</c:v>
                </c:pt>
                <c:pt idx="17">
                  <c:v>-2.5</c:v>
                </c:pt>
                <c:pt idx="18">
                  <c:v>-0.9</c:v>
                </c:pt>
                <c:pt idx="19">
                  <c:v>-0.9</c:v>
                </c:pt>
                <c:pt idx="20">
                  <c:v>2.2000000000000002</c:v>
                </c:pt>
                <c:pt idx="21">
                  <c:v>6.2</c:v>
                </c:pt>
                <c:pt idx="22">
                  <c:v>4</c:v>
                </c:pt>
                <c:pt idx="23">
                  <c:v>4.2</c:v>
                </c:pt>
                <c:pt idx="24">
                  <c:v>2.4</c:v>
                </c:pt>
                <c:pt idx="25">
                  <c:v>0.2</c:v>
                </c:pt>
                <c:pt idx="26">
                  <c:v>1.3</c:v>
                </c:pt>
              </c:numCache>
            </c:numRef>
          </c:val>
          <c:smooth val="1"/>
          <c:extLst>
            <c:ext xmlns:c16="http://schemas.microsoft.com/office/drawing/2014/chart" uri="{C3380CC4-5D6E-409C-BE32-E72D297353CC}">
              <c16:uniqueId val="{0000000E-268B-476A-A336-A8663415554E}"/>
            </c:ext>
          </c:extLst>
        </c:ser>
        <c:dLbls>
          <c:showLegendKey val="0"/>
          <c:showVal val="0"/>
          <c:showCatName val="0"/>
          <c:showSerName val="0"/>
          <c:showPercent val="0"/>
          <c:showBubbleSize val="0"/>
        </c:dLbls>
        <c:smooth val="0"/>
        <c:axId val="1230038559"/>
        <c:axId val="1230035647"/>
      </c:lineChart>
      <c:catAx>
        <c:axId val="1230038559"/>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altLang="ko-KR" sz="800" b="0" i="0" u="none" strike="noStrike" kern="1200" baseline="0">
                <a:ln>
                  <a:solidFill>
                    <a:schemeClr val="bg1">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230035647"/>
        <c:crosses val="autoZero"/>
        <c:auto val="1"/>
        <c:lblAlgn val="ctr"/>
        <c:lblOffset val="100"/>
        <c:noMultiLvlLbl val="0"/>
      </c:catAx>
      <c:valAx>
        <c:axId val="1230035647"/>
        <c:scaling>
          <c:orientation val="minMax"/>
          <c:min val="-5"/>
        </c:scaling>
        <c:delete val="0"/>
        <c:axPos val="l"/>
        <c:numFmt formatCode="General" sourceLinked="1"/>
        <c:majorTickMark val="out"/>
        <c:minorTickMark val="none"/>
        <c:tickLblPos val="nextTo"/>
        <c:spPr>
          <a:noFill/>
          <a:ln>
            <a:solidFill>
              <a:schemeClr val="bg1">
                <a:lumMod val="85000"/>
              </a:schemeClr>
            </a:solidFill>
          </a:ln>
          <a:effectLst/>
        </c:spPr>
        <c:txPr>
          <a:bodyPr rot="-60000000" spcFirstLastPara="1" vertOverflow="ellipsis" vert="horz" wrap="square" anchor="ctr" anchorCtr="1"/>
          <a:lstStyle/>
          <a:p>
            <a:pPr algn="ctr">
              <a:defRPr lang="en-US" altLang="ko-KR" sz="800" b="0" i="0" u="none" strike="noStrike" kern="1200" baseline="0">
                <a:ln>
                  <a:solidFill>
                    <a:schemeClr val="bg1">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230038559"/>
        <c:crosses val="autoZero"/>
        <c:crossBetween val="between"/>
        <c:majorUnit val="1"/>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ko-KR"/>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8627029317142664E-2"/>
          <c:y val="0.19523010673640404"/>
          <c:w val="0.87056259165154792"/>
          <c:h val="0.73194359345033522"/>
        </c:manualLayout>
      </c:layout>
      <c:lineChart>
        <c:grouping val="standard"/>
        <c:varyColors val="0"/>
        <c:ser>
          <c:idx val="0"/>
          <c:order val="0"/>
          <c:tx>
            <c:strRef>
              <c:f>Sheet1!$B$1</c:f>
              <c:strCache>
                <c:ptCount val="1"/>
                <c:pt idx="0">
                  <c:v>제조업</c:v>
                </c:pt>
              </c:strCache>
            </c:strRef>
          </c:tx>
          <c:spPr>
            <a:ln w="19050" cap="rnd">
              <a:solidFill>
                <a:schemeClr val="accent1"/>
              </a:solidFill>
              <a:round/>
            </a:ln>
            <a:effectLst/>
          </c:spPr>
          <c:marker>
            <c:symbol val="none"/>
          </c:marker>
          <c:cat>
            <c:strRef>
              <c:f>Sheet1!$A$50:$A$116</c:f>
              <c:strCache>
                <c:ptCount val="67"/>
                <c:pt idx="0">
                  <c:v>'18</c:v>
                </c:pt>
                <c:pt idx="12">
                  <c:v>'19</c:v>
                </c:pt>
                <c:pt idx="24">
                  <c:v>'20</c:v>
                </c:pt>
                <c:pt idx="36">
                  <c:v>'21</c:v>
                </c:pt>
                <c:pt idx="48">
                  <c:v>'22</c:v>
                </c:pt>
                <c:pt idx="60">
                  <c:v>'23</c:v>
                </c:pt>
                <c:pt idx="66">
                  <c:v>'23.7</c:v>
                </c:pt>
              </c:strCache>
            </c:strRef>
          </c:cat>
          <c:val>
            <c:numRef>
              <c:f>Sheet1!$B$50:$B$116</c:f>
              <c:numCache>
                <c:formatCode>0.0</c:formatCode>
                <c:ptCount val="67"/>
                <c:pt idx="0">
                  <c:v>10.6</c:v>
                </c:pt>
                <c:pt idx="1">
                  <c:v>1.3</c:v>
                </c:pt>
                <c:pt idx="2">
                  <c:v>1.5</c:v>
                </c:pt>
                <c:pt idx="3">
                  <c:v>-6.9</c:v>
                </c:pt>
                <c:pt idx="4">
                  <c:v>-7.9</c:v>
                </c:pt>
                <c:pt idx="5">
                  <c:v>-12.6</c:v>
                </c:pt>
                <c:pt idx="6">
                  <c:v>-12.7</c:v>
                </c:pt>
                <c:pt idx="7">
                  <c:v>-10.5</c:v>
                </c:pt>
                <c:pt idx="8">
                  <c:v>-4.2</c:v>
                </c:pt>
                <c:pt idx="9">
                  <c:v>-4.5</c:v>
                </c:pt>
                <c:pt idx="10">
                  <c:v>-9.1</c:v>
                </c:pt>
                <c:pt idx="11">
                  <c:v>-12.7</c:v>
                </c:pt>
                <c:pt idx="12" formatCode="#,##0.0">
                  <c:v>-17</c:v>
                </c:pt>
                <c:pt idx="13" formatCode="#,##0.0">
                  <c:v>-15.1</c:v>
                </c:pt>
                <c:pt idx="14" formatCode="#,##0.0">
                  <c:v>-10.8</c:v>
                </c:pt>
                <c:pt idx="15" formatCode="#,##0.0">
                  <c:v>-5.2</c:v>
                </c:pt>
                <c:pt idx="16" formatCode="#,##0.0">
                  <c:v>-7.3</c:v>
                </c:pt>
                <c:pt idx="17" formatCode="#,##0.0">
                  <c:v>-6.6</c:v>
                </c:pt>
                <c:pt idx="18" formatCode="#,##0.0">
                  <c:v>-9.4</c:v>
                </c:pt>
                <c:pt idx="19" formatCode="#,##0.0">
                  <c:v>-2.4</c:v>
                </c:pt>
                <c:pt idx="20" formatCode="#,##0.0">
                  <c:v>-11</c:v>
                </c:pt>
                <c:pt idx="21" formatCode="#,##0.0">
                  <c:v>-8.1</c:v>
                </c:pt>
                <c:pt idx="22" formatCode="#,##0.0">
                  <c:v>-2.6</c:v>
                </c:pt>
                <c:pt idx="23">
                  <c:v>-1.5</c:v>
                </c:pt>
                <c:pt idx="24">
                  <c:v>0.8</c:v>
                </c:pt>
                <c:pt idx="25">
                  <c:v>3.4</c:v>
                </c:pt>
                <c:pt idx="26">
                  <c:v>-2.2999999999999998</c:v>
                </c:pt>
                <c:pt idx="27">
                  <c:v>-4.4000000000000004</c:v>
                </c:pt>
                <c:pt idx="28">
                  <c:v>-5.7</c:v>
                </c:pt>
                <c:pt idx="29">
                  <c:v>-6.5</c:v>
                </c:pt>
                <c:pt idx="30">
                  <c:v>-5.3</c:v>
                </c:pt>
                <c:pt idx="31">
                  <c:v>-5</c:v>
                </c:pt>
                <c:pt idx="32">
                  <c:v>-6.8</c:v>
                </c:pt>
                <c:pt idx="33">
                  <c:v>-9.8000000000000007</c:v>
                </c:pt>
                <c:pt idx="34">
                  <c:v>-11.3</c:v>
                </c:pt>
                <c:pt idx="35">
                  <c:v>-11</c:v>
                </c:pt>
                <c:pt idx="36">
                  <c:v>-4.5999999999999996</c:v>
                </c:pt>
                <c:pt idx="37">
                  <c:v>-2.7</c:v>
                </c:pt>
                <c:pt idx="38">
                  <c:v>-1.1000000000000001</c:v>
                </c:pt>
                <c:pt idx="39">
                  <c:v>0.9</c:v>
                </c:pt>
                <c:pt idx="40">
                  <c:v>2</c:v>
                </c:pt>
                <c:pt idx="41">
                  <c:v>-1</c:v>
                </c:pt>
                <c:pt idx="42">
                  <c:v>0.6</c:v>
                </c:pt>
                <c:pt idx="43">
                  <c:v>-7.6</c:v>
                </c:pt>
                <c:pt idx="44">
                  <c:v>-3.6</c:v>
                </c:pt>
                <c:pt idx="45">
                  <c:v>-1.2</c:v>
                </c:pt>
                <c:pt idx="46">
                  <c:v>5.0999999999999996</c:v>
                </c:pt>
                <c:pt idx="47">
                  <c:v>3.7</c:v>
                </c:pt>
                <c:pt idx="48">
                  <c:v>6.6</c:v>
                </c:pt>
                <c:pt idx="49">
                  <c:v>3.2</c:v>
                </c:pt>
                <c:pt idx="50">
                  <c:v>10</c:v>
                </c:pt>
                <c:pt idx="51">
                  <c:v>13.2</c:v>
                </c:pt>
                <c:pt idx="52">
                  <c:v>10.7</c:v>
                </c:pt>
                <c:pt idx="53">
                  <c:v>15.8</c:v>
                </c:pt>
                <c:pt idx="54">
                  <c:v>17.600000000000001</c:v>
                </c:pt>
                <c:pt idx="55">
                  <c:v>24</c:v>
                </c:pt>
                <c:pt idx="56">
                  <c:v>22.7</c:v>
                </c:pt>
                <c:pt idx="57">
                  <c:v>20.100000000000001</c:v>
                </c:pt>
                <c:pt idx="58">
                  <c:v>10.1</c:v>
                </c:pt>
                <c:pt idx="59">
                  <c:v>8.6</c:v>
                </c:pt>
                <c:pt idx="60">
                  <c:v>-3.5</c:v>
                </c:pt>
                <c:pt idx="61">
                  <c:v>-2.7</c:v>
                </c:pt>
                <c:pt idx="62">
                  <c:v>-4.9000000000000004</c:v>
                </c:pt>
                <c:pt idx="63">
                  <c:v>-9.6999999999999993</c:v>
                </c:pt>
                <c:pt idx="64">
                  <c:v>-3.9</c:v>
                </c:pt>
                <c:pt idx="65">
                  <c:v>-1</c:v>
                </c:pt>
                <c:pt idx="66">
                  <c:v>-3.5</c:v>
                </c:pt>
              </c:numCache>
            </c:numRef>
          </c:val>
          <c:smooth val="1"/>
          <c:extLst>
            <c:ext xmlns:c16="http://schemas.microsoft.com/office/drawing/2014/chart" uri="{C3380CC4-5D6E-409C-BE32-E72D297353CC}">
              <c16:uniqueId val="{00000000-8DE9-4292-AE3A-BC7570A963A4}"/>
            </c:ext>
          </c:extLst>
        </c:ser>
        <c:ser>
          <c:idx val="1"/>
          <c:order val="1"/>
          <c:tx>
            <c:strRef>
              <c:f>Sheet1!$C$1</c:f>
              <c:strCache>
                <c:ptCount val="1"/>
                <c:pt idx="0">
                  <c:v>건설업</c:v>
                </c:pt>
              </c:strCache>
            </c:strRef>
          </c:tx>
          <c:spPr>
            <a:ln w="19050" cap="sq">
              <a:solidFill>
                <a:schemeClr val="accent4"/>
              </a:solidFill>
              <a:prstDash val="sysDash"/>
              <a:round/>
            </a:ln>
            <a:effectLst/>
          </c:spPr>
          <c:marker>
            <c:symbol val="none"/>
          </c:marker>
          <c:cat>
            <c:strRef>
              <c:f>Sheet1!$A$50:$A$116</c:f>
              <c:strCache>
                <c:ptCount val="67"/>
                <c:pt idx="0">
                  <c:v>'18</c:v>
                </c:pt>
                <c:pt idx="12">
                  <c:v>'19</c:v>
                </c:pt>
                <c:pt idx="24">
                  <c:v>'20</c:v>
                </c:pt>
                <c:pt idx="36">
                  <c:v>'21</c:v>
                </c:pt>
                <c:pt idx="48">
                  <c:v>'22</c:v>
                </c:pt>
                <c:pt idx="60">
                  <c:v>'23</c:v>
                </c:pt>
                <c:pt idx="66">
                  <c:v>'23.7</c:v>
                </c:pt>
              </c:strCache>
            </c:strRef>
          </c:cat>
          <c:val>
            <c:numRef>
              <c:f>Sheet1!$C$50:$C$116</c:f>
              <c:numCache>
                <c:formatCode>0.0</c:formatCode>
                <c:ptCount val="67"/>
                <c:pt idx="0">
                  <c:v>9.9</c:v>
                </c:pt>
                <c:pt idx="1">
                  <c:v>6.5</c:v>
                </c:pt>
                <c:pt idx="2">
                  <c:v>4.3</c:v>
                </c:pt>
                <c:pt idx="3">
                  <c:v>3.4</c:v>
                </c:pt>
                <c:pt idx="4">
                  <c:v>0.4</c:v>
                </c:pt>
                <c:pt idx="5">
                  <c:v>1</c:v>
                </c:pt>
                <c:pt idx="6">
                  <c:v>3.7</c:v>
                </c:pt>
                <c:pt idx="7">
                  <c:v>5.3</c:v>
                </c:pt>
                <c:pt idx="8">
                  <c:v>4.5</c:v>
                </c:pt>
                <c:pt idx="9">
                  <c:v>6</c:v>
                </c:pt>
                <c:pt idx="10">
                  <c:v>7.3</c:v>
                </c:pt>
                <c:pt idx="11">
                  <c:v>3.5</c:v>
                </c:pt>
                <c:pt idx="12" formatCode="#,##0.0">
                  <c:v>-1.9</c:v>
                </c:pt>
                <c:pt idx="13" formatCode="#,##0.0">
                  <c:v>-0.3</c:v>
                </c:pt>
                <c:pt idx="14" formatCode="#,##0.0">
                  <c:v>0.1</c:v>
                </c:pt>
                <c:pt idx="15" formatCode="#,##0.0">
                  <c:v>-3</c:v>
                </c:pt>
                <c:pt idx="16" formatCode="#,##0.0">
                  <c:v>0.6</c:v>
                </c:pt>
                <c:pt idx="17" formatCode="#,##0.0">
                  <c:v>2.2000000000000002</c:v>
                </c:pt>
                <c:pt idx="18" formatCode="#,##0.0">
                  <c:v>1.2</c:v>
                </c:pt>
                <c:pt idx="19" formatCode="#,##0.0">
                  <c:v>2.5</c:v>
                </c:pt>
                <c:pt idx="20" formatCode="#,##0.0">
                  <c:v>-4</c:v>
                </c:pt>
                <c:pt idx="21" formatCode="#,##0.0">
                  <c:v>-5.0999999999999996</c:v>
                </c:pt>
                <c:pt idx="22" formatCode="#,##0.0">
                  <c:v>-7.1</c:v>
                </c:pt>
                <c:pt idx="23">
                  <c:v>-2.7</c:v>
                </c:pt>
                <c:pt idx="24">
                  <c:v>0.5</c:v>
                </c:pt>
                <c:pt idx="25">
                  <c:v>-1</c:v>
                </c:pt>
                <c:pt idx="26">
                  <c:v>-2</c:v>
                </c:pt>
                <c:pt idx="27">
                  <c:v>-5.9</c:v>
                </c:pt>
                <c:pt idx="28">
                  <c:v>-6.2</c:v>
                </c:pt>
                <c:pt idx="29">
                  <c:v>-6.1</c:v>
                </c:pt>
                <c:pt idx="30">
                  <c:v>-2.2999999999999998</c:v>
                </c:pt>
                <c:pt idx="31">
                  <c:v>-0.6</c:v>
                </c:pt>
                <c:pt idx="32">
                  <c:v>5.6</c:v>
                </c:pt>
                <c:pt idx="33">
                  <c:v>3.7</c:v>
                </c:pt>
                <c:pt idx="34">
                  <c:v>7.7</c:v>
                </c:pt>
                <c:pt idx="35" formatCode="General">
                  <c:v>2.2000000000000002</c:v>
                </c:pt>
                <c:pt idx="36" formatCode="General">
                  <c:v>-1.9</c:v>
                </c:pt>
                <c:pt idx="37" formatCode="General">
                  <c:v>2.8</c:v>
                </c:pt>
                <c:pt idx="38" formatCode="General">
                  <c:v>9.1999999999999993</c:v>
                </c:pt>
                <c:pt idx="39" formatCode="General">
                  <c:v>14.1</c:v>
                </c:pt>
                <c:pt idx="40" formatCode="General">
                  <c:v>13.2</c:v>
                </c:pt>
                <c:pt idx="41">
                  <c:v>13.9</c:v>
                </c:pt>
                <c:pt idx="42">
                  <c:v>9.1999999999999993</c:v>
                </c:pt>
                <c:pt idx="43">
                  <c:v>12.4</c:v>
                </c:pt>
                <c:pt idx="44">
                  <c:v>5.7</c:v>
                </c:pt>
                <c:pt idx="45">
                  <c:v>5.2</c:v>
                </c:pt>
                <c:pt idx="46">
                  <c:v>1.6</c:v>
                </c:pt>
                <c:pt idx="47">
                  <c:v>4</c:v>
                </c:pt>
                <c:pt idx="48">
                  <c:v>10</c:v>
                </c:pt>
                <c:pt idx="49">
                  <c:v>6.5</c:v>
                </c:pt>
                <c:pt idx="50">
                  <c:v>6.3</c:v>
                </c:pt>
                <c:pt idx="51">
                  <c:v>4.8</c:v>
                </c:pt>
                <c:pt idx="52">
                  <c:v>7.2</c:v>
                </c:pt>
                <c:pt idx="53">
                  <c:v>5</c:v>
                </c:pt>
                <c:pt idx="54">
                  <c:v>1.6</c:v>
                </c:pt>
                <c:pt idx="55">
                  <c:v>-2.2000000000000002</c:v>
                </c:pt>
                <c:pt idx="56">
                  <c:v>-1.2</c:v>
                </c:pt>
                <c:pt idx="57">
                  <c:v>1.2</c:v>
                </c:pt>
                <c:pt idx="58">
                  <c:v>1.1000000000000001</c:v>
                </c:pt>
                <c:pt idx="59">
                  <c:v>-1.2</c:v>
                </c:pt>
                <c:pt idx="60">
                  <c:v>-3.9</c:v>
                </c:pt>
                <c:pt idx="61">
                  <c:v>-0.4</c:v>
                </c:pt>
                <c:pt idx="62">
                  <c:v>-2</c:v>
                </c:pt>
                <c:pt idx="63">
                  <c:v>-3.1</c:v>
                </c:pt>
                <c:pt idx="64">
                  <c:v>-6.6</c:v>
                </c:pt>
                <c:pt idx="65">
                  <c:v>-6.2</c:v>
                </c:pt>
                <c:pt idx="66">
                  <c:v>-4.3</c:v>
                </c:pt>
              </c:numCache>
            </c:numRef>
          </c:val>
          <c:smooth val="1"/>
          <c:extLst>
            <c:ext xmlns:c16="http://schemas.microsoft.com/office/drawing/2014/chart" uri="{C3380CC4-5D6E-409C-BE32-E72D297353CC}">
              <c16:uniqueId val="{00000001-8DE9-4292-AE3A-BC7570A963A4}"/>
            </c:ext>
          </c:extLst>
        </c:ser>
        <c:ser>
          <c:idx val="2"/>
          <c:order val="2"/>
          <c:tx>
            <c:strRef>
              <c:f>Sheet1!$D$1</c:f>
              <c:strCache>
                <c:ptCount val="1"/>
                <c:pt idx="0">
                  <c:v>서비스업</c:v>
                </c:pt>
              </c:strCache>
            </c:strRef>
          </c:tx>
          <c:spPr>
            <a:ln w="19050" cap="sq">
              <a:solidFill>
                <a:schemeClr val="tx1">
                  <a:lumMod val="50000"/>
                  <a:lumOff val="50000"/>
                </a:schemeClr>
              </a:solidFill>
              <a:prstDash val="sysDot"/>
              <a:round/>
            </a:ln>
            <a:effectLst/>
          </c:spPr>
          <c:marker>
            <c:symbol val="none"/>
          </c:marker>
          <c:cat>
            <c:strRef>
              <c:f>Sheet1!$A$50:$A$116</c:f>
              <c:strCache>
                <c:ptCount val="67"/>
                <c:pt idx="0">
                  <c:v>'18</c:v>
                </c:pt>
                <c:pt idx="12">
                  <c:v>'19</c:v>
                </c:pt>
                <c:pt idx="24">
                  <c:v>'20</c:v>
                </c:pt>
                <c:pt idx="36">
                  <c:v>'21</c:v>
                </c:pt>
                <c:pt idx="48">
                  <c:v>'22</c:v>
                </c:pt>
                <c:pt idx="60">
                  <c:v>'23</c:v>
                </c:pt>
                <c:pt idx="66">
                  <c:v>'23.7</c:v>
                </c:pt>
              </c:strCache>
            </c:strRef>
          </c:cat>
          <c:val>
            <c:numRef>
              <c:f>Sheet1!$D$50:$D$116</c:f>
              <c:numCache>
                <c:formatCode>0.0</c:formatCode>
                <c:ptCount val="67"/>
                <c:pt idx="0">
                  <c:v>4.3</c:v>
                </c:pt>
                <c:pt idx="1">
                  <c:v>-1.3</c:v>
                </c:pt>
                <c:pt idx="2">
                  <c:v>2.6</c:v>
                </c:pt>
                <c:pt idx="3">
                  <c:v>10.1</c:v>
                </c:pt>
                <c:pt idx="4">
                  <c:v>9.1</c:v>
                </c:pt>
                <c:pt idx="5">
                  <c:v>18.5</c:v>
                </c:pt>
                <c:pt idx="6">
                  <c:v>3.6</c:v>
                </c:pt>
                <c:pt idx="7">
                  <c:v>-1.2</c:v>
                </c:pt>
                <c:pt idx="8">
                  <c:v>-0.4</c:v>
                </c:pt>
                <c:pt idx="9">
                  <c:v>0.4</c:v>
                </c:pt>
                <c:pt idx="10">
                  <c:v>11.4</c:v>
                </c:pt>
                <c:pt idx="11">
                  <c:v>4.5999999999999996</c:v>
                </c:pt>
                <c:pt idx="12" formatCode="#,##0.0">
                  <c:v>11.4</c:v>
                </c:pt>
                <c:pt idx="13" formatCode="#,##0.0">
                  <c:v>31.1</c:v>
                </c:pt>
                <c:pt idx="14" formatCode="#,##0.0">
                  <c:v>29.4</c:v>
                </c:pt>
                <c:pt idx="15" formatCode="#,##0.0">
                  <c:v>25.3</c:v>
                </c:pt>
                <c:pt idx="16" formatCode="#,##0.0">
                  <c:v>31.9</c:v>
                </c:pt>
                <c:pt idx="17" formatCode="#,##0.0">
                  <c:v>31.2</c:v>
                </c:pt>
                <c:pt idx="18" formatCode="#,##0.0">
                  <c:v>33.799999999999997</c:v>
                </c:pt>
                <c:pt idx="19" formatCode="#,##0.0">
                  <c:v>40</c:v>
                </c:pt>
                <c:pt idx="20" formatCode="#,##0.0">
                  <c:v>43.4</c:v>
                </c:pt>
                <c:pt idx="21" formatCode="#,##0.0">
                  <c:v>48.7</c:v>
                </c:pt>
                <c:pt idx="22" formatCode="#,##0.0">
                  <c:v>40.6</c:v>
                </c:pt>
                <c:pt idx="23">
                  <c:v>50.7</c:v>
                </c:pt>
                <c:pt idx="24">
                  <c:v>46.8</c:v>
                </c:pt>
                <c:pt idx="25">
                  <c:v>38.200000000000003</c:v>
                </c:pt>
                <c:pt idx="26">
                  <c:v>-29.4</c:v>
                </c:pt>
                <c:pt idx="27">
                  <c:v>-44.4</c:v>
                </c:pt>
                <c:pt idx="28">
                  <c:v>-33.200000000000003</c:v>
                </c:pt>
                <c:pt idx="29">
                  <c:v>-28.1</c:v>
                </c:pt>
                <c:pt idx="30">
                  <c:v>-23.9</c:v>
                </c:pt>
                <c:pt idx="31">
                  <c:v>-21.4</c:v>
                </c:pt>
                <c:pt idx="32">
                  <c:v>-38.1</c:v>
                </c:pt>
                <c:pt idx="33">
                  <c:v>-38.299999999999997</c:v>
                </c:pt>
                <c:pt idx="34">
                  <c:v>-26.7</c:v>
                </c:pt>
                <c:pt idx="35">
                  <c:v>-60.3</c:v>
                </c:pt>
                <c:pt idx="36">
                  <c:v>-90</c:v>
                </c:pt>
                <c:pt idx="37">
                  <c:v>-50</c:v>
                </c:pt>
                <c:pt idx="38">
                  <c:v>26.3</c:v>
                </c:pt>
                <c:pt idx="39">
                  <c:v>50.7</c:v>
                </c:pt>
                <c:pt idx="40">
                  <c:v>47.7</c:v>
                </c:pt>
                <c:pt idx="41">
                  <c:v>44.3</c:v>
                </c:pt>
                <c:pt idx="42">
                  <c:v>43.9</c:v>
                </c:pt>
                <c:pt idx="43">
                  <c:v>43.5</c:v>
                </c:pt>
                <c:pt idx="44">
                  <c:v>63.2</c:v>
                </c:pt>
                <c:pt idx="45">
                  <c:v>59.1</c:v>
                </c:pt>
                <c:pt idx="46">
                  <c:v>45.8</c:v>
                </c:pt>
                <c:pt idx="47">
                  <c:v>66</c:v>
                </c:pt>
                <c:pt idx="48">
                  <c:v>87.5</c:v>
                </c:pt>
                <c:pt idx="49">
                  <c:v>88.7</c:v>
                </c:pt>
                <c:pt idx="50">
                  <c:v>62.9</c:v>
                </c:pt>
                <c:pt idx="51">
                  <c:v>60.5</c:v>
                </c:pt>
                <c:pt idx="52">
                  <c:v>62.4</c:v>
                </c:pt>
                <c:pt idx="53">
                  <c:v>53.7</c:v>
                </c:pt>
                <c:pt idx="54">
                  <c:v>52.8</c:v>
                </c:pt>
                <c:pt idx="55">
                  <c:v>49.3</c:v>
                </c:pt>
                <c:pt idx="56">
                  <c:v>40</c:v>
                </c:pt>
                <c:pt idx="57">
                  <c:v>41.5</c:v>
                </c:pt>
                <c:pt idx="58">
                  <c:v>45.3</c:v>
                </c:pt>
                <c:pt idx="59">
                  <c:v>44.5</c:v>
                </c:pt>
                <c:pt idx="60">
                  <c:v>53</c:v>
                </c:pt>
                <c:pt idx="61">
                  <c:v>38</c:v>
                </c:pt>
                <c:pt idx="62">
                  <c:v>49.9</c:v>
                </c:pt>
                <c:pt idx="63">
                  <c:v>46.9</c:v>
                </c:pt>
                <c:pt idx="64">
                  <c:v>46.8</c:v>
                </c:pt>
                <c:pt idx="65" formatCode="#,##0.0">
                  <c:v>41.1</c:v>
                </c:pt>
                <c:pt idx="66" formatCode="#,##0.0">
                  <c:v>32.700000000000003</c:v>
                </c:pt>
              </c:numCache>
            </c:numRef>
          </c:val>
          <c:smooth val="1"/>
          <c:extLst>
            <c:ext xmlns:c16="http://schemas.microsoft.com/office/drawing/2014/chart" uri="{C3380CC4-5D6E-409C-BE32-E72D297353CC}">
              <c16:uniqueId val="{00000002-8DE9-4292-AE3A-BC7570A963A4}"/>
            </c:ext>
          </c:extLst>
        </c:ser>
        <c:dLbls>
          <c:showLegendKey val="0"/>
          <c:showVal val="0"/>
          <c:showCatName val="0"/>
          <c:showSerName val="0"/>
          <c:showPercent val="0"/>
          <c:showBubbleSize val="0"/>
        </c:dLbls>
        <c:smooth val="0"/>
        <c:axId val="487151448"/>
        <c:axId val="487151056"/>
      </c:lineChart>
      <c:catAx>
        <c:axId val="487151448"/>
        <c:scaling>
          <c:orientation val="minMax"/>
        </c:scaling>
        <c:delete val="0"/>
        <c:axPos val="b"/>
        <c:numFmt formatCode="General" sourceLinked="1"/>
        <c:majorTickMark val="out"/>
        <c:minorTickMark val="none"/>
        <c:tickLblPos val="low"/>
        <c:spPr>
          <a:noFill/>
          <a:ln w="6350"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ln>
                  <a:solidFill>
                    <a:schemeClr val="accent1">
                      <a:shade val="95000"/>
                      <a:satMod val="10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7151056"/>
        <c:crosses val="autoZero"/>
        <c:auto val="1"/>
        <c:lblAlgn val="ctr"/>
        <c:lblOffset val="100"/>
        <c:tickMarkSkip val="12"/>
        <c:noMultiLvlLbl val="0"/>
      </c:catAx>
      <c:valAx>
        <c:axId val="487151056"/>
        <c:scaling>
          <c:orientation val="minMax"/>
        </c:scaling>
        <c:delete val="0"/>
        <c:axPos val="l"/>
        <c:numFmt formatCode="#,##0_ "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accent1">
                      <a:shade val="95000"/>
                      <a:satMod val="10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7151448"/>
        <c:crosses val="autoZero"/>
        <c:crossBetween val="between"/>
        <c:majorUnit val="20"/>
      </c:valAx>
      <c:spPr>
        <a:noFill/>
        <a:ln>
          <a:noFill/>
        </a:ln>
        <a:effectLst/>
      </c:spPr>
    </c:plotArea>
    <c:legend>
      <c:legendPos val="t"/>
      <c:layout>
        <c:manualLayout>
          <c:xMode val="edge"/>
          <c:yMode val="edge"/>
          <c:x val="9.4679971988795505E-2"/>
          <c:y val="0.16379783197831982"/>
          <c:w val="0.88527217553688142"/>
          <c:h val="7.1405420054200544E-2"/>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accent1">
                    <a:shade val="95000"/>
                    <a:satMod val="10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800">
          <a:ln>
            <a:solidFill>
              <a:schemeClr val="accent1">
                <a:shade val="95000"/>
                <a:satMod val="10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1724415875462753E-2"/>
          <c:y val="2.3506452572633799E-2"/>
          <c:w val="0.88052823201165009"/>
          <c:h val="0.80391661290750194"/>
        </c:manualLayout>
      </c:layout>
      <c:lineChart>
        <c:grouping val="standard"/>
        <c:varyColors val="0"/>
        <c:ser>
          <c:idx val="0"/>
          <c:order val="0"/>
          <c:tx>
            <c:strRef>
              <c:f>Sheet1!$B$1</c:f>
              <c:strCache>
                <c:ptCount val="1"/>
                <c:pt idx="0">
                  <c:v>실업률</c:v>
                </c:pt>
              </c:strCache>
            </c:strRef>
          </c:tx>
          <c:spPr>
            <a:ln w="19050" cap="rnd">
              <a:solidFill>
                <a:schemeClr val="accent1"/>
              </a:solidFill>
              <a:prstDash val="solid"/>
              <a:round/>
            </a:ln>
            <a:effectLst/>
          </c:spPr>
          <c:marker>
            <c:symbol val="none"/>
          </c:marker>
          <c:dLbls>
            <c:dLbl>
              <c:idx val="66"/>
              <c:dLblPos val="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349-4443-A504-CEA992970D6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mn-cs"/>
                  </a:defRPr>
                </a:pPr>
                <a:endParaRPr lang="ko-KR"/>
              </a:p>
            </c:txPr>
            <c:dLblPos val="t"/>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Sheet1!$A$50:$A$116</c:f>
              <c:strCache>
                <c:ptCount val="67"/>
                <c:pt idx="0">
                  <c:v>'18</c:v>
                </c:pt>
                <c:pt idx="12">
                  <c:v>'19</c:v>
                </c:pt>
                <c:pt idx="24">
                  <c:v>'20</c:v>
                </c:pt>
                <c:pt idx="36">
                  <c:v>'21</c:v>
                </c:pt>
                <c:pt idx="48">
                  <c:v>'22</c:v>
                </c:pt>
                <c:pt idx="60">
                  <c:v>'23</c:v>
                </c:pt>
                <c:pt idx="66">
                  <c:v>'23.7</c:v>
                </c:pt>
              </c:strCache>
            </c:strRef>
          </c:cat>
          <c:val>
            <c:numRef>
              <c:f>Sheet1!$B$50:$B$116</c:f>
              <c:numCache>
                <c:formatCode>General</c:formatCode>
                <c:ptCount val="67"/>
                <c:pt idx="0">
                  <c:v>3.7</c:v>
                </c:pt>
                <c:pt idx="1">
                  <c:v>4.5999999999999996</c:v>
                </c:pt>
                <c:pt idx="2">
                  <c:v>4.5</c:v>
                </c:pt>
                <c:pt idx="3">
                  <c:v>4.0999999999999996</c:v>
                </c:pt>
                <c:pt idx="4">
                  <c:v>4</c:v>
                </c:pt>
                <c:pt idx="5">
                  <c:v>3.7</c:v>
                </c:pt>
                <c:pt idx="6">
                  <c:v>3.7</c:v>
                </c:pt>
                <c:pt idx="7">
                  <c:v>4</c:v>
                </c:pt>
                <c:pt idx="8">
                  <c:v>3.6</c:v>
                </c:pt>
                <c:pt idx="9">
                  <c:v>3.5</c:v>
                </c:pt>
                <c:pt idx="10">
                  <c:v>3.2</c:v>
                </c:pt>
                <c:pt idx="11" formatCode="#,##0.0">
                  <c:v>3.4</c:v>
                </c:pt>
                <c:pt idx="12" formatCode="#,##0.0">
                  <c:v>4.5</c:v>
                </c:pt>
                <c:pt idx="13" formatCode="#,##0.0">
                  <c:v>4.7</c:v>
                </c:pt>
                <c:pt idx="14" formatCode="#,##0.0">
                  <c:v>4.3</c:v>
                </c:pt>
                <c:pt idx="15" formatCode="#,##0.0">
                  <c:v>4.4000000000000004</c:v>
                </c:pt>
                <c:pt idx="16" formatCode="#,##0.0">
                  <c:v>4</c:v>
                </c:pt>
                <c:pt idx="17" formatCode="#,##0.0">
                  <c:v>4</c:v>
                </c:pt>
                <c:pt idx="18" formatCode="#,##0.0">
                  <c:v>3.9</c:v>
                </c:pt>
                <c:pt idx="19" formatCode="#,##0.0">
                  <c:v>3</c:v>
                </c:pt>
                <c:pt idx="20" formatCode="#,##0.0">
                  <c:v>3.1</c:v>
                </c:pt>
                <c:pt idx="21" formatCode="#,##0.0">
                  <c:v>3</c:v>
                </c:pt>
                <c:pt idx="22" formatCode="#,##0.0">
                  <c:v>3.1</c:v>
                </c:pt>
                <c:pt idx="23" formatCode="#,##0.0">
                  <c:v>3.4</c:v>
                </c:pt>
                <c:pt idx="24" formatCode="#,##0.0">
                  <c:v>4.0999999999999996</c:v>
                </c:pt>
                <c:pt idx="25" formatCode="#,##0.0">
                  <c:v>4.0999999999999996</c:v>
                </c:pt>
                <c:pt idx="26" formatCode="#,##0.0">
                  <c:v>4.2</c:v>
                </c:pt>
                <c:pt idx="27" formatCode="#,##0.0">
                  <c:v>4.2</c:v>
                </c:pt>
                <c:pt idx="28" formatCode="#,##0.0">
                  <c:v>4.5</c:v>
                </c:pt>
                <c:pt idx="29" formatCode="#,##0.0">
                  <c:v>4.3</c:v>
                </c:pt>
                <c:pt idx="30" formatCode="#,##0.0">
                  <c:v>4</c:v>
                </c:pt>
                <c:pt idx="31" formatCode="#,##0.0">
                  <c:v>3.1</c:v>
                </c:pt>
                <c:pt idx="32" formatCode="#,##0.0">
                  <c:v>3.6</c:v>
                </c:pt>
                <c:pt idx="33" formatCode="#,##0.0">
                  <c:v>3.7</c:v>
                </c:pt>
                <c:pt idx="34" formatCode="#,##0.0">
                  <c:v>3.4</c:v>
                </c:pt>
                <c:pt idx="35" formatCode="#,##0.0">
                  <c:v>4.0999999999999996</c:v>
                </c:pt>
                <c:pt idx="36" formatCode="#,##0.0">
                  <c:v>5.7</c:v>
                </c:pt>
                <c:pt idx="37" formatCode="#,##0.0">
                  <c:v>4.9000000000000004</c:v>
                </c:pt>
                <c:pt idx="38" formatCode="#,##0.0">
                  <c:v>4.3</c:v>
                </c:pt>
                <c:pt idx="39" formatCode="#,##0.0">
                  <c:v>4</c:v>
                </c:pt>
                <c:pt idx="40" formatCode="#,##0.0">
                  <c:v>4</c:v>
                </c:pt>
                <c:pt idx="41" formatCode="#,##0.0">
                  <c:v>3.8</c:v>
                </c:pt>
                <c:pt idx="42" formatCode="#,##0.0">
                  <c:v>3.2</c:v>
                </c:pt>
                <c:pt idx="43" formatCode="#,##0.0">
                  <c:v>2.6</c:v>
                </c:pt>
                <c:pt idx="44" formatCode="#,##0.0">
                  <c:v>2.7</c:v>
                </c:pt>
                <c:pt idx="45" formatCode="#,##0.0">
                  <c:v>2.8</c:v>
                </c:pt>
                <c:pt idx="46" formatCode="#,##0.0">
                  <c:v>2.6</c:v>
                </c:pt>
                <c:pt idx="47" formatCode="#,##0.0">
                  <c:v>3.5</c:v>
                </c:pt>
                <c:pt idx="48" formatCode="#,##0.0">
                  <c:v>4.0999999999999996</c:v>
                </c:pt>
                <c:pt idx="49" formatCode="#,##0.0">
                  <c:v>3.4</c:v>
                </c:pt>
                <c:pt idx="50" formatCode="#,##0.0">
                  <c:v>3</c:v>
                </c:pt>
                <c:pt idx="51" formatCode="#,##0.0">
                  <c:v>3</c:v>
                </c:pt>
                <c:pt idx="52" formatCode="#,##0.0">
                  <c:v>3</c:v>
                </c:pt>
                <c:pt idx="53" formatCode="#,##0.0">
                  <c:v>3</c:v>
                </c:pt>
                <c:pt idx="54" formatCode="#,##0.0">
                  <c:v>2.9</c:v>
                </c:pt>
                <c:pt idx="55" formatCode="#,##0.0">
                  <c:v>2.1</c:v>
                </c:pt>
                <c:pt idx="56" formatCode="#,##0.0">
                  <c:v>2.4</c:v>
                </c:pt>
                <c:pt idx="57" formatCode="#,##0.0">
                  <c:v>2.4</c:v>
                </c:pt>
                <c:pt idx="58" formatCode="#,##0.0">
                  <c:v>2.2999999999999998</c:v>
                </c:pt>
                <c:pt idx="59" formatCode="#,##0.0">
                  <c:v>3</c:v>
                </c:pt>
                <c:pt idx="60" formatCode="#,##0.0">
                  <c:v>3.6</c:v>
                </c:pt>
                <c:pt idx="61" formatCode="#,##0.0">
                  <c:v>3.1</c:v>
                </c:pt>
                <c:pt idx="62" formatCode="#,##0.0">
                  <c:v>2.9</c:v>
                </c:pt>
                <c:pt idx="63" formatCode="#,##0.0">
                  <c:v>2.8</c:v>
                </c:pt>
                <c:pt idx="64" formatCode="#,##0.0">
                  <c:v>2.7</c:v>
                </c:pt>
                <c:pt idx="65">
                  <c:v>2.7</c:v>
                </c:pt>
                <c:pt idx="66">
                  <c:v>2.7</c:v>
                </c:pt>
              </c:numCache>
            </c:numRef>
          </c:val>
          <c:smooth val="1"/>
          <c:extLst>
            <c:ext xmlns:c16="http://schemas.microsoft.com/office/drawing/2014/chart" uri="{C3380CC4-5D6E-409C-BE32-E72D297353CC}">
              <c16:uniqueId val="{00000001-23E5-457C-B170-F18B1C8C9E5D}"/>
            </c:ext>
          </c:extLst>
        </c:ser>
        <c:ser>
          <c:idx val="1"/>
          <c:order val="1"/>
          <c:tx>
            <c:strRef>
              <c:f>Sheet1!$C$1</c:f>
              <c:strCache>
                <c:ptCount val="1"/>
                <c:pt idx="0">
                  <c:v>청년실업률</c:v>
                </c:pt>
              </c:strCache>
            </c:strRef>
          </c:tx>
          <c:spPr>
            <a:ln w="19050" cap="sq">
              <a:solidFill>
                <a:schemeClr val="accent4"/>
              </a:solidFill>
              <a:prstDash val="sysDash"/>
              <a:round/>
            </a:ln>
            <a:effectLst/>
          </c:spPr>
          <c:marker>
            <c:symbol val="none"/>
          </c:marker>
          <c:dLbls>
            <c:dLbl>
              <c:idx val="64"/>
              <c:delete val="1"/>
              <c:extLst>
                <c:ext xmlns:c15="http://schemas.microsoft.com/office/drawing/2012/chart" uri="{CE6537A1-D6FC-4f65-9D91-7224C49458BB}"/>
                <c:ext xmlns:c16="http://schemas.microsoft.com/office/drawing/2014/chart" uri="{C3380CC4-5D6E-409C-BE32-E72D297353CC}">
                  <c16:uniqueId val="{00000000-526B-4A7C-A8FF-D4DC6EF78BEE}"/>
                </c:ext>
              </c:extLst>
            </c:dLbl>
            <c:dLbl>
              <c:idx val="66"/>
              <c:numFmt formatCode="#,##0.0_);[Red]\(#,##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tx1">
                            <a:lumMod val="50000"/>
                            <a:lumOff val="50000"/>
                            <a:alpha val="0"/>
                          </a:schemeClr>
                        </a:solidFill>
                      </a:ln>
                      <a:solidFill>
                        <a:schemeClr val="accent4"/>
                      </a:solidFill>
                      <a:latin typeface="KoPub돋움체 Medium" panose="00000600000000000000" pitchFamily="2" charset="-127"/>
                      <a:ea typeface="KoPub돋움체 Medium" panose="00000600000000000000" pitchFamily="2" charset="-127"/>
                      <a:cs typeface="+mn-cs"/>
                    </a:defRPr>
                  </a:pPr>
                  <a:endParaRPr lang="ko-KR"/>
                </a:p>
              </c:txPr>
              <c:dLblPos val="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5349-4443-A504-CEA992970D6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tx1">
                          <a:lumMod val="50000"/>
                          <a:lumOff val="50000"/>
                          <a:alpha val="0"/>
                        </a:schemeClr>
                      </a:solidFill>
                    </a:ln>
                    <a:solidFill>
                      <a:schemeClr val="accent4"/>
                    </a:solidFill>
                    <a:latin typeface="KoPub돋움체 Medium" panose="00000600000000000000" pitchFamily="2" charset="-127"/>
                    <a:ea typeface="KoPub돋움체 Medium" panose="00000600000000000000" pitchFamily="2" charset="-127"/>
                    <a:cs typeface="+mn-cs"/>
                  </a:defRPr>
                </a:pPr>
                <a:endParaRPr lang="ko-KR"/>
              </a:p>
            </c:txPr>
            <c:dLblPos val="t"/>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Sheet1!$A$50:$A$116</c:f>
              <c:strCache>
                <c:ptCount val="67"/>
                <c:pt idx="0">
                  <c:v>'18</c:v>
                </c:pt>
                <c:pt idx="12">
                  <c:v>'19</c:v>
                </c:pt>
                <c:pt idx="24">
                  <c:v>'20</c:v>
                </c:pt>
                <c:pt idx="36">
                  <c:v>'21</c:v>
                </c:pt>
                <c:pt idx="48">
                  <c:v>'22</c:v>
                </c:pt>
                <c:pt idx="60">
                  <c:v>'23</c:v>
                </c:pt>
                <c:pt idx="66">
                  <c:v>'23.7</c:v>
                </c:pt>
              </c:strCache>
            </c:strRef>
          </c:cat>
          <c:val>
            <c:numRef>
              <c:f>Sheet1!$C$50:$C$116</c:f>
              <c:numCache>
                <c:formatCode>General</c:formatCode>
                <c:ptCount val="67"/>
                <c:pt idx="0">
                  <c:v>8.6999999999999993</c:v>
                </c:pt>
                <c:pt idx="1">
                  <c:v>9.8000000000000007</c:v>
                </c:pt>
                <c:pt idx="2">
                  <c:v>11.6</c:v>
                </c:pt>
                <c:pt idx="3">
                  <c:v>10.7</c:v>
                </c:pt>
                <c:pt idx="4">
                  <c:v>10.5</c:v>
                </c:pt>
                <c:pt idx="5">
                  <c:v>9</c:v>
                </c:pt>
                <c:pt idx="6">
                  <c:v>9.3000000000000007</c:v>
                </c:pt>
                <c:pt idx="7">
                  <c:v>10</c:v>
                </c:pt>
                <c:pt idx="8">
                  <c:v>8.8000000000000007</c:v>
                </c:pt>
                <c:pt idx="9">
                  <c:v>8.4</c:v>
                </c:pt>
                <c:pt idx="10">
                  <c:v>7.9</c:v>
                </c:pt>
                <c:pt idx="11" formatCode="#,##0.0">
                  <c:v>8.6</c:v>
                </c:pt>
                <c:pt idx="12" formatCode="#,##0.0">
                  <c:v>8.9</c:v>
                </c:pt>
                <c:pt idx="13" formatCode="#,##0.0">
                  <c:v>9.5</c:v>
                </c:pt>
                <c:pt idx="14" formatCode="#,##0.0">
                  <c:v>10.8</c:v>
                </c:pt>
                <c:pt idx="15" formatCode="#,##0.0">
                  <c:v>11.5</c:v>
                </c:pt>
                <c:pt idx="16" formatCode="#,##0.0">
                  <c:v>9.9</c:v>
                </c:pt>
                <c:pt idx="17" formatCode="#,##0.0">
                  <c:v>10.4</c:v>
                </c:pt>
                <c:pt idx="18" formatCode="#,##0.0">
                  <c:v>9.8000000000000007</c:v>
                </c:pt>
                <c:pt idx="19" formatCode="#,##0.0">
                  <c:v>7.2</c:v>
                </c:pt>
                <c:pt idx="20" formatCode="#,##0.0">
                  <c:v>7.3</c:v>
                </c:pt>
                <c:pt idx="21" formatCode="#,##0.0">
                  <c:v>7.2</c:v>
                </c:pt>
                <c:pt idx="22" formatCode="#,##0.0">
                  <c:v>7</c:v>
                </c:pt>
                <c:pt idx="23" formatCode="#,##0.0">
                  <c:v>7.3</c:v>
                </c:pt>
                <c:pt idx="24" formatCode="#,##0.0">
                  <c:v>7.7</c:v>
                </c:pt>
                <c:pt idx="25" formatCode="#,##0.0">
                  <c:v>9</c:v>
                </c:pt>
                <c:pt idx="26" formatCode="#,##0.0">
                  <c:v>9.9</c:v>
                </c:pt>
                <c:pt idx="27" formatCode="#,##0.0">
                  <c:v>9.3000000000000007</c:v>
                </c:pt>
                <c:pt idx="28" formatCode="#,##0.0">
                  <c:v>10.199999999999999</c:v>
                </c:pt>
                <c:pt idx="29" formatCode="#,##0.0">
                  <c:v>10.7</c:v>
                </c:pt>
                <c:pt idx="30" formatCode="#,##0.0">
                  <c:v>9.6999999999999993</c:v>
                </c:pt>
                <c:pt idx="31" formatCode="#,##0.0">
                  <c:v>7.7</c:v>
                </c:pt>
                <c:pt idx="32" formatCode="#,##0.0">
                  <c:v>8.9</c:v>
                </c:pt>
                <c:pt idx="33" formatCode="#,##0.0">
                  <c:v>8.3000000000000007</c:v>
                </c:pt>
                <c:pt idx="34" formatCode="#,##0.0">
                  <c:v>8.1</c:v>
                </c:pt>
                <c:pt idx="35" formatCode="#,##0.0">
                  <c:v>8.1</c:v>
                </c:pt>
                <c:pt idx="36" formatCode="#,##0.0">
                  <c:v>9.5</c:v>
                </c:pt>
                <c:pt idx="37" formatCode="#,##0.0">
                  <c:v>10.1</c:v>
                </c:pt>
                <c:pt idx="38" formatCode="#,##0.0">
                  <c:v>10</c:v>
                </c:pt>
                <c:pt idx="39" formatCode="#,##0.0">
                  <c:v>10</c:v>
                </c:pt>
                <c:pt idx="40" formatCode="#,##0.0">
                  <c:v>9.3000000000000007</c:v>
                </c:pt>
                <c:pt idx="41" formatCode="#,##0.0">
                  <c:v>8.9</c:v>
                </c:pt>
                <c:pt idx="42" formatCode="#,##0.0">
                  <c:v>7.2</c:v>
                </c:pt>
                <c:pt idx="43" formatCode="#,##0.0">
                  <c:v>5.8</c:v>
                </c:pt>
                <c:pt idx="44" formatCode="#,##0.0">
                  <c:v>5.4</c:v>
                </c:pt>
                <c:pt idx="45" formatCode="#,##0.0">
                  <c:v>5.6</c:v>
                </c:pt>
                <c:pt idx="46" formatCode="#,##0.0">
                  <c:v>5.5</c:v>
                </c:pt>
                <c:pt idx="47" formatCode="#,##0.0">
                  <c:v>5.7</c:v>
                </c:pt>
                <c:pt idx="48" formatCode="#,##0.0">
                  <c:v>6</c:v>
                </c:pt>
                <c:pt idx="49" formatCode="#,##0.0">
                  <c:v>6.9</c:v>
                </c:pt>
                <c:pt idx="50" formatCode="#,##0.0">
                  <c:v>7.2</c:v>
                </c:pt>
                <c:pt idx="51" formatCode="#,##0.0">
                  <c:v>7.4</c:v>
                </c:pt>
                <c:pt idx="52" formatCode="#,##0.0">
                  <c:v>7.2</c:v>
                </c:pt>
                <c:pt idx="53" formatCode="#,##0.0">
                  <c:v>6.9</c:v>
                </c:pt>
                <c:pt idx="54" formatCode="#,##0.0">
                  <c:v>6.8</c:v>
                </c:pt>
                <c:pt idx="55" formatCode="#,##0.0">
                  <c:v>5.4</c:v>
                </c:pt>
                <c:pt idx="56" formatCode="#,##0.0">
                  <c:v>6.1</c:v>
                </c:pt>
                <c:pt idx="57" formatCode="#,##0.0">
                  <c:v>5.6</c:v>
                </c:pt>
                <c:pt idx="58" formatCode="#,##0.0">
                  <c:v>5.7</c:v>
                </c:pt>
                <c:pt idx="59" formatCode="#,##0.0">
                  <c:v>5.2</c:v>
                </c:pt>
                <c:pt idx="60" formatCode="#,##0.0">
                  <c:v>5.9</c:v>
                </c:pt>
                <c:pt idx="61" formatCode="#,##0.0">
                  <c:v>7</c:v>
                </c:pt>
                <c:pt idx="62" formatCode="#,##0.0">
                  <c:v>7.1</c:v>
                </c:pt>
                <c:pt idx="63" formatCode="#,##0.0">
                  <c:v>6.4</c:v>
                </c:pt>
                <c:pt idx="64" formatCode="#,##0.0">
                  <c:v>5.8</c:v>
                </c:pt>
                <c:pt idx="65">
                  <c:v>6.3</c:v>
                </c:pt>
                <c:pt idx="66">
                  <c:v>6</c:v>
                </c:pt>
              </c:numCache>
            </c:numRef>
          </c:val>
          <c:smooth val="1"/>
          <c:extLst>
            <c:ext xmlns:c16="http://schemas.microsoft.com/office/drawing/2014/chart" uri="{C3380CC4-5D6E-409C-BE32-E72D297353CC}">
              <c16:uniqueId val="{00000003-23E5-457C-B170-F18B1C8C9E5D}"/>
            </c:ext>
          </c:extLst>
        </c:ser>
        <c:dLbls>
          <c:showLegendKey val="0"/>
          <c:showVal val="0"/>
          <c:showCatName val="0"/>
          <c:showSerName val="0"/>
          <c:showPercent val="0"/>
          <c:showBubbleSize val="0"/>
        </c:dLbls>
        <c:smooth val="0"/>
        <c:axId val="191686976"/>
        <c:axId val="191687368"/>
      </c:lineChart>
      <c:catAx>
        <c:axId val="191686976"/>
        <c:scaling>
          <c:orientation val="minMax"/>
        </c:scaling>
        <c:delete val="0"/>
        <c:axPos val="b"/>
        <c:numFmt formatCode="General" sourceLinked="1"/>
        <c:majorTickMark val="out"/>
        <c:minorTickMark val="none"/>
        <c:tickLblPos val="low"/>
        <c:spPr>
          <a:noFill/>
          <a:ln w="6350"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ln>
                  <a:solidFill>
                    <a:schemeClr val="tx1">
                      <a:lumMod val="50000"/>
                      <a:lumOff val="50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91687368"/>
        <c:crosses val="autoZero"/>
        <c:auto val="1"/>
        <c:lblAlgn val="ctr"/>
        <c:lblOffset val="100"/>
        <c:tickMarkSkip val="12"/>
        <c:noMultiLvlLbl val="0"/>
      </c:catAx>
      <c:valAx>
        <c:axId val="191687368"/>
        <c:scaling>
          <c:orientation val="minMax"/>
          <c:max val="15"/>
        </c:scaling>
        <c:delete val="0"/>
        <c:axPos val="l"/>
        <c:numFmt formatCode="0_ "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tx1">
                      <a:lumMod val="50000"/>
                      <a:lumOff val="50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91686976"/>
        <c:crosses val="autoZero"/>
        <c:crossBetween val="between"/>
        <c:majorUnit val="5"/>
      </c:valAx>
      <c:spPr>
        <a:noFill/>
        <a:ln>
          <a:noFill/>
        </a:ln>
        <a:effectLst/>
      </c:spPr>
    </c:plotArea>
    <c:legend>
      <c:legendPos val="t"/>
      <c:layout>
        <c:manualLayout>
          <c:xMode val="edge"/>
          <c:yMode val="edge"/>
          <c:x val="8.3926620370370367E-2"/>
          <c:y val="0"/>
          <c:w val="0.8963113425925926"/>
          <c:h val="8.8446705426356589E-2"/>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800" b="0">
          <a:ln>
            <a:solidFill>
              <a:schemeClr val="tx1">
                <a:lumMod val="50000"/>
                <a:lumOff val="50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2304211469534044E-2"/>
          <c:y val="6.0260964744748999E-2"/>
          <c:w val="0.85381160394265232"/>
          <c:h val="0.8286855810052306"/>
        </c:manualLayout>
      </c:layout>
      <c:lineChart>
        <c:grouping val="standard"/>
        <c:varyColors val="0"/>
        <c:ser>
          <c:idx val="0"/>
          <c:order val="0"/>
          <c:tx>
            <c:strRef>
              <c:f>Sheet1!$B$1</c:f>
              <c:strCache>
                <c:ptCount val="1"/>
                <c:pt idx="0">
                  <c:v>에너지제외 상품 가격지수(좌)</c:v>
                </c:pt>
              </c:strCache>
            </c:strRef>
          </c:tx>
          <c:spPr>
            <a:ln w="19050" cap="rnd">
              <a:solidFill>
                <a:schemeClr val="accent1"/>
              </a:solidFill>
              <a:round/>
            </a:ln>
            <a:effectLst/>
          </c:spPr>
          <c:marker>
            <c:symbol val="none"/>
          </c:marker>
          <c:cat>
            <c:strRef>
              <c:f>Sheet1!$A$86:$A$152</c:f>
              <c:strCache>
                <c:ptCount val="67"/>
                <c:pt idx="0">
                  <c:v>'18</c:v>
                </c:pt>
                <c:pt idx="12">
                  <c:v>'19</c:v>
                </c:pt>
                <c:pt idx="24">
                  <c:v>'20</c:v>
                </c:pt>
                <c:pt idx="36">
                  <c:v>'21</c:v>
                </c:pt>
                <c:pt idx="48">
                  <c:v>'22</c:v>
                </c:pt>
                <c:pt idx="60">
                  <c:v>'23</c:v>
                </c:pt>
                <c:pt idx="66">
                  <c:v>'23.7</c:v>
                </c:pt>
              </c:strCache>
            </c:strRef>
          </c:cat>
          <c:val>
            <c:numRef>
              <c:f>Sheet1!$B$86:$B$152</c:f>
              <c:numCache>
                <c:formatCode>0.00</c:formatCode>
                <c:ptCount val="67"/>
                <c:pt idx="0">
                  <c:v>87.101330409260001</c:v>
                </c:pt>
                <c:pt idx="1">
                  <c:v>88.256014146479998</c:v>
                </c:pt>
                <c:pt idx="2">
                  <c:v>87.859604713699994</c:v>
                </c:pt>
                <c:pt idx="3">
                  <c:v>89.545548687129994</c:v>
                </c:pt>
                <c:pt idx="4">
                  <c:v>89.729907236849996</c:v>
                </c:pt>
                <c:pt idx="5">
                  <c:v>87.925638998319997</c:v>
                </c:pt>
                <c:pt idx="6">
                  <c:v>84.13866192383</c:v>
                </c:pt>
                <c:pt idx="7">
                  <c:v>82.705322331900007</c:v>
                </c:pt>
                <c:pt idx="8">
                  <c:v>81.148658600760001</c:v>
                </c:pt>
                <c:pt idx="9">
                  <c:v>82.281238764280005</c:v>
                </c:pt>
                <c:pt idx="10">
                  <c:v>81.110140541929994</c:v>
                </c:pt>
                <c:pt idx="11">
                  <c:v>80.73074529985</c:v>
                </c:pt>
                <c:pt idx="12">
                  <c:v>81.051886914820003</c:v>
                </c:pt>
                <c:pt idx="13">
                  <c:v>82.504066746229995</c:v>
                </c:pt>
                <c:pt idx="14">
                  <c:v>82.313303931549996</c:v>
                </c:pt>
                <c:pt idx="15">
                  <c:v>82.58092317949</c:v>
                </c:pt>
                <c:pt idx="16">
                  <c:v>81.033387679729998</c:v>
                </c:pt>
                <c:pt idx="17">
                  <c:v>82.274075017409999</c:v>
                </c:pt>
                <c:pt idx="18">
                  <c:v>82.389542886379999</c:v>
                </c:pt>
                <c:pt idx="19">
                  <c:v>79.228759871410006</c:v>
                </c:pt>
                <c:pt idx="20">
                  <c:v>79.518800205589997</c:v>
                </c:pt>
                <c:pt idx="21">
                  <c:v>80.243887899230003</c:v>
                </c:pt>
                <c:pt idx="22">
                  <c:v>82.019116207889994</c:v>
                </c:pt>
                <c:pt idx="23">
                  <c:v>83.563356464080002</c:v>
                </c:pt>
                <c:pt idx="24">
                  <c:v>84.286202145290005</c:v>
                </c:pt>
                <c:pt idx="25">
                  <c:v>81.089119695920004</c:v>
                </c:pt>
                <c:pt idx="26">
                  <c:v>77.970065428149994</c:v>
                </c:pt>
                <c:pt idx="27">
                  <c:v>75.88308095488</c:v>
                </c:pt>
                <c:pt idx="28">
                  <c:v>76.517613832639995</c:v>
                </c:pt>
                <c:pt idx="29">
                  <c:v>79.624035769810007</c:v>
                </c:pt>
                <c:pt idx="30">
                  <c:v>82.022278113270005</c:v>
                </c:pt>
                <c:pt idx="31">
                  <c:v>85.379633769410006</c:v>
                </c:pt>
                <c:pt idx="32">
                  <c:v>87.608206250039999</c:v>
                </c:pt>
                <c:pt idx="33">
                  <c:v>88.982942852060006</c:v>
                </c:pt>
                <c:pt idx="34">
                  <c:v>92.750734262060007</c:v>
                </c:pt>
                <c:pt idx="35">
                  <c:v>97.362070288750004</c:v>
                </c:pt>
                <c:pt idx="36">
                  <c:v>101.84753915066</c:v>
                </c:pt>
                <c:pt idx="37">
                  <c:v>104.64482658112</c:v>
                </c:pt>
                <c:pt idx="38">
                  <c:v>105.54002591106</c:v>
                </c:pt>
                <c:pt idx="39">
                  <c:v>108.85215829652</c:v>
                </c:pt>
                <c:pt idx="40">
                  <c:v>116.03869224942</c:v>
                </c:pt>
                <c:pt idx="41">
                  <c:v>114.57932344683</c:v>
                </c:pt>
                <c:pt idx="42">
                  <c:v>114.98539190663</c:v>
                </c:pt>
                <c:pt idx="43">
                  <c:v>114.21792023048999</c:v>
                </c:pt>
                <c:pt idx="44">
                  <c:v>113.42152693792001</c:v>
                </c:pt>
                <c:pt idx="45">
                  <c:v>118.03568021271001</c:v>
                </c:pt>
                <c:pt idx="46">
                  <c:v>117.92869664745</c:v>
                </c:pt>
                <c:pt idx="47">
                  <c:v>119.38466851536</c:v>
                </c:pt>
                <c:pt idx="48">
                  <c:v>124.86519779859999</c:v>
                </c:pt>
                <c:pt idx="49">
                  <c:v>129.56484533643999</c:v>
                </c:pt>
                <c:pt idx="50">
                  <c:v>139.72935789274999</c:v>
                </c:pt>
                <c:pt idx="51">
                  <c:v>141.06748794060999</c:v>
                </c:pt>
                <c:pt idx="52">
                  <c:v>134.50356880707</c:v>
                </c:pt>
                <c:pt idx="53">
                  <c:v>128.94986520801001</c:v>
                </c:pt>
                <c:pt idx="54">
                  <c:v>117.55720553509001</c:v>
                </c:pt>
                <c:pt idx="55">
                  <c:v>117.68206741122</c:v>
                </c:pt>
                <c:pt idx="56">
                  <c:v>115.15357684579</c:v>
                </c:pt>
                <c:pt idx="57">
                  <c:v>113.60512411991</c:v>
                </c:pt>
                <c:pt idx="58">
                  <c:v>114.278532959</c:v>
                </c:pt>
                <c:pt idx="59">
                  <c:v>115.37164110915</c:v>
                </c:pt>
                <c:pt idx="60" formatCode="0.0_);[Red]\(0.0\)">
                  <c:v>117.3815598326</c:v>
                </c:pt>
                <c:pt idx="61" formatCode="0.0_);[Red]\(0.0\)">
                  <c:v>117.29266003571</c:v>
                </c:pt>
                <c:pt idx="62">
                  <c:v>114.74993870802</c:v>
                </c:pt>
                <c:pt idx="63">
                  <c:v>116.02279115588</c:v>
                </c:pt>
                <c:pt idx="64">
                  <c:v>111.96321741442</c:v>
                </c:pt>
                <c:pt idx="65">
                  <c:v>109.55749410465999</c:v>
                </c:pt>
                <c:pt idx="66">
                  <c:v>110.32755998029</c:v>
                </c:pt>
              </c:numCache>
            </c:numRef>
          </c:val>
          <c:smooth val="1"/>
          <c:extLst>
            <c:ext xmlns:c16="http://schemas.microsoft.com/office/drawing/2014/chart" uri="{C3380CC4-5D6E-409C-BE32-E72D297353CC}">
              <c16:uniqueId val="{00000000-E932-4A0F-B69E-8B34B92C7422}"/>
            </c:ext>
          </c:extLst>
        </c:ser>
        <c:dLbls>
          <c:showLegendKey val="0"/>
          <c:showVal val="0"/>
          <c:showCatName val="0"/>
          <c:showSerName val="0"/>
          <c:showPercent val="0"/>
          <c:showBubbleSize val="0"/>
        </c:dLbls>
        <c:marker val="1"/>
        <c:smooth val="0"/>
        <c:axId val="487150664"/>
        <c:axId val="487152624"/>
      </c:lineChart>
      <c:lineChart>
        <c:grouping val="standard"/>
        <c:varyColors val="0"/>
        <c:ser>
          <c:idx val="1"/>
          <c:order val="1"/>
          <c:tx>
            <c:strRef>
              <c:f>Sheet1!$C$1</c:f>
              <c:strCache>
                <c:ptCount val="1"/>
                <c:pt idx="0">
                  <c:v>국제유가(우)</c:v>
                </c:pt>
              </c:strCache>
            </c:strRef>
          </c:tx>
          <c:spPr>
            <a:ln w="19050" cap="sq">
              <a:solidFill>
                <a:schemeClr val="accent4"/>
              </a:solidFill>
              <a:prstDash val="sysDash"/>
              <a:round/>
            </a:ln>
            <a:effectLst/>
          </c:spPr>
          <c:marker>
            <c:symbol val="none"/>
          </c:marker>
          <c:cat>
            <c:strRef>
              <c:f>Sheet1!$A$86:$A$152</c:f>
              <c:strCache>
                <c:ptCount val="67"/>
                <c:pt idx="0">
                  <c:v>'18</c:v>
                </c:pt>
                <c:pt idx="12">
                  <c:v>'19</c:v>
                </c:pt>
                <c:pt idx="24">
                  <c:v>'20</c:v>
                </c:pt>
                <c:pt idx="36">
                  <c:v>'21</c:v>
                </c:pt>
                <c:pt idx="48">
                  <c:v>'22</c:v>
                </c:pt>
                <c:pt idx="60">
                  <c:v>'23</c:v>
                </c:pt>
                <c:pt idx="66">
                  <c:v>'23.7</c:v>
                </c:pt>
              </c:strCache>
            </c:strRef>
          </c:cat>
          <c:val>
            <c:numRef>
              <c:f>Sheet1!$C$86:$C$152</c:f>
              <c:numCache>
                <c:formatCode>0.00</c:formatCode>
                <c:ptCount val="67"/>
                <c:pt idx="0">
                  <c:v>66.226666666669999</c:v>
                </c:pt>
                <c:pt idx="1">
                  <c:v>63.46</c:v>
                </c:pt>
                <c:pt idx="2">
                  <c:v>64.166666666669997</c:v>
                </c:pt>
                <c:pt idx="3">
                  <c:v>68.793333333329997</c:v>
                </c:pt>
                <c:pt idx="4">
                  <c:v>73.430000000000007</c:v>
                </c:pt>
                <c:pt idx="5">
                  <c:v>71.976666666669999</c:v>
                </c:pt>
                <c:pt idx="6">
                  <c:v>72.666666666669997</c:v>
                </c:pt>
                <c:pt idx="7">
                  <c:v>71.083333333330003</c:v>
                </c:pt>
                <c:pt idx="8">
                  <c:v>75.363333333330004</c:v>
                </c:pt>
                <c:pt idx="9">
                  <c:v>76.726666666669999</c:v>
                </c:pt>
                <c:pt idx="10">
                  <c:v>62.316666666670002</c:v>
                </c:pt>
                <c:pt idx="11">
                  <c:v>53.96</c:v>
                </c:pt>
                <c:pt idx="12">
                  <c:v>56.583333333330003</c:v>
                </c:pt>
                <c:pt idx="13">
                  <c:v>61.13333333333</c:v>
                </c:pt>
                <c:pt idx="14">
                  <c:v>63.786666666670001</c:v>
                </c:pt>
                <c:pt idx="15">
                  <c:v>68.576666666669993</c:v>
                </c:pt>
                <c:pt idx="16">
                  <c:v>66.833333333330003</c:v>
                </c:pt>
                <c:pt idx="17">
                  <c:v>59.76</c:v>
                </c:pt>
                <c:pt idx="18">
                  <c:v>61.476666666669999</c:v>
                </c:pt>
                <c:pt idx="19">
                  <c:v>57.67</c:v>
                </c:pt>
                <c:pt idx="20">
                  <c:v>60.04</c:v>
                </c:pt>
                <c:pt idx="21">
                  <c:v>57.273333333330001</c:v>
                </c:pt>
                <c:pt idx="22">
                  <c:v>60.403333333330004</c:v>
                </c:pt>
                <c:pt idx="23">
                  <c:v>63.353333333329999</c:v>
                </c:pt>
                <c:pt idx="24">
                  <c:v>61.626666666669998</c:v>
                </c:pt>
                <c:pt idx="25">
                  <c:v>53.346666666669996</c:v>
                </c:pt>
                <c:pt idx="26">
                  <c:v>32.203333333330001</c:v>
                </c:pt>
                <c:pt idx="27">
                  <c:v>21.043333333330001</c:v>
                </c:pt>
                <c:pt idx="28">
                  <c:v>30.38</c:v>
                </c:pt>
                <c:pt idx="29">
                  <c:v>39.456666666670003</c:v>
                </c:pt>
                <c:pt idx="30">
                  <c:v>42.066666666670002</c:v>
                </c:pt>
                <c:pt idx="31">
                  <c:v>43.443333333330003</c:v>
                </c:pt>
                <c:pt idx="32">
                  <c:v>40.596666666669996</c:v>
                </c:pt>
                <c:pt idx="33">
                  <c:v>39.9</c:v>
                </c:pt>
                <c:pt idx="34">
                  <c:v>42.303333333330002</c:v>
                </c:pt>
                <c:pt idx="35">
                  <c:v>48.726666666669999</c:v>
                </c:pt>
                <c:pt idx="36">
                  <c:v>53.603333333329999</c:v>
                </c:pt>
                <c:pt idx="37">
                  <c:v>60.463333333329999</c:v>
                </c:pt>
                <c:pt idx="38">
                  <c:v>63.83</c:v>
                </c:pt>
                <c:pt idx="39">
                  <c:v>62.95</c:v>
                </c:pt>
                <c:pt idx="40">
                  <c:v>66.400000000000006</c:v>
                </c:pt>
                <c:pt idx="41">
                  <c:v>71.803333333330002</c:v>
                </c:pt>
                <c:pt idx="42">
                  <c:v>73.283333333330006</c:v>
                </c:pt>
                <c:pt idx="43">
                  <c:v>68.86666666667</c:v>
                </c:pt>
                <c:pt idx="44">
                  <c:v>72.8</c:v>
                </c:pt>
                <c:pt idx="45">
                  <c:v>82.063333333329993</c:v>
                </c:pt>
                <c:pt idx="46">
                  <c:v>79.916666666669997</c:v>
                </c:pt>
                <c:pt idx="47">
                  <c:v>72.86666666667</c:v>
                </c:pt>
                <c:pt idx="48">
                  <c:v>83.92</c:v>
                </c:pt>
                <c:pt idx="49">
                  <c:v>93.543333333329997</c:v>
                </c:pt>
                <c:pt idx="50">
                  <c:v>112.39666666667</c:v>
                </c:pt>
                <c:pt idx="51">
                  <c:v>103.41333333333</c:v>
                </c:pt>
                <c:pt idx="52">
                  <c:v>110.09666666667</c:v>
                </c:pt>
                <c:pt idx="53">
                  <c:v>116.8</c:v>
                </c:pt>
                <c:pt idx="54">
                  <c:v>105.08333333333</c:v>
                </c:pt>
                <c:pt idx="55">
                  <c:v>95.973333333330004</c:v>
                </c:pt>
                <c:pt idx="56">
                  <c:v>88.22</c:v>
                </c:pt>
                <c:pt idx="57">
                  <c:v>90.326666666669993</c:v>
                </c:pt>
                <c:pt idx="58">
                  <c:v>87.376666666670005</c:v>
                </c:pt>
                <c:pt idx="59">
                  <c:v>78.066666666670002</c:v>
                </c:pt>
                <c:pt idx="60">
                  <c:v>80.41</c:v>
                </c:pt>
                <c:pt idx="61">
                  <c:v>80.253333333330005</c:v>
                </c:pt>
                <c:pt idx="62">
                  <c:v>76.473333333330004</c:v>
                </c:pt>
                <c:pt idx="63">
                  <c:v>82.46</c:v>
                </c:pt>
                <c:pt idx="64">
                  <c:v>74.123333333329995</c:v>
                </c:pt>
                <c:pt idx="65">
                  <c:v>73.263333333329996</c:v>
                </c:pt>
                <c:pt idx="66">
                  <c:v>78.983333333329995</c:v>
                </c:pt>
              </c:numCache>
            </c:numRef>
          </c:val>
          <c:smooth val="1"/>
          <c:extLst>
            <c:ext xmlns:c16="http://schemas.microsoft.com/office/drawing/2014/chart" uri="{C3380CC4-5D6E-409C-BE32-E72D297353CC}">
              <c16:uniqueId val="{00000001-E932-4A0F-B69E-8B34B92C7422}"/>
            </c:ext>
          </c:extLst>
        </c:ser>
        <c:dLbls>
          <c:showLegendKey val="0"/>
          <c:showVal val="0"/>
          <c:showCatName val="0"/>
          <c:showSerName val="0"/>
          <c:showPercent val="0"/>
          <c:showBubbleSize val="0"/>
        </c:dLbls>
        <c:marker val="1"/>
        <c:smooth val="0"/>
        <c:axId val="487146352"/>
        <c:axId val="487145960"/>
      </c:lineChart>
      <c:catAx>
        <c:axId val="487150664"/>
        <c:scaling>
          <c:orientation val="minMax"/>
        </c:scaling>
        <c:delete val="0"/>
        <c:axPos val="b"/>
        <c:numFmt formatCode="General" sourceLinked="1"/>
        <c:majorTickMark val="out"/>
        <c:minorTickMark val="none"/>
        <c:tickLblPos val="nextTo"/>
        <c:spPr>
          <a:noFill/>
          <a:ln w="6350"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7152624"/>
        <c:crosses val="autoZero"/>
        <c:auto val="1"/>
        <c:lblAlgn val="ctr"/>
        <c:lblOffset val="100"/>
        <c:tickMarkSkip val="12"/>
        <c:noMultiLvlLbl val="0"/>
      </c:catAx>
      <c:valAx>
        <c:axId val="487152624"/>
        <c:scaling>
          <c:orientation val="minMax"/>
          <c:min val="50"/>
        </c:scaling>
        <c:delete val="0"/>
        <c:axPos val="l"/>
        <c:numFmt formatCode="#,##0_);[Red]\(#,##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7150664"/>
        <c:crosses val="autoZero"/>
        <c:crossBetween val="between"/>
        <c:majorUnit val="50"/>
      </c:valAx>
      <c:valAx>
        <c:axId val="487145960"/>
        <c:scaling>
          <c:orientation val="minMax"/>
        </c:scaling>
        <c:delete val="0"/>
        <c:axPos val="r"/>
        <c:numFmt formatCode="#,##0_);[Red]\(#,##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7146352"/>
        <c:crosses val="max"/>
        <c:crossBetween val="between"/>
      </c:valAx>
      <c:catAx>
        <c:axId val="487146352"/>
        <c:scaling>
          <c:orientation val="minMax"/>
        </c:scaling>
        <c:delete val="1"/>
        <c:axPos val="b"/>
        <c:numFmt formatCode="General" sourceLinked="1"/>
        <c:majorTickMark val="out"/>
        <c:minorTickMark val="none"/>
        <c:tickLblPos val="nextTo"/>
        <c:crossAx val="487145960"/>
        <c:crosses val="autoZero"/>
        <c:auto val="1"/>
        <c:lblAlgn val="ctr"/>
        <c:lblOffset val="100"/>
        <c:noMultiLvlLbl val="0"/>
      </c:catAx>
      <c:spPr>
        <a:noFill/>
        <a:ln>
          <a:noFill/>
        </a:ln>
        <a:effectLst/>
      </c:spPr>
    </c:plotArea>
    <c:legend>
      <c:legendPos val="r"/>
      <c:layout>
        <c:manualLayout>
          <c:xMode val="edge"/>
          <c:yMode val="edge"/>
          <c:x val="0.10920810931899642"/>
          <c:y val="1.5938864144339246E-2"/>
          <c:w val="0.78481563620071682"/>
          <c:h val="0.12469410977242303"/>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bg1">
                    <a:lumMod val="6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80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056064814814815E-2"/>
          <c:y val="0.11285683760683761"/>
          <c:w val="0.87805578703703691"/>
          <c:h val="0.77584676434676436"/>
        </c:manualLayout>
      </c:layout>
      <c:lineChart>
        <c:grouping val="standard"/>
        <c:varyColors val="0"/>
        <c:ser>
          <c:idx val="0"/>
          <c:order val="0"/>
          <c:tx>
            <c:strRef>
              <c:f>Sheet1!$B$1</c:f>
              <c:strCache>
                <c:ptCount val="1"/>
                <c:pt idx="0">
                  <c:v>소비자물가지수(좌)</c:v>
                </c:pt>
              </c:strCache>
            </c:strRef>
          </c:tx>
          <c:spPr>
            <a:ln w="19050" cap="rnd">
              <a:solidFill>
                <a:schemeClr val="accent1"/>
              </a:solidFill>
              <a:prstDash val="solid"/>
              <a:round/>
            </a:ln>
            <a:effectLst/>
          </c:spPr>
          <c:marker>
            <c:symbol val="none"/>
          </c:marker>
          <c:dLbls>
            <c:dLbl>
              <c:idx val="52"/>
              <c:delete val="1"/>
              <c:extLst>
                <c:ext xmlns:c15="http://schemas.microsoft.com/office/drawing/2012/chart" uri="{CE6537A1-D6FC-4f65-9D91-7224C49458BB}"/>
                <c:ext xmlns:c16="http://schemas.microsoft.com/office/drawing/2014/chart" uri="{C3380CC4-5D6E-409C-BE32-E72D297353CC}">
                  <c16:uniqueId val="{00000000-C512-4BBE-AE58-970C9051327C}"/>
                </c:ext>
              </c:extLst>
            </c:dLbl>
            <c:dLbl>
              <c:idx val="59"/>
              <c:delete val="1"/>
              <c:extLst>
                <c:ext xmlns:c15="http://schemas.microsoft.com/office/drawing/2012/chart" uri="{CE6537A1-D6FC-4f65-9D91-7224C49458BB}"/>
                <c:ext xmlns:c16="http://schemas.microsoft.com/office/drawing/2014/chart" uri="{C3380CC4-5D6E-409C-BE32-E72D297353CC}">
                  <c16:uniqueId val="{00000001-C512-4BBE-AE58-970C9051327C}"/>
                </c:ext>
              </c:extLst>
            </c:dLbl>
            <c:dLbl>
              <c:idx val="64"/>
              <c:delete val="1"/>
              <c:extLst>
                <c:ext xmlns:c15="http://schemas.microsoft.com/office/drawing/2012/chart" uri="{CE6537A1-D6FC-4f65-9D91-7224C49458BB}"/>
                <c:ext xmlns:c16="http://schemas.microsoft.com/office/drawing/2014/chart" uri="{C3380CC4-5D6E-409C-BE32-E72D297353CC}">
                  <c16:uniqueId val="{00000002-27EE-47B1-96B1-95E6227DE728}"/>
                </c:ext>
              </c:extLst>
            </c:dLbl>
            <c:dLbl>
              <c:idx val="66"/>
              <c:layout>
                <c:manualLayout>
                  <c:x val="-4.2415306904102647E-2"/>
                  <c:y val="4.5434676434676434E-2"/>
                </c:manualLayout>
              </c:layout>
              <c:numFmt formatCode="#,##0.0_);[Red]\(#,##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bg1">
                            <a:lumMod val="65000"/>
                            <a:alpha val="0"/>
                          </a:schemeClr>
                        </a:solidFill>
                      </a:ln>
                      <a:solidFill>
                        <a:schemeClr val="accent1"/>
                      </a:solidFill>
                      <a:latin typeface="KoPub돋움체 Medium" panose="00000600000000000000" pitchFamily="2" charset="-127"/>
                      <a:ea typeface="KoPub돋움체 Medium" panose="00000600000000000000" pitchFamily="2" charset="-127"/>
                      <a:cs typeface="+mn-cs"/>
                    </a:defRPr>
                  </a:pPr>
                  <a:endParaRPr lang="ko-KR"/>
                </a:p>
              </c:txPr>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74C-48D9-922B-8C21358D5581}"/>
                </c:ext>
              </c:extLst>
            </c:dLbl>
            <c:numFmt formatCode="#,##0.0_);[Red]\(#,##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bg1">
                          <a:lumMod val="65000"/>
                          <a:alpha val="0"/>
                        </a:schemeClr>
                      </a:solidFill>
                    </a:ln>
                    <a:solidFill>
                      <a:schemeClr val="bg2"/>
                    </a:solidFill>
                    <a:latin typeface="KoPub돋움체 Medium" panose="00000600000000000000" pitchFamily="2" charset="-127"/>
                    <a:ea typeface="KoPub돋움체 Medium" panose="00000600000000000000" pitchFamily="2" charset="-127"/>
                    <a:cs typeface="+mn-cs"/>
                  </a:defRPr>
                </a:pPr>
                <a:endParaRPr lang="ko-KR"/>
              </a:p>
            </c:txPr>
            <c:dLblPos val="b"/>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Sheet1!$A$38:$A$105</c:f>
              <c:strCache>
                <c:ptCount val="68"/>
                <c:pt idx="0">
                  <c:v>'18</c:v>
                </c:pt>
                <c:pt idx="12">
                  <c:v>'19</c:v>
                </c:pt>
                <c:pt idx="24">
                  <c:v>'20</c:v>
                </c:pt>
                <c:pt idx="36">
                  <c:v>'21</c:v>
                </c:pt>
                <c:pt idx="48">
                  <c:v>'22</c:v>
                </c:pt>
                <c:pt idx="60">
                  <c:v>'23</c:v>
                </c:pt>
                <c:pt idx="67">
                  <c:v>'23.8</c:v>
                </c:pt>
              </c:strCache>
            </c:strRef>
          </c:cat>
          <c:val>
            <c:numRef>
              <c:f>Sheet1!$B$38:$B$105</c:f>
              <c:numCache>
                <c:formatCode>###,###,###,##0.0</c:formatCode>
                <c:ptCount val="68"/>
                <c:pt idx="0">
                  <c:v>98.11</c:v>
                </c:pt>
                <c:pt idx="1">
                  <c:v>98.86</c:v>
                </c:pt>
                <c:pt idx="2">
                  <c:v>98.75</c:v>
                </c:pt>
                <c:pt idx="3">
                  <c:v>98.93</c:v>
                </c:pt>
                <c:pt idx="4">
                  <c:v>98.98</c:v>
                </c:pt>
                <c:pt idx="5">
                  <c:v>98.78</c:v>
                </c:pt>
                <c:pt idx="6">
                  <c:v>98.59</c:v>
                </c:pt>
                <c:pt idx="7">
                  <c:v>99.46</c:v>
                </c:pt>
                <c:pt idx="8">
                  <c:v>100.22</c:v>
                </c:pt>
                <c:pt idx="9">
                  <c:v>100.04</c:v>
                </c:pt>
                <c:pt idx="10">
                  <c:v>99.33</c:v>
                </c:pt>
                <c:pt idx="11">
                  <c:v>98.99</c:v>
                </c:pt>
                <c:pt idx="12">
                  <c:v>98.88</c:v>
                </c:pt>
                <c:pt idx="13">
                  <c:v>99.31</c:v>
                </c:pt>
                <c:pt idx="14">
                  <c:v>99.12</c:v>
                </c:pt>
                <c:pt idx="15">
                  <c:v>99.48</c:v>
                </c:pt>
                <c:pt idx="16">
                  <c:v>99.65</c:v>
                </c:pt>
                <c:pt idx="17">
                  <c:v>99.49</c:v>
                </c:pt>
                <c:pt idx="18">
                  <c:v>99.19</c:v>
                </c:pt>
                <c:pt idx="19">
                  <c:v>99.43</c:v>
                </c:pt>
                <c:pt idx="20">
                  <c:v>99.79</c:v>
                </c:pt>
                <c:pt idx="21">
                  <c:v>100.04</c:v>
                </c:pt>
                <c:pt idx="22">
                  <c:v>99.48</c:v>
                </c:pt>
                <c:pt idx="23">
                  <c:v>99.72</c:v>
                </c:pt>
                <c:pt idx="24">
                  <c:v>100.09</c:v>
                </c:pt>
                <c:pt idx="25">
                  <c:v>100.16</c:v>
                </c:pt>
                <c:pt idx="26">
                  <c:v>99.94</c:v>
                </c:pt>
                <c:pt idx="27">
                  <c:v>99.5</c:v>
                </c:pt>
                <c:pt idx="28">
                  <c:v>99.44</c:v>
                </c:pt>
                <c:pt idx="29">
                  <c:v>99.71</c:v>
                </c:pt>
                <c:pt idx="30">
                  <c:v>99.63</c:v>
                </c:pt>
                <c:pt idx="31">
                  <c:v>100.19</c:v>
                </c:pt>
                <c:pt idx="32">
                  <c:v>100.74</c:v>
                </c:pt>
                <c:pt idx="33">
                  <c:v>100.18</c:v>
                </c:pt>
                <c:pt idx="34">
                  <c:v>100.09</c:v>
                </c:pt>
                <c:pt idx="35">
                  <c:v>100.33</c:v>
                </c:pt>
                <c:pt idx="36">
                  <c:v>101.04</c:v>
                </c:pt>
                <c:pt idx="37">
                  <c:v>101.58</c:v>
                </c:pt>
                <c:pt idx="38">
                  <c:v>101.84</c:v>
                </c:pt>
                <c:pt idx="39">
                  <c:v>101.98</c:v>
                </c:pt>
                <c:pt idx="40">
                  <c:v>102.05</c:v>
                </c:pt>
                <c:pt idx="41">
                  <c:v>102.05</c:v>
                </c:pt>
                <c:pt idx="42">
                  <c:v>102.26</c:v>
                </c:pt>
                <c:pt idx="43">
                  <c:v>102.75</c:v>
                </c:pt>
                <c:pt idx="44">
                  <c:v>103.17</c:v>
                </c:pt>
                <c:pt idx="45">
                  <c:v>103.35</c:v>
                </c:pt>
                <c:pt idx="46">
                  <c:v>103.87</c:v>
                </c:pt>
                <c:pt idx="47">
                  <c:v>104.04</c:v>
                </c:pt>
                <c:pt idx="48" formatCode="General">
                  <c:v>104.69</c:v>
                </c:pt>
                <c:pt idx="49" formatCode="General">
                  <c:v>105.3</c:v>
                </c:pt>
                <c:pt idx="50" formatCode="General">
                  <c:v>106.06</c:v>
                </c:pt>
                <c:pt idx="51" formatCode="General">
                  <c:v>106.85</c:v>
                </c:pt>
                <c:pt idx="52" formatCode="General">
                  <c:v>107.56</c:v>
                </c:pt>
                <c:pt idx="53" formatCode="General">
                  <c:v>108.22</c:v>
                </c:pt>
                <c:pt idx="54" formatCode="General">
                  <c:v>108.74</c:v>
                </c:pt>
                <c:pt idx="55" formatCode="General">
                  <c:v>108.62</c:v>
                </c:pt>
                <c:pt idx="56" formatCode="General">
                  <c:v>108.93</c:v>
                </c:pt>
                <c:pt idx="57" formatCode="General">
                  <c:v>109.21</c:v>
                </c:pt>
                <c:pt idx="58" formatCode="General">
                  <c:v>109.1</c:v>
                </c:pt>
                <c:pt idx="59" formatCode="General">
                  <c:v>109.28</c:v>
                </c:pt>
                <c:pt idx="60" formatCode="General">
                  <c:v>110.1</c:v>
                </c:pt>
                <c:pt idx="61" formatCode="General">
                  <c:v>110.38</c:v>
                </c:pt>
                <c:pt idx="62" formatCode="General">
                  <c:v>110.56</c:v>
                </c:pt>
                <c:pt idx="63" formatCode="General">
                  <c:v>110.8</c:v>
                </c:pt>
                <c:pt idx="64" formatCode="General">
                  <c:v>111.13</c:v>
                </c:pt>
                <c:pt idx="65" formatCode="General">
                  <c:v>111.12</c:v>
                </c:pt>
                <c:pt idx="66" formatCode="General">
                  <c:v>111.2</c:v>
                </c:pt>
              </c:numCache>
            </c:numRef>
          </c:val>
          <c:smooth val="0"/>
          <c:extLst>
            <c:ext xmlns:c16="http://schemas.microsoft.com/office/drawing/2014/chart" uri="{C3380CC4-5D6E-409C-BE32-E72D297353CC}">
              <c16:uniqueId val="{00000002-C512-4BBE-AE58-970C9051327C}"/>
            </c:ext>
          </c:extLst>
        </c:ser>
        <c:ser>
          <c:idx val="1"/>
          <c:order val="1"/>
          <c:tx>
            <c:strRef>
              <c:f>Sheet1!$C$1</c:f>
              <c:strCache>
                <c:ptCount val="1"/>
                <c:pt idx="0">
                  <c:v>생산자물가지수(좌)</c:v>
                </c:pt>
              </c:strCache>
            </c:strRef>
          </c:tx>
          <c:spPr>
            <a:ln w="19050" cap="sq">
              <a:solidFill>
                <a:schemeClr val="accent4"/>
              </a:solidFill>
              <a:prstDash val="sysDash"/>
              <a:round/>
            </a:ln>
            <a:effectLst/>
          </c:spPr>
          <c:marker>
            <c:symbol val="none"/>
          </c:marker>
          <c:dLbls>
            <c:dLbl>
              <c:idx val="46"/>
              <c:delete val="1"/>
              <c:extLst>
                <c:ext xmlns:c15="http://schemas.microsoft.com/office/drawing/2012/chart" uri="{CE6537A1-D6FC-4f65-9D91-7224C49458BB}"/>
                <c:ext xmlns:c16="http://schemas.microsoft.com/office/drawing/2014/chart" uri="{C3380CC4-5D6E-409C-BE32-E72D297353CC}">
                  <c16:uniqueId val="{00000003-C512-4BBE-AE58-970C9051327C}"/>
                </c:ext>
              </c:extLst>
            </c:dLbl>
            <c:dLbl>
              <c:idx val="52"/>
              <c:delete val="1"/>
              <c:extLst>
                <c:ext xmlns:c15="http://schemas.microsoft.com/office/drawing/2012/chart" uri="{CE6537A1-D6FC-4f65-9D91-7224C49458BB}"/>
                <c:ext xmlns:c16="http://schemas.microsoft.com/office/drawing/2014/chart" uri="{C3380CC4-5D6E-409C-BE32-E72D297353CC}">
                  <c16:uniqueId val="{00000004-C512-4BBE-AE58-970C9051327C}"/>
                </c:ext>
              </c:extLst>
            </c:dLbl>
            <c:dLbl>
              <c:idx val="58"/>
              <c:delete val="1"/>
              <c:extLst>
                <c:ext xmlns:c15="http://schemas.microsoft.com/office/drawing/2012/chart" uri="{CE6537A1-D6FC-4f65-9D91-7224C49458BB}"/>
                <c:ext xmlns:c16="http://schemas.microsoft.com/office/drawing/2014/chart" uri="{C3380CC4-5D6E-409C-BE32-E72D297353CC}">
                  <c16:uniqueId val="{00000005-C512-4BBE-AE58-970C9051327C}"/>
                </c:ext>
              </c:extLst>
            </c:dLbl>
            <c:dLbl>
              <c:idx val="63"/>
              <c:delete val="1"/>
              <c:extLst>
                <c:ext xmlns:c15="http://schemas.microsoft.com/office/drawing/2012/chart" uri="{CE6537A1-D6FC-4f65-9D91-7224C49458BB}"/>
                <c:ext xmlns:c16="http://schemas.microsoft.com/office/drawing/2014/chart" uri="{C3380CC4-5D6E-409C-BE32-E72D297353CC}">
                  <c16:uniqueId val="{00000001-27EE-47B1-96B1-95E6227DE728}"/>
                </c:ext>
              </c:extLst>
            </c:dLbl>
            <c:dLbl>
              <c:idx val="66"/>
              <c:layout>
                <c:manualLayout>
                  <c:x val="-3.9437510712446167E-2"/>
                  <c:y val="-2.7136752136752137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574C-48D9-922B-8C21358D5581}"/>
                </c:ext>
              </c:extLst>
            </c:dLbl>
            <c:numFmt formatCode="#,##0.0_);[Red]\(#,##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bg1">
                          <a:lumMod val="65000"/>
                          <a:alpha val="0"/>
                        </a:schemeClr>
                      </a:solidFill>
                    </a:ln>
                    <a:solidFill>
                      <a:schemeClr val="accent4"/>
                    </a:solidFill>
                    <a:latin typeface="KoPub돋움체 Medium" panose="00000600000000000000" pitchFamily="2" charset="-127"/>
                    <a:ea typeface="KoPub돋움체 Medium" panose="00000600000000000000" pitchFamily="2" charset="-127"/>
                    <a:cs typeface="+mn-cs"/>
                  </a:defRPr>
                </a:pPr>
                <a:endParaRPr lang="ko-KR"/>
              </a:p>
            </c:txPr>
            <c:dLblPos val="ct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Sheet1!$A$38:$A$105</c:f>
              <c:strCache>
                <c:ptCount val="68"/>
                <c:pt idx="0">
                  <c:v>'18</c:v>
                </c:pt>
                <c:pt idx="12">
                  <c:v>'19</c:v>
                </c:pt>
                <c:pt idx="24">
                  <c:v>'20</c:v>
                </c:pt>
                <c:pt idx="36">
                  <c:v>'21</c:v>
                </c:pt>
                <c:pt idx="48">
                  <c:v>'22</c:v>
                </c:pt>
                <c:pt idx="60">
                  <c:v>'23</c:v>
                </c:pt>
                <c:pt idx="67">
                  <c:v>'23.8</c:v>
                </c:pt>
              </c:strCache>
            </c:strRef>
          </c:cat>
          <c:val>
            <c:numRef>
              <c:f>Sheet1!$C$38:$C$105</c:f>
              <c:numCache>
                <c:formatCode>#,##0.00</c:formatCode>
                <c:ptCount val="68"/>
                <c:pt idx="0">
                  <c:v>102.52</c:v>
                </c:pt>
                <c:pt idx="1">
                  <c:v>102.95</c:v>
                </c:pt>
                <c:pt idx="2">
                  <c:v>102.91</c:v>
                </c:pt>
                <c:pt idx="3">
                  <c:v>103.04</c:v>
                </c:pt>
                <c:pt idx="4">
                  <c:v>103.34</c:v>
                </c:pt>
                <c:pt idx="5">
                  <c:v>103.37</c:v>
                </c:pt>
                <c:pt idx="6">
                  <c:v>103.85</c:v>
                </c:pt>
                <c:pt idx="7">
                  <c:v>104.32</c:v>
                </c:pt>
                <c:pt idx="8">
                  <c:v>104.62</c:v>
                </c:pt>
                <c:pt idx="9">
                  <c:v>104.26</c:v>
                </c:pt>
                <c:pt idx="10">
                  <c:v>103.53</c:v>
                </c:pt>
                <c:pt idx="11">
                  <c:v>103.03</c:v>
                </c:pt>
                <c:pt idx="12">
                  <c:v>102.92</c:v>
                </c:pt>
                <c:pt idx="13">
                  <c:v>103.02</c:v>
                </c:pt>
                <c:pt idx="14">
                  <c:v>103.38</c:v>
                </c:pt>
                <c:pt idx="15">
                  <c:v>103.68</c:v>
                </c:pt>
                <c:pt idx="16">
                  <c:v>103.73</c:v>
                </c:pt>
                <c:pt idx="17" formatCode="#,##0.000">
                  <c:v>103.5</c:v>
                </c:pt>
                <c:pt idx="18" formatCode="#,##0.000">
                  <c:v>103.5</c:v>
                </c:pt>
                <c:pt idx="19" formatCode="#,##0.000">
                  <c:v>103.74</c:v>
                </c:pt>
                <c:pt idx="20" formatCode="#,##0.000">
                  <c:v>103.8</c:v>
                </c:pt>
                <c:pt idx="21" formatCode="#,##0.000">
                  <c:v>103.56</c:v>
                </c:pt>
                <c:pt idx="22">
                  <c:v>103.41</c:v>
                </c:pt>
                <c:pt idx="23">
                  <c:v>103.7</c:v>
                </c:pt>
                <c:pt idx="24">
                  <c:v>104.08</c:v>
                </c:pt>
                <c:pt idx="25">
                  <c:v>103.74</c:v>
                </c:pt>
                <c:pt idx="26">
                  <c:v>102.82</c:v>
                </c:pt>
                <c:pt idx="27">
                  <c:v>101.93</c:v>
                </c:pt>
                <c:pt idx="28">
                  <c:v>101.98</c:v>
                </c:pt>
                <c:pt idx="29" formatCode="###,###,###,##0.0">
                  <c:v>102.48</c:v>
                </c:pt>
                <c:pt idx="30" formatCode="###,###,###,##0.0">
                  <c:v>102.71</c:v>
                </c:pt>
                <c:pt idx="31" formatCode="###,###,###,##0.0">
                  <c:v>103.22</c:v>
                </c:pt>
                <c:pt idx="32" formatCode="###,###,###,##0.0">
                  <c:v>103.42</c:v>
                </c:pt>
                <c:pt idx="33" formatCode="###,###,###,##0.0">
                  <c:v>103.01</c:v>
                </c:pt>
                <c:pt idx="34" formatCode="###,###,###,##0.0">
                  <c:v>103.06</c:v>
                </c:pt>
                <c:pt idx="35" formatCode="###,###,###,##0.0">
                  <c:v>103.9</c:v>
                </c:pt>
                <c:pt idx="36" formatCode="###,###,###,##0.0">
                  <c:v>105.05</c:v>
                </c:pt>
                <c:pt idx="37" formatCode="###,###,###,##0.0">
                  <c:v>105.91</c:v>
                </c:pt>
                <c:pt idx="38" formatCode="###,###,###,##0.0">
                  <c:v>107.04</c:v>
                </c:pt>
                <c:pt idx="39" formatCode="###,###,###,##0.0">
                  <c:v>108.06</c:v>
                </c:pt>
                <c:pt idx="40" formatCode="###,###,###,##0.0">
                  <c:v>108.65</c:v>
                </c:pt>
                <c:pt idx="41" formatCode="###,###,###,##0.0">
                  <c:v>109.22</c:v>
                </c:pt>
                <c:pt idx="42" formatCode="###,###,###,##0.0">
                  <c:v>110.28</c:v>
                </c:pt>
                <c:pt idx="43" formatCode="###,###,###,##0.0">
                  <c:v>110.86</c:v>
                </c:pt>
                <c:pt idx="44" formatCode="###,###,###,##0.0">
                  <c:v>111.27</c:v>
                </c:pt>
                <c:pt idx="45" formatCode="###,###,###,##0.0">
                  <c:v>112.43</c:v>
                </c:pt>
                <c:pt idx="46" formatCode="###,###,###,##0.0">
                  <c:v>112.99</c:v>
                </c:pt>
                <c:pt idx="47" formatCode="General">
                  <c:v>113.21</c:v>
                </c:pt>
                <c:pt idx="48" formatCode="General">
                  <c:v>114.4</c:v>
                </c:pt>
                <c:pt idx="49" formatCode="General">
                  <c:v>114.95</c:v>
                </c:pt>
                <c:pt idx="50" formatCode="General">
                  <c:v>116.7</c:v>
                </c:pt>
                <c:pt idx="51" formatCode="General">
                  <c:v>118.59</c:v>
                </c:pt>
                <c:pt idx="52" formatCode="General">
                  <c:v>119.24</c:v>
                </c:pt>
                <c:pt idx="53" formatCode="General">
                  <c:v>120.1</c:v>
                </c:pt>
                <c:pt idx="54" formatCode="General">
                  <c:v>120.44</c:v>
                </c:pt>
                <c:pt idx="55" formatCode="General">
                  <c:v>119.98</c:v>
                </c:pt>
                <c:pt idx="56" formatCode="General">
                  <c:v>120.06</c:v>
                </c:pt>
                <c:pt idx="57" formatCode="General">
                  <c:v>120.68</c:v>
                </c:pt>
                <c:pt idx="58" formatCode="General">
                  <c:v>120.29</c:v>
                </c:pt>
                <c:pt idx="59" formatCode="General">
                  <c:v>119.79</c:v>
                </c:pt>
                <c:pt idx="60" formatCode="General">
                  <c:v>120.25</c:v>
                </c:pt>
                <c:pt idx="61" formatCode="General">
                  <c:v>120.46</c:v>
                </c:pt>
                <c:pt idx="62" formatCode="General">
                  <c:v>120.59</c:v>
                </c:pt>
                <c:pt idx="63" formatCode="General">
                  <c:v>120.51</c:v>
                </c:pt>
                <c:pt idx="64" formatCode="General">
                  <c:v>120.03</c:v>
                </c:pt>
                <c:pt idx="65" formatCode="General">
                  <c:v>119.77</c:v>
                </c:pt>
                <c:pt idx="66" formatCode="General">
                  <c:v>120.14</c:v>
                </c:pt>
              </c:numCache>
            </c:numRef>
          </c:val>
          <c:smooth val="0"/>
          <c:extLst>
            <c:ext xmlns:c16="http://schemas.microsoft.com/office/drawing/2014/chart" uri="{C3380CC4-5D6E-409C-BE32-E72D297353CC}">
              <c16:uniqueId val="{00000006-C512-4BBE-AE58-970C9051327C}"/>
            </c:ext>
          </c:extLst>
        </c:ser>
        <c:dLbls>
          <c:showLegendKey val="0"/>
          <c:showVal val="0"/>
          <c:showCatName val="0"/>
          <c:showSerName val="0"/>
          <c:showPercent val="0"/>
          <c:showBubbleSize val="0"/>
        </c:dLbls>
        <c:marker val="1"/>
        <c:smooth val="0"/>
        <c:axId val="487148704"/>
        <c:axId val="487149880"/>
      </c:lineChart>
      <c:lineChart>
        <c:grouping val="standard"/>
        <c:varyColors val="0"/>
        <c:ser>
          <c:idx val="2"/>
          <c:order val="2"/>
          <c:tx>
            <c:strRef>
              <c:f>Sheet1!$D$1</c:f>
              <c:strCache>
                <c:ptCount val="1"/>
                <c:pt idx="0">
                  <c:v>기대인플레이션율(우)</c:v>
                </c:pt>
              </c:strCache>
            </c:strRef>
          </c:tx>
          <c:spPr>
            <a:ln w="19050" cap="sq">
              <a:solidFill>
                <a:schemeClr val="tx1">
                  <a:lumMod val="50000"/>
                  <a:lumOff val="50000"/>
                </a:schemeClr>
              </a:solidFill>
              <a:prstDash val="sysDot"/>
              <a:round/>
            </a:ln>
            <a:effectLst/>
          </c:spPr>
          <c:marker>
            <c:symbol val="none"/>
          </c:marker>
          <c:dLbls>
            <c:dLbl>
              <c:idx val="54"/>
              <c:delete val="1"/>
              <c:extLst>
                <c:ext xmlns:c15="http://schemas.microsoft.com/office/drawing/2012/chart" uri="{CE6537A1-D6FC-4f65-9D91-7224C49458BB}"/>
                <c:ext xmlns:c16="http://schemas.microsoft.com/office/drawing/2014/chart" uri="{C3380CC4-5D6E-409C-BE32-E72D297353CC}">
                  <c16:uniqueId val="{00000007-C512-4BBE-AE58-970C9051327C}"/>
                </c:ext>
              </c:extLst>
            </c:dLbl>
            <c:dLbl>
              <c:idx val="59"/>
              <c:delete val="1"/>
              <c:extLst>
                <c:ext xmlns:c15="http://schemas.microsoft.com/office/drawing/2012/chart" uri="{CE6537A1-D6FC-4f65-9D91-7224C49458BB}"/>
                <c:ext xmlns:c16="http://schemas.microsoft.com/office/drawing/2014/chart" uri="{C3380CC4-5D6E-409C-BE32-E72D297353CC}">
                  <c16:uniqueId val="{00000008-C512-4BBE-AE58-970C9051327C}"/>
                </c:ext>
              </c:extLst>
            </c:dLbl>
            <c:dLbl>
              <c:idx val="64"/>
              <c:delete val="1"/>
              <c:extLst>
                <c:ext xmlns:c15="http://schemas.microsoft.com/office/drawing/2012/chart" uri="{CE6537A1-D6FC-4f65-9D91-7224C49458BB}"/>
                <c:ext xmlns:c16="http://schemas.microsoft.com/office/drawing/2014/chart" uri="{C3380CC4-5D6E-409C-BE32-E72D297353CC}">
                  <c16:uniqueId val="{00000000-27EE-47B1-96B1-95E6227DE728}"/>
                </c:ext>
              </c:extLst>
            </c:dLbl>
            <c:dLbl>
              <c:idx val="67"/>
              <c:layout>
                <c:manualLayout>
                  <c:x val="-4.2917780702427057E-2"/>
                  <c:y val="-4.5434676434676469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74C-48D9-922B-8C21358D5581}"/>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dLblPos val="t"/>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Sheet1!$A$38:$A$105</c:f>
              <c:strCache>
                <c:ptCount val="68"/>
                <c:pt idx="0">
                  <c:v>'18</c:v>
                </c:pt>
                <c:pt idx="12">
                  <c:v>'19</c:v>
                </c:pt>
                <c:pt idx="24">
                  <c:v>'20</c:v>
                </c:pt>
                <c:pt idx="36">
                  <c:v>'21</c:v>
                </c:pt>
                <c:pt idx="48">
                  <c:v>'22</c:v>
                </c:pt>
                <c:pt idx="60">
                  <c:v>'23</c:v>
                </c:pt>
                <c:pt idx="67">
                  <c:v>'23.8</c:v>
                </c:pt>
              </c:strCache>
            </c:strRef>
          </c:cat>
          <c:val>
            <c:numRef>
              <c:f>Sheet1!$D$38:$D$105</c:f>
              <c:numCache>
                <c:formatCode>#,##0.0</c:formatCode>
                <c:ptCount val="68"/>
                <c:pt idx="0">
                  <c:v>2.6</c:v>
                </c:pt>
                <c:pt idx="1">
                  <c:v>2.6</c:v>
                </c:pt>
                <c:pt idx="2">
                  <c:v>2.6</c:v>
                </c:pt>
                <c:pt idx="3">
                  <c:v>2.6</c:v>
                </c:pt>
                <c:pt idx="4">
                  <c:v>2.6</c:v>
                </c:pt>
                <c:pt idx="5">
                  <c:v>2.6</c:v>
                </c:pt>
                <c:pt idx="6">
                  <c:v>2.6</c:v>
                </c:pt>
                <c:pt idx="7">
                  <c:v>2.7</c:v>
                </c:pt>
                <c:pt idx="8">
                  <c:v>2.5</c:v>
                </c:pt>
                <c:pt idx="9">
                  <c:v>2.5</c:v>
                </c:pt>
                <c:pt idx="10">
                  <c:v>2.4</c:v>
                </c:pt>
                <c:pt idx="11">
                  <c:v>2.4</c:v>
                </c:pt>
                <c:pt idx="12">
                  <c:v>2.2999999999999998</c:v>
                </c:pt>
                <c:pt idx="13">
                  <c:v>2.2999999999999998</c:v>
                </c:pt>
                <c:pt idx="14">
                  <c:v>2.2999999999999998</c:v>
                </c:pt>
                <c:pt idx="15">
                  <c:v>2.1</c:v>
                </c:pt>
                <c:pt idx="16">
                  <c:v>2.2000000000000002</c:v>
                </c:pt>
                <c:pt idx="17" formatCode="#,##0.000">
                  <c:v>2.1</c:v>
                </c:pt>
                <c:pt idx="18" formatCode="#,##0.000">
                  <c:v>2.1</c:v>
                </c:pt>
                <c:pt idx="19" formatCode="#,##0.000">
                  <c:v>2</c:v>
                </c:pt>
                <c:pt idx="20" formatCode="#,##0.000">
                  <c:v>1.8</c:v>
                </c:pt>
                <c:pt idx="21" formatCode="#,##0.000">
                  <c:v>1.7</c:v>
                </c:pt>
                <c:pt idx="22" formatCode="#,##0.000">
                  <c:v>1.7</c:v>
                </c:pt>
                <c:pt idx="23">
                  <c:v>1.7</c:v>
                </c:pt>
                <c:pt idx="24">
                  <c:v>1.8</c:v>
                </c:pt>
                <c:pt idx="25">
                  <c:v>1.7</c:v>
                </c:pt>
                <c:pt idx="26">
                  <c:v>1.7</c:v>
                </c:pt>
                <c:pt idx="27">
                  <c:v>1.7</c:v>
                </c:pt>
                <c:pt idx="28">
                  <c:v>1.6</c:v>
                </c:pt>
                <c:pt idx="29">
                  <c:v>1.6</c:v>
                </c:pt>
                <c:pt idx="30" formatCode="###,###,###,##0.0">
                  <c:v>1.7</c:v>
                </c:pt>
                <c:pt idx="31" formatCode="###,###,###,##0.0">
                  <c:v>1.8</c:v>
                </c:pt>
                <c:pt idx="32" formatCode="###,###,###,##0.0">
                  <c:v>1.9</c:v>
                </c:pt>
                <c:pt idx="33" formatCode="###,###,###,##0.0">
                  <c:v>1.8</c:v>
                </c:pt>
                <c:pt idx="34" formatCode="###,###,###,##0.0">
                  <c:v>1.8</c:v>
                </c:pt>
                <c:pt idx="35" formatCode="###,###,###,##0.0">
                  <c:v>1.8</c:v>
                </c:pt>
                <c:pt idx="36" formatCode="###,###,###,##0.0">
                  <c:v>1.8</c:v>
                </c:pt>
                <c:pt idx="37" formatCode="###,###,###,##0.0">
                  <c:v>2</c:v>
                </c:pt>
                <c:pt idx="38" formatCode="###,###,###,##0.0">
                  <c:v>2.1</c:v>
                </c:pt>
                <c:pt idx="39" formatCode="###,###,###,##0.0">
                  <c:v>2.1</c:v>
                </c:pt>
                <c:pt idx="40" formatCode="###,###,###,##0.0">
                  <c:v>2.2000000000000002</c:v>
                </c:pt>
                <c:pt idx="41" formatCode="###,###,###,##0.0">
                  <c:v>2.2999999999999998</c:v>
                </c:pt>
                <c:pt idx="42" formatCode="###,###,###,##0.0">
                  <c:v>2.2999999999999998</c:v>
                </c:pt>
                <c:pt idx="43" formatCode="###,###,###,##0.0">
                  <c:v>2.4</c:v>
                </c:pt>
                <c:pt idx="44" formatCode="###,###,###,##0.0">
                  <c:v>2.4</c:v>
                </c:pt>
                <c:pt idx="45" formatCode="###,###,###,##0.0">
                  <c:v>2.4</c:v>
                </c:pt>
                <c:pt idx="46" formatCode="###,###,###,##0.0">
                  <c:v>2.7</c:v>
                </c:pt>
                <c:pt idx="47" formatCode="###,###,###,##0.0">
                  <c:v>2.6</c:v>
                </c:pt>
                <c:pt idx="48" formatCode="General">
                  <c:v>2.6</c:v>
                </c:pt>
                <c:pt idx="49" formatCode="General">
                  <c:v>2.7</c:v>
                </c:pt>
                <c:pt idx="50" formatCode="General">
                  <c:v>2.9</c:v>
                </c:pt>
                <c:pt idx="51" formatCode="General">
                  <c:v>3.1</c:v>
                </c:pt>
                <c:pt idx="52" formatCode="General">
                  <c:v>3.3</c:v>
                </c:pt>
                <c:pt idx="53" formatCode="General">
                  <c:v>3.9</c:v>
                </c:pt>
                <c:pt idx="54" formatCode="General">
                  <c:v>4.7</c:v>
                </c:pt>
                <c:pt idx="55" formatCode="General">
                  <c:v>4.3</c:v>
                </c:pt>
                <c:pt idx="56" formatCode="General">
                  <c:v>4.2</c:v>
                </c:pt>
                <c:pt idx="57" formatCode="General">
                  <c:v>4.3</c:v>
                </c:pt>
                <c:pt idx="58" formatCode="General">
                  <c:v>4.2</c:v>
                </c:pt>
                <c:pt idx="59" formatCode="General">
                  <c:v>3.8</c:v>
                </c:pt>
                <c:pt idx="60" formatCode="General">
                  <c:v>3.9</c:v>
                </c:pt>
                <c:pt idx="61" formatCode="General">
                  <c:v>4</c:v>
                </c:pt>
                <c:pt idx="62" formatCode="General">
                  <c:v>3.9</c:v>
                </c:pt>
                <c:pt idx="63" formatCode="General">
                  <c:v>3.7</c:v>
                </c:pt>
                <c:pt idx="64" formatCode="General">
                  <c:v>3.5</c:v>
                </c:pt>
                <c:pt idx="65" formatCode="General">
                  <c:v>3.5</c:v>
                </c:pt>
                <c:pt idx="66" formatCode="General">
                  <c:v>3.3</c:v>
                </c:pt>
                <c:pt idx="67" formatCode="General">
                  <c:v>3.3</c:v>
                </c:pt>
              </c:numCache>
            </c:numRef>
          </c:val>
          <c:smooth val="0"/>
          <c:extLst>
            <c:ext xmlns:c16="http://schemas.microsoft.com/office/drawing/2014/chart" uri="{C3380CC4-5D6E-409C-BE32-E72D297353CC}">
              <c16:uniqueId val="{00000009-C512-4BBE-AE58-970C9051327C}"/>
            </c:ext>
          </c:extLst>
        </c:ser>
        <c:dLbls>
          <c:showLegendKey val="0"/>
          <c:showVal val="0"/>
          <c:showCatName val="0"/>
          <c:showSerName val="0"/>
          <c:showPercent val="0"/>
          <c:showBubbleSize val="0"/>
        </c:dLbls>
        <c:marker val="1"/>
        <c:smooth val="0"/>
        <c:axId val="487145568"/>
        <c:axId val="487147528"/>
      </c:lineChart>
      <c:catAx>
        <c:axId val="487148704"/>
        <c:scaling>
          <c:orientation val="minMax"/>
        </c:scaling>
        <c:delete val="0"/>
        <c:axPos val="b"/>
        <c:numFmt formatCode="General" sourceLinked="1"/>
        <c:majorTickMark val="out"/>
        <c:minorTickMark val="none"/>
        <c:tickLblPos val="low"/>
        <c:spPr>
          <a:noFill/>
          <a:ln w="6350"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7149880"/>
        <c:crosses val="autoZero"/>
        <c:auto val="1"/>
        <c:lblAlgn val="ctr"/>
        <c:lblOffset val="100"/>
        <c:tickMarkSkip val="12"/>
        <c:noMultiLvlLbl val="0"/>
      </c:catAx>
      <c:valAx>
        <c:axId val="487149880"/>
        <c:scaling>
          <c:orientation val="minMax"/>
          <c:min val="90"/>
        </c:scaling>
        <c:delete val="0"/>
        <c:axPos val="l"/>
        <c:numFmt formatCode="0_ "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7148704"/>
        <c:crosses val="autoZero"/>
        <c:crossBetween val="between"/>
      </c:valAx>
      <c:valAx>
        <c:axId val="487147528"/>
        <c:scaling>
          <c:orientation val="minMax"/>
        </c:scaling>
        <c:delete val="0"/>
        <c:axPos val="r"/>
        <c:numFmt formatCode="#,##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7145568"/>
        <c:crosses val="max"/>
        <c:crossBetween val="between"/>
        <c:majorUnit val="1"/>
      </c:valAx>
      <c:catAx>
        <c:axId val="487145568"/>
        <c:scaling>
          <c:orientation val="minMax"/>
        </c:scaling>
        <c:delete val="1"/>
        <c:axPos val="b"/>
        <c:numFmt formatCode="General" sourceLinked="1"/>
        <c:majorTickMark val="out"/>
        <c:minorTickMark val="none"/>
        <c:tickLblPos val="nextTo"/>
        <c:crossAx val="487147528"/>
        <c:crosses val="autoZero"/>
        <c:auto val="1"/>
        <c:lblAlgn val="ctr"/>
        <c:lblOffset val="100"/>
        <c:noMultiLvlLbl val="0"/>
      </c:catAx>
      <c:spPr>
        <a:noFill/>
        <a:ln>
          <a:noFill/>
        </a:ln>
        <a:effectLst/>
      </c:spPr>
    </c:plotArea>
    <c:legend>
      <c:legendPos val="r"/>
      <c:layout>
        <c:manualLayout>
          <c:xMode val="edge"/>
          <c:yMode val="edge"/>
          <c:x val="0.16253418733266325"/>
          <c:y val="5.0710012210012208E-2"/>
          <c:w val="0.72029097222222227"/>
          <c:h val="0.1193611111111111"/>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bg1">
                    <a:lumMod val="6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800" b="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5029886501806697E-2"/>
          <c:y val="2.732481768356208E-2"/>
          <c:w val="0.89923369149445176"/>
          <c:h val="0.84335960501879781"/>
        </c:manualLayout>
      </c:layout>
      <c:lineChart>
        <c:grouping val="standard"/>
        <c:varyColors val="0"/>
        <c:ser>
          <c:idx val="3"/>
          <c:order val="0"/>
          <c:tx>
            <c:strRef>
              <c:f>Sheet1!$B$1</c:f>
              <c:strCache>
                <c:ptCount val="1"/>
                <c:pt idx="0">
                  <c:v>열1</c:v>
                </c:pt>
              </c:strCache>
            </c:strRef>
          </c:tx>
          <c:spPr>
            <a:ln w="19050" cap="rnd">
              <a:solidFill>
                <a:schemeClr val="accent1"/>
              </a:solidFill>
              <a:round/>
            </a:ln>
            <a:effectLst/>
          </c:spPr>
          <c:marker>
            <c:symbol val="none"/>
          </c:marker>
          <c:dLbls>
            <c:dLbl>
              <c:idx val="166"/>
              <c:delete val="1"/>
              <c:extLst>
                <c:ext xmlns:c15="http://schemas.microsoft.com/office/drawing/2012/chart" uri="{CE6537A1-D6FC-4f65-9D91-7224C49458BB}"/>
                <c:ext xmlns:c16="http://schemas.microsoft.com/office/drawing/2014/chart" uri="{C3380CC4-5D6E-409C-BE32-E72D297353CC}">
                  <c16:uniqueId val="{00000001-8281-4A03-8247-0265F1091E93}"/>
                </c:ext>
              </c:extLst>
            </c:dLbl>
            <c:dLbl>
              <c:idx val="177"/>
              <c:dLblPos val="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A98A-4172-BB85-97DB9C8AADAA}"/>
                </c:ext>
              </c:extLst>
            </c:dLbl>
            <c:dLbl>
              <c:idx val="178"/>
              <c:delete val="1"/>
              <c:extLst>
                <c:ext xmlns:c15="http://schemas.microsoft.com/office/drawing/2012/chart" uri="{CE6537A1-D6FC-4f65-9D91-7224C49458BB}"/>
                <c:ext xmlns:c16="http://schemas.microsoft.com/office/drawing/2014/chart" uri="{C3380CC4-5D6E-409C-BE32-E72D297353CC}">
                  <c16:uniqueId val="{00000003-8281-4A03-8247-0265F1091E93}"/>
                </c:ext>
              </c:extLst>
            </c:dLbl>
            <c:dLbl>
              <c:idx val="184"/>
              <c:layout>
                <c:manualLayout>
                  <c:x val="-8.9425363148768738E-3"/>
                  <c:y val="2.9519795657726618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A98A-4172-BB85-97DB9C8AADAA}"/>
                </c:ext>
              </c:extLst>
            </c:dLbl>
            <c:numFmt formatCode="#,##0.0_);[Red]\(#,##0.0\)" sourceLinked="0"/>
            <c:spPr>
              <a:noFill/>
              <a:ln>
                <a:noFill/>
              </a:ln>
              <a:effectLst/>
            </c:spPr>
            <c:txPr>
              <a:bodyPr rot="0" spcFirstLastPara="1" vertOverflow="ellipsis" vert="horz" wrap="square" lIns="38100" tIns="19050" rIns="38100" bIns="19050" anchor="ctr" anchorCtr="0">
                <a:spAutoFit/>
              </a:bodyPr>
              <a:lstStyle/>
              <a:p>
                <a:pPr algn="ctr">
                  <a:defRPr lang="en-US" altLang="ko-KR" sz="900" b="1" i="0" u="none" strike="noStrike" kern="1200" baseline="0">
                    <a:ln>
                      <a:solidFill>
                        <a:schemeClr val="bg1">
                          <a:lumMod val="6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dLblPos val="t"/>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Sheet1!$A$14:$A$198</c:f>
              <c:strCache>
                <c:ptCount val="185"/>
                <c:pt idx="0">
                  <c:v>'08</c:v>
                </c:pt>
                <c:pt idx="12">
                  <c:v>'09</c:v>
                </c:pt>
                <c:pt idx="24">
                  <c:v>'10</c:v>
                </c:pt>
                <c:pt idx="36">
                  <c:v>'11</c:v>
                </c:pt>
                <c:pt idx="48">
                  <c:v>'12</c:v>
                </c:pt>
                <c:pt idx="60">
                  <c:v>'13</c:v>
                </c:pt>
                <c:pt idx="72">
                  <c:v>'14</c:v>
                </c:pt>
                <c:pt idx="84">
                  <c:v>'15</c:v>
                </c:pt>
                <c:pt idx="96">
                  <c:v>'16</c:v>
                </c:pt>
                <c:pt idx="108">
                  <c:v>'17</c:v>
                </c:pt>
                <c:pt idx="120">
                  <c:v>'18</c:v>
                </c:pt>
                <c:pt idx="132">
                  <c:v>'19</c:v>
                </c:pt>
                <c:pt idx="144">
                  <c:v>'20</c:v>
                </c:pt>
                <c:pt idx="156">
                  <c:v>'21</c:v>
                </c:pt>
                <c:pt idx="168">
                  <c:v>'22</c:v>
                </c:pt>
                <c:pt idx="180">
                  <c:v>'23</c:v>
                </c:pt>
                <c:pt idx="184">
                  <c:v>'23.5</c:v>
                </c:pt>
              </c:strCache>
            </c:strRef>
          </c:cat>
          <c:val>
            <c:numRef>
              <c:f>Sheet1!$B$14:$B$198</c:f>
              <c:numCache>
                <c:formatCode>0.0_);[Red]\(0.0\)</c:formatCode>
                <c:ptCount val="185"/>
                <c:pt idx="0">
                  <c:v>9.5</c:v>
                </c:pt>
                <c:pt idx="1">
                  <c:v>10.3</c:v>
                </c:pt>
                <c:pt idx="2">
                  <c:v>12.7</c:v>
                </c:pt>
                <c:pt idx="3">
                  <c:v>11.6</c:v>
                </c:pt>
                <c:pt idx="4">
                  <c:v>13.8</c:v>
                </c:pt>
                <c:pt idx="5">
                  <c:v>18.7</c:v>
                </c:pt>
                <c:pt idx="6">
                  <c:v>22.1</c:v>
                </c:pt>
                <c:pt idx="7">
                  <c:v>21.1</c:v>
                </c:pt>
                <c:pt idx="8">
                  <c:v>27.2</c:v>
                </c:pt>
                <c:pt idx="9">
                  <c:v>51.5</c:v>
                </c:pt>
                <c:pt idx="10">
                  <c:v>57</c:v>
                </c:pt>
                <c:pt idx="11">
                  <c:v>57.7</c:v>
                </c:pt>
                <c:pt idx="12">
                  <c:v>50.7</c:v>
                </c:pt>
                <c:pt idx="13">
                  <c:v>53.6</c:v>
                </c:pt>
                <c:pt idx="14">
                  <c:v>50.4</c:v>
                </c:pt>
                <c:pt idx="15">
                  <c:v>38.5</c:v>
                </c:pt>
                <c:pt idx="16">
                  <c:v>27.4</c:v>
                </c:pt>
                <c:pt idx="17">
                  <c:v>22.8</c:v>
                </c:pt>
                <c:pt idx="18">
                  <c:v>21.3</c:v>
                </c:pt>
                <c:pt idx="19">
                  <c:v>16.600000000000001</c:v>
                </c:pt>
                <c:pt idx="20">
                  <c:v>12.2</c:v>
                </c:pt>
                <c:pt idx="21">
                  <c:v>7.8</c:v>
                </c:pt>
                <c:pt idx="22">
                  <c:v>9</c:v>
                </c:pt>
                <c:pt idx="23">
                  <c:v>7.2</c:v>
                </c:pt>
                <c:pt idx="24">
                  <c:v>8.1</c:v>
                </c:pt>
                <c:pt idx="25">
                  <c:v>8</c:v>
                </c:pt>
                <c:pt idx="26">
                  <c:v>5.5</c:v>
                </c:pt>
                <c:pt idx="27">
                  <c:v>3.9</c:v>
                </c:pt>
                <c:pt idx="28">
                  <c:v>6.2</c:v>
                </c:pt>
                <c:pt idx="29">
                  <c:v>7.7</c:v>
                </c:pt>
                <c:pt idx="30">
                  <c:v>5.4</c:v>
                </c:pt>
                <c:pt idx="31">
                  <c:v>5.5</c:v>
                </c:pt>
                <c:pt idx="32">
                  <c:v>6.8</c:v>
                </c:pt>
                <c:pt idx="33">
                  <c:v>5.3</c:v>
                </c:pt>
                <c:pt idx="34">
                  <c:v>5.4</c:v>
                </c:pt>
                <c:pt idx="35">
                  <c:v>6</c:v>
                </c:pt>
                <c:pt idx="36">
                  <c:v>5.5</c:v>
                </c:pt>
                <c:pt idx="37">
                  <c:v>6.9</c:v>
                </c:pt>
                <c:pt idx="38">
                  <c:v>9</c:v>
                </c:pt>
                <c:pt idx="39">
                  <c:v>6.6</c:v>
                </c:pt>
                <c:pt idx="40">
                  <c:v>6.8</c:v>
                </c:pt>
                <c:pt idx="41">
                  <c:v>8.8000000000000007</c:v>
                </c:pt>
                <c:pt idx="42">
                  <c:v>8.1999999999999993</c:v>
                </c:pt>
                <c:pt idx="43">
                  <c:v>11.5</c:v>
                </c:pt>
                <c:pt idx="44">
                  <c:v>16</c:v>
                </c:pt>
                <c:pt idx="45">
                  <c:v>14.8</c:v>
                </c:pt>
                <c:pt idx="46">
                  <c:v>13.7</c:v>
                </c:pt>
                <c:pt idx="47">
                  <c:v>15.2</c:v>
                </c:pt>
                <c:pt idx="48">
                  <c:v>15.6</c:v>
                </c:pt>
                <c:pt idx="49">
                  <c:v>11.9</c:v>
                </c:pt>
                <c:pt idx="50">
                  <c:v>10.5</c:v>
                </c:pt>
                <c:pt idx="51">
                  <c:v>9.8000000000000007</c:v>
                </c:pt>
                <c:pt idx="52">
                  <c:v>11.6</c:v>
                </c:pt>
                <c:pt idx="53">
                  <c:v>13</c:v>
                </c:pt>
                <c:pt idx="54">
                  <c:v>13.8</c:v>
                </c:pt>
                <c:pt idx="55">
                  <c:v>13.4</c:v>
                </c:pt>
                <c:pt idx="56">
                  <c:v>12.7</c:v>
                </c:pt>
                <c:pt idx="57">
                  <c:v>12.2</c:v>
                </c:pt>
                <c:pt idx="58">
                  <c:v>10.6</c:v>
                </c:pt>
                <c:pt idx="59">
                  <c:v>9.5</c:v>
                </c:pt>
                <c:pt idx="60">
                  <c:v>9.1</c:v>
                </c:pt>
                <c:pt idx="61">
                  <c:v>9.9</c:v>
                </c:pt>
                <c:pt idx="62">
                  <c:v>8.6</c:v>
                </c:pt>
                <c:pt idx="63">
                  <c:v>9.5</c:v>
                </c:pt>
                <c:pt idx="64">
                  <c:v>8</c:v>
                </c:pt>
                <c:pt idx="65">
                  <c:v>9.1</c:v>
                </c:pt>
                <c:pt idx="66">
                  <c:v>10.9</c:v>
                </c:pt>
                <c:pt idx="67">
                  <c:v>8.6</c:v>
                </c:pt>
                <c:pt idx="68">
                  <c:v>7.5</c:v>
                </c:pt>
                <c:pt idx="69">
                  <c:v>4.5999999999999996</c:v>
                </c:pt>
                <c:pt idx="70">
                  <c:v>5.5</c:v>
                </c:pt>
                <c:pt idx="71">
                  <c:v>6.3</c:v>
                </c:pt>
                <c:pt idx="72">
                  <c:v>6.2</c:v>
                </c:pt>
                <c:pt idx="73">
                  <c:v>7</c:v>
                </c:pt>
                <c:pt idx="74">
                  <c:v>6</c:v>
                </c:pt>
                <c:pt idx="75">
                  <c:v>5.2</c:v>
                </c:pt>
                <c:pt idx="76">
                  <c:v>5.6</c:v>
                </c:pt>
                <c:pt idx="77">
                  <c:v>5.5</c:v>
                </c:pt>
                <c:pt idx="78">
                  <c:v>5.7</c:v>
                </c:pt>
                <c:pt idx="79">
                  <c:v>6</c:v>
                </c:pt>
                <c:pt idx="80">
                  <c:v>5.7</c:v>
                </c:pt>
                <c:pt idx="81">
                  <c:v>7.9</c:v>
                </c:pt>
                <c:pt idx="82">
                  <c:v>7.7</c:v>
                </c:pt>
                <c:pt idx="83">
                  <c:v>7.8</c:v>
                </c:pt>
                <c:pt idx="84">
                  <c:v>7.9</c:v>
                </c:pt>
                <c:pt idx="85">
                  <c:v>5.9</c:v>
                </c:pt>
                <c:pt idx="86">
                  <c:v>6.7</c:v>
                </c:pt>
                <c:pt idx="87">
                  <c:v>4.2</c:v>
                </c:pt>
                <c:pt idx="88">
                  <c:v>4.5</c:v>
                </c:pt>
                <c:pt idx="89">
                  <c:v>8.8000000000000007</c:v>
                </c:pt>
                <c:pt idx="90">
                  <c:v>7.2</c:v>
                </c:pt>
                <c:pt idx="91">
                  <c:v>8.1999999999999993</c:v>
                </c:pt>
                <c:pt idx="92">
                  <c:v>7.9</c:v>
                </c:pt>
                <c:pt idx="93">
                  <c:v>5.8</c:v>
                </c:pt>
                <c:pt idx="94">
                  <c:v>6.1</c:v>
                </c:pt>
                <c:pt idx="95">
                  <c:v>7.3</c:v>
                </c:pt>
                <c:pt idx="96">
                  <c:v>9</c:v>
                </c:pt>
                <c:pt idx="97">
                  <c:v>11.6</c:v>
                </c:pt>
                <c:pt idx="98">
                  <c:v>8</c:v>
                </c:pt>
                <c:pt idx="99">
                  <c:v>6.4</c:v>
                </c:pt>
                <c:pt idx="100">
                  <c:v>7.7</c:v>
                </c:pt>
                <c:pt idx="101">
                  <c:v>6.5</c:v>
                </c:pt>
                <c:pt idx="102">
                  <c:v>5</c:v>
                </c:pt>
                <c:pt idx="103">
                  <c:v>4.4000000000000004</c:v>
                </c:pt>
                <c:pt idx="104">
                  <c:v>5.3</c:v>
                </c:pt>
                <c:pt idx="105">
                  <c:v>5.9</c:v>
                </c:pt>
                <c:pt idx="106">
                  <c:v>7.3</c:v>
                </c:pt>
                <c:pt idx="107">
                  <c:v>6.7</c:v>
                </c:pt>
                <c:pt idx="108">
                  <c:v>6.8</c:v>
                </c:pt>
                <c:pt idx="109">
                  <c:v>6.5</c:v>
                </c:pt>
                <c:pt idx="110">
                  <c:v>5.5</c:v>
                </c:pt>
                <c:pt idx="111">
                  <c:v>3.8</c:v>
                </c:pt>
                <c:pt idx="112">
                  <c:v>2.6</c:v>
                </c:pt>
                <c:pt idx="113">
                  <c:v>2.7</c:v>
                </c:pt>
                <c:pt idx="114">
                  <c:v>3.4</c:v>
                </c:pt>
                <c:pt idx="115">
                  <c:v>4.5999999999999996</c:v>
                </c:pt>
                <c:pt idx="116">
                  <c:v>3.9</c:v>
                </c:pt>
                <c:pt idx="117">
                  <c:v>2.9</c:v>
                </c:pt>
                <c:pt idx="118">
                  <c:v>2</c:v>
                </c:pt>
                <c:pt idx="119">
                  <c:v>1.3</c:v>
                </c:pt>
                <c:pt idx="120">
                  <c:v>2.5</c:v>
                </c:pt>
                <c:pt idx="121">
                  <c:v>3.7</c:v>
                </c:pt>
                <c:pt idx="122">
                  <c:v>4.8</c:v>
                </c:pt>
                <c:pt idx="123">
                  <c:v>5.6</c:v>
                </c:pt>
                <c:pt idx="124">
                  <c:v>4.7</c:v>
                </c:pt>
                <c:pt idx="125">
                  <c:v>4.9000000000000004</c:v>
                </c:pt>
                <c:pt idx="126">
                  <c:v>5.8</c:v>
                </c:pt>
                <c:pt idx="127">
                  <c:v>6.3</c:v>
                </c:pt>
                <c:pt idx="128">
                  <c:v>5.8</c:v>
                </c:pt>
                <c:pt idx="129">
                  <c:v>8.1999999999999993</c:v>
                </c:pt>
                <c:pt idx="130">
                  <c:v>8.6</c:v>
                </c:pt>
                <c:pt idx="131">
                  <c:v>7.2</c:v>
                </c:pt>
                <c:pt idx="132">
                  <c:v>7.9</c:v>
                </c:pt>
                <c:pt idx="133">
                  <c:v>6.8</c:v>
                </c:pt>
                <c:pt idx="134">
                  <c:v>5.7</c:v>
                </c:pt>
                <c:pt idx="135">
                  <c:v>6</c:v>
                </c:pt>
                <c:pt idx="136">
                  <c:v>8</c:v>
                </c:pt>
                <c:pt idx="137">
                  <c:v>8.1999999999999993</c:v>
                </c:pt>
                <c:pt idx="138">
                  <c:v>8.1</c:v>
                </c:pt>
                <c:pt idx="139">
                  <c:v>8.3000000000000007</c:v>
                </c:pt>
                <c:pt idx="140">
                  <c:v>7.6</c:v>
                </c:pt>
                <c:pt idx="141">
                  <c:v>6.8</c:v>
                </c:pt>
                <c:pt idx="142">
                  <c:v>5.9</c:v>
                </c:pt>
                <c:pt idx="143">
                  <c:v>6.4</c:v>
                </c:pt>
                <c:pt idx="144">
                  <c:v>5.4</c:v>
                </c:pt>
                <c:pt idx="145">
                  <c:v>9.1999999999999993</c:v>
                </c:pt>
                <c:pt idx="146">
                  <c:v>17.899999999999999</c:v>
                </c:pt>
                <c:pt idx="147">
                  <c:v>24.5</c:v>
                </c:pt>
                <c:pt idx="148">
                  <c:v>21.2</c:v>
                </c:pt>
                <c:pt idx="149">
                  <c:v>20.5</c:v>
                </c:pt>
                <c:pt idx="150">
                  <c:v>16.600000000000001</c:v>
                </c:pt>
                <c:pt idx="151">
                  <c:v>13.6</c:v>
                </c:pt>
                <c:pt idx="152">
                  <c:v>16</c:v>
                </c:pt>
                <c:pt idx="153">
                  <c:v>9.8000000000000007</c:v>
                </c:pt>
                <c:pt idx="154">
                  <c:v>7.9</c:v>
                </c:pt>
                <c:pt idx="155">
                  <c:v>9.5</c:v>
                </c:pt>
                <c:pt idx="156">
                  <c:v>9.8000000000000007</c:v>
                </c:pt>
                <c:pt idx="157">
                  <c:v>7.9</c:v>
                </c:pt>
                <c:pt idx="158">
                  <c:v>6.5</c:v>
                </c:pt>
                <c:pt idx="159">
                  <c:v>3.2</c:v>
                </c:pt>
                <c:pt idx="160">
                  <c:v>1.6</c:v>
                </c:pt>
                <c:pt idx="161">
                  <c:v>0</c:v>
                </c:pt>
                <c:pt idx="162">
                  <c:v>1</c:v>
                </c:pt>
                <c:pt idx="163">
                  <c:v>0.9</c:v>
                </c:pt>
                <c:pt idx="164">
                  <c:v>1.7</c:v>
                </c:pt>
                <c:pt idx="165">
                  <c:v>3.3</c:v>
                </c:pt>
                <c:pt idx="166">
                  <c:v>4.2</c:v>
                </c:pt>
                <c:pt idx="167">
                  <c:v>5.6</c:v>
                </c:pt>
                <c:pt idx="168">
                  <c:v>5.7</c:v>
                </c:pt>
                <c:pt idx="169">
                  <c:v>6.2</c:v>
                </c:pt>
                <c:pt idx="170">
                  <c:v>8.3000000000000007</c:v>
                </c:pt>
                <c:pt idx="171">
                  <c:v>10.4</c:v>
                </c:pt>
                <c:pt idx="172">
                  <c:v>12.9</c:v>
                </c:pt>
                <c:pt idx="173">
                  <c:v>15.4</c:v>
                </c:pt>
                <c:pt idx="174">
                  <c:v>17.899999999999999</c:v>
                </c:pt>
                <c:pt idx="175">
                  <c:v>16.2</c:v>
                </c:pt>
                <c:pt idx="176">
                  <c:v>19.5</c:v>
                </c:pt>
                <c:pt idx="177">
                  <c:v>23.4</c:v>
                </c:pt>
                <c:pt idx="178">
                  <c:v>23</c:v>
                </c:pt>
                <c:pt idx="179" formatCode="0.00">
                  <c:v>22</c:v>
                </c:pt>
                <c:pt idx="180" formatCode="0.00">
                  <c:v>22.2</c:v>
                </c:pt>
                <c:pt idx="181" formatCode="0.00">
                  <c:v>21.2</c:v>
                </c:pt>
                <c:pt idx="182" formatCode="0.00">
                  <c:v>20.100000000000001</c:v>
                </c:pt>
                <c:pt idx="183" formatCode="0.00">
                  <c:v>18.100000000000001</c:v>
                </c:pt>
                <c:pt idx="184" formatCode="0.00">
                  <c:v>17</c:v>
                </c:pt>
              </c:numCache>
            </c:numRef>
          </c:val>
          <c:smooth val="0"/>
          <c:extLst>
            <c:ext xmlns:c16="http://schemas.microsoft.com/office/drawing/2014/chart" uri="{C3380CC4-5D6E-409C-BE32-E72D297353CC}">
              <c16:uniqueId val="{00000004-8281-4A03-8247-0265F1091E93}"/>
            </c:ext>
          </c:extLst>
        </c:ser>
        <c:dLbls>
          <c:showLegendKey val="0"/>
          <c:showVal val="0"/>
          <c:showCatName val="0"/>
          <c:showSerName val="0"/>
          <c:showPercent val="0"/>
          <c:showBubbleSize val="0"/>
        </c:dLbls>
        <c:smooth val="0"/>
        <c:axId val="489617080"/>
        <c:axId val="489621000"/>
      </c:lineChart>
      <c:catAx>
        <c:axId val="489617080"/>
        <c:scaling>
          <c:orientation val="minMax"/>
        </c:scaling>
        <c:delete val="0"/>
        <c:axPos val="b"/>
        <c:numFmt formatCode="General" sourceLinked="1"/>
        <c:majorTickMark val="out"/>
        <c:minorTickMark val="none"/>
        <c:tickLblPos val="nextTo"/>
        <c:spPr>
          <a:noFill/>
          <a:ln w="6350" cap="flat" cmpd="sng" algn="ctr">
            <a:solidFill>
              <a:schemeClr val="bg1">
                <a:lumMod val="65000"/>
              </a:schemeClr>
            </a:solidFill>
            <a:round/>
          </a:ln>
          <a:effectLst/>
        </c:spPr>
        <c:txPr>
          <a:bodyPr rot="-5400000" spcFirstLastPara="1" vertOverflow="ellipsis" wrap="square" anchor="ctr" anchorCtr="1"/>
          <a:lstStyle/>
          <a:p>
            <a:pPr>
              <a:defRPr sz="9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9621000"/>
        <c:crossesAt val="0"/>
        <c:auto val="0"/>
        <c:lblAlgn val="ctr"/>
        <c:lblOffset val="100"/>
        <c:noMultiLvlLbl val="0"/>
      </c:catAx>
      <c:valAx>
        <c:axId val="489621000"/>
        <c:scaling>
          <c:orientation val="minMax"/>
          <c:max val="60"/>
          <c:min val="0"/>
        </c:scaling>
        <c:delete val="0"/>
        <c:axPos val="l"/>
        <c:numFmt formatCode="#,##0_);[Red]\(#,##0\)" sourceLinked="0"/>
        <c:majorTickMark val="out"/>
        <c:minorTickMark val="none"/>
        <c:tickLblPos val="nextTo"/>
        <c:spPr>
          <a:noFill/>
          <a:ln w="6350">
            <a:solidFill>
              <a:schemeClr val="bg1">
                <a:lumMod val="65000"/>
              </a:schemeClr>
            </a:solidFill>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9617080"/>
        <c:crosses val="autoZero"/>
        <c:crossBetween val="midCat"/>
        <c:majorUnit val="10"/>
      </c:valAx>
      <c:spPr>
        <a:noFill/>
        <a:ln w="25400">
          <a:noFill/>
        </a:ln>
        <a:effectLst/>
      </c:spPr>
    </c:plotArea>
    <c:plotVisOnly val="1"/>
    <c:dispBlanksAs val="gap"/>
    <c:showDLblsOverMax val="0"/>
  </c:chart>
  <c:spPr>
    <a:noFill/>
    <a:ln>
      <a:noFill/>
    </a:ln>
    <a:effectLst/>
  </c:spPr>
  <c:txPr>
    <a:bodyPr/>
    <a:lstStyle/>
    <a:p>
      <a:pPr>
        <a:defRPr sz="80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918013566177023"/>
          <c:y val="7.1215571084933635E-2"/>
          <c:w val="0.7990955076833296"/>
          <c:h val="0.82035373345138374"/>
        </c:manualLayout>
      </c:layout>
      <c:barChart>
        <c:barDir val="col"/>
        <c:grouping val="clustered"/>
        <c:varyColors val="0"/>
        <c:ser>
          <c:idx val="0"/>
          <c:order val="0"/>
          <c:tx>
            <c:strRef>
              <c:f>Sheet1!$B$1</c:f>
              <c:strCache>
                <c:ptCount val="1"/>
                <c:pt idx="0">
                  <c:v>규모(좌)</c:v>
                </c:pt>
              </c:strCache>
            </c:strRef>
          </c:tx>
          <c:spPr>
            <a:solidFill>
              <a:schemeClr val="bg1">
                <a:lumMod val="85000"/>
              </a:schemeClr>
            </a:solidFill>
            <a:ln w="25400">
              <a:noFill/>
              <a:prstDash val="solid"/>
            </a:ln>
            <a:effectLst/>
          </c:spPr>
          <c:invertIfNegative val="0"/>
          <c:cat>
            <c:strRef>
              <c:f>Sheet1!$A$14:$A$35</c:f>
              <c:strCache>
                <c:ptCount val="22"/>
                <c:pt idx="0">
                  <c:v>'18</c:v>
                </c:pt>
                <c:pt idx="4">
                  <c:v>'19</c:v>
                </c:pt>
                <c:pt idx="8">
                  <c:v>'20</c:v>
                </c:pt>
                <c:pt idx="12">
                  <c:v>'21</c:v>
                </c:pt>
                <c:pt idx="16">
                  <c:v>'22</c:v>
                </c:pt>
                <c:pt idx="21">
                  <c:v>'23.2Q</c:v>
                </c:pt>
              </c:strCache>
            </c:strRef>
          </c:cat>
          <c:val>
            <c:numRef>
              <c:f>Sheet1!$B$14:$B$35</c:f>
              <c:numCache>
                <c:formatCode>_-* #,##0.0_-;\-* #,##0.0_-;_-* "-"_-;_-@_-</c:formatCode>
                <c:ptCount val="22"/>
                <c:pt idx="0">
                  <c:v>1468.1</c:v>
                </c:pt>
                <c:pt idx="1">
                  <c:v>1492.3</c:v>
                </c:pt>
                <c:pt idx="2">
                  <c:v>1513.8</c:v>
                </c:pt>
                <c:pt idx="3">
                  <c:v>1536.7</c:v>
                </c:pt>
                <c:pt idx="4">
                  <c:v>1540.2</c:v>
                </c:pt>
                <c:pt idx="5">
                  <c:v>1557.1</c:v>
                </c:pt>
                <c:pt idx="6">
                  <c:v>1572.9</c:v>
                </c:pt>
                <c:pt idx="7">
                  <c:v>1600.6</c:v>
                </c:pt>
                <c:pt idx="8">
                  <c:v>1611.7</c:v>
                </c:pt>
                <c:pt idx="9">
                  <c:v>1638</c:v>
                </c:pt>
                <c:pt idx="10">
                  <c:v>1683.1</c:v>
                </c:pt>
                <c:pt idx="11">
                  <c:v>1729.5</c:v>
                </c:pt>
                <c:pt idx="12">
                  <c:v>1766.7</c:v>
                </c:pt>
                <c:pt idx="13">
                  <c:v>1810.6</c:v>
                </c:pt>
                <c:pt idx="14">
                  <c:v>1845.5</c:v>
                </c:pt>
                <c:pt idx="15">
                  <c:v>1862.9</c:v>
                </c:pt>
                <c:pt idx="16">
                  <c:v>1862.9</c:v>
                </c:pt>
                <c:pt idx="17" formatCode="0.0_);[Red]\(0.0\)">
                  <c:v>1868.4</c:v>
                </c:pt>
                <c:pt idx="18">
                  <c:v>1871.1</c:v>
                </c:pt>
                <c:pt idx="19" formatCode="0.0_);[Red]\(0.0\)">
                  <c:v>1867.6</c:v>
                </c:pt>
                <c:pt idx="20" formatCode="0.0_);[Red]\(0.0\)">
                  <c:v>1853.9</c:v>
                </c:pt>
                <c:pt idx="21" formatCode="0.0_);[Red]\(0.0\)">
                  <c:v>1862.78</c:v>
                </c:pt>
              </c:numCache>
            </c:numRef>
          </c:val>
          <c:extLst>
            <c:ext xmlns:c16="http://schemas.microsoft.com/office/drawing/2014/chart" uri="{C3380CC4-5D6E-409C-BE32-E72D297353CC}">
              <c16:uniqueId val="{00000000-A3BF-4137-A94A-9C755D3B3022}"/>
            </c:ext>
          </c:extLst>
        </c:ser>
        <c:dLbls>
          <c:showLegendKey val="0"/>
          <c:showVal val="0"/>
          <c:showCatName val="0"/>
          <c:showSerName val="0"/>
          <c:showPercent val="0"/>
          <c:showBubbleSize val="0"/>
        </c:dLbls>
        <c:gapWidth val="50"/>
        <c:overlap val="-20"/>
        <c:axId val="489623352"/>
        <c:axId val="489617864"/>
      </c:barChart>
      <c:lineChart>
        <c:grouping val="standard"/>
        <c:varyColors val="0"/>
        <c:ser>
          <c:idx val="1"/>
          <c:order val="1"/>
          <c:tx>
            <c:strRef>
              <c:f>Sheet1!$C$1</c:f>
              <c:strCache>
                <c:ptCount val="1"/>
                <c:pt idx="0">
                  <c:v>증가율(우)</c:v>
                </c:pt>
              </c:strCache>
            </c:strRef>
          </c:tx>
          <c:spPr>
            <a:ln w="19050" cap="rnd">
              <a:solidFill>
                <a:schemeClr val="accent1"/>
              </a:solidFill>
              <a:round/>
            </a:ln>
            <a:effectLst/>
          </c:spPr>
          <c:marker>
            <c:symbol val="none"/>
          </c:marker>
          <c:dLbls>
            <c:dLbl>
              <c:idx val="1"/>
              <c:delete val="1"/>
              <c:extLst>
                <c:ext xmlns:c15="http://schemas.microsoft.com/office/drawing/2012/chart" uri="{CE6537A1-D6FC-4f65-9D91-7224C49458BB}"/>
                <c:ext xmlns:c16="http://schemas.microsoft.com/office/drawing/2014/chart" uri="{C3380CC4-5D6E-409C-BE32-E72D297353CC}">
                  <c16:uniqueId val="{00000002-A3BF-4137-A94A-9C755D3B3022}"/>
                </c:ext>
              </c:extLst>
            </c:dLbl>
            <c:dLbl>
              <c:idx val="2"/>
              <c:delete val="1"/>
              <c:extLst>
                <c:ext xmlns:c15="http://schemas.microsoft.com/office/drawing/2012/chart" uri="{CE6537A1-D6FC-4f65-9D91-7224C49458BB}"/>
                <c:ext xmlns:c16="http://schemas.microsoft.com/office/drawing/2014/chart" uri="{C3380CC4-5D6E-409C-BE32-E72D297353CC}">
                  <c16:uniqueId val="{00000006-EA4E-4073-A516-D69B65CB94C2}"/>
                </c:ext>
              </c:extLst>
            </c:dLbl>
            <c:dLbl>
              <c:idx val="3"/>
              <c:delete val="1"/>
              <c:extLst>
                <c:ext xmlns:c15="http://schemas.microsoft.com/office/drawing/2012/chart" uri="{CE6537A1-D6FC-4f65-9D91-7224C49458BB}"/>
                <c:ext xmlns:c16="http://schemas.microsoft.com/office/drawing/2014/chart" uri="{C3380CC4-5D6E-409C-BE32-E72D297353CC}">
                  <c16:uniqueId val="{00000003-A3BF-4137-A94A-9C755D3B3022}"/>
                </c:ext>
              </c:extLst>
            </c:dLbl>
            <c:dLbl>
              <c:idx val="5"/>
              <c:delete val="1"/>
              <c:extLst>
                <c:ext xmlns:c15="http://schemas.microsoft.com/office/drawing/2012/chart" uri="{CE6537A1-D6FC-4f65-9D91-7224C49458BB}"/>
                <c:ext xmlns:c16="http://schemas.microsoft.com/office/drawing/2014/chart" uri="{C3380CC4-5D6E-409C-BE32-E72D297353CC}">
                  <c16:uniqueId val="{00000005-A3BF-4137-A94A-9C755D3B3022}"/>
                </c:ext>
              </c:extLst>
            </c:dLbl>
            <c:dLbl>
              <c:idx val="6"/>
              <c:delete val="1"/>
              <c:extLst>
                <c:ext xmlns:c15="http://schemas.microsoft.com/office/drawing/2012/chart" uri="{CE6537A1-D6FC-4f65-9D91-7224C49458BB}"/>
                <c:ext xmlns:c16="http://schemas.microsoft.com/office/drawing/2014/chart" uri="{C3380CC4-5D6E-409C-BE32-E72D297353CC}">
                  <c16:uniqueId val="{00000005-EA4E-4073-A516-D69B65CB94C2}"/>
                </c:ext>
              </c:extLst>
            </c:dLbl>
            <c:dLbl>
              <c:idx val="7"/>
              <c:delete val="1"/>
              <c:extLst>
                <c:ext xmlns:c15="http://schemas.microsoft.com/office/drawing/2012/chart" uri="{CE6537A1-D6FC-4f65-9D91-7224C49458BB}"/>
                <c:ext xmlns:c16="http://schemas.microsoft.com/office/drawing/2014/chart" uri="{C3380CC4-5D6E-409C-BE32-E72D297353CC}">
                  <c16:uniqueId val="{00000006-A3BF-4137-A94A-9C755D3B3022}"/>
                </c:ext>
              </c:extLst>
            </c:dLbl>
            <c:dLbl>
              <c:idx val="9"/>
              <c:delete val="1"/>
              <c:extLst>
                <c:ext xmlns:c15="http://schemas.microsoft.com/office/drawing/2012/chart" uri="{CE6537A1-D6FC-4f65-9D91-7224C49458BB}"/>
                <c:ext xmlns:c16="http://schemas.microsoft.com/office/drawing/2014/chart" uri="{C3380CC4-5D6E-409C-BE32-E72D297353CC}">
                  <c16:uniqueId val="{00000008-A3BF-4137-A94A-9C755D3B3022}"/>
                </c:ext>
              </c:extLst>
            </c:dLbl>
            <c:dLbl>
              <c:idx val="10"/>
              <c:delete val="1"/>
              <c:extLst>
                <c:ext xmlns:c15="http://schemas.microsoft.com/office/drawing/2012/chart" uri="{CE6537A1-D6FC-4f65-9D91-7224C49458BB}"/>
                <c:ext xmlns:c16="http://schemas.microsoft.com/office/drawing/2014/chart" uri="{C3380CC4-5D6E-409C-BE32-E72D297353CC}">
                  <c16:uniqueId val="{00000004-EA4E-4073-A516-D69B65CB94C2}"/>
                </c:ext>
              </c:extLst>
            </c:dLbl>
            <c:dLbl>
              <c:idx val="11"/>
              <c:delete val="1"/>
              <c:extLst>
                <c:ext xmlns:c15="http://schemas.microsoft.com/office/drawing/2012/chart" uri="{CE6537A1-D6FC-4f65-9D91-7224C49458BB}"/>
                <c:ext xmlns:c16="http://schemas.microsoft.com/office/drawing/2014/chart" uri="{C3380CC4-5D6E-409C-BE32-E72D297353CC}">
                  <c16:uniqueId val="{00000009-A3BF-4137-A94A-9C755D3B3022}"/>
                </c:ext>
              </c:extLst>
            </c:dLbl>
            <c:dLbl>
              <c:idx val="13"/>
              <c:delete val="1"/>
              <c:extLst>
                <c:ext xmlns:c15="http://schemas.microsoft.com/office/drawing/2012/chart" uri="{CE6537A1-D6FC-4f65-9D91-7224C49458BB}"/>
                <c:ext xmlns:c16="http://schemas.microsoft.com/office/drawing/2014/chart" uri="{C3380CC4-5D6E-409C-BE32-E72D297353CC}">
                  <c16:uniqueId val="{0000000B-A3BF-4137-A94A-9C755D3B3022}"/>
                </c:ext>
              </c:extLst>
            </c:dLbl>
            <c:dLbl>
              <c:idx val="14"/>
              <c:delete val="1"/>
              <c:extLst>
                <c:ext xmlns:c15="http://schemas.microsoft.com/office/drawing/2012/chart" uri="{CE6537A1-D6FC-4f65-9D91-7224C49458BB}"/>
                <c:ext xmlns:c16="http://schemas.microsoft.com/office/drawing/2014/chart" uri="{C3380CC4-5D6E-409C-BE32-E72D297353CC}">
                  <c16:uniqueId val="{00000003-EA4E-4073-A516-D69B65CB94C2}"/>
                </c:ext>
              </c:extLst>
            </c:dLbl>
            <c:dLbl>
              <c:idx val="15"/>
              <c:delete val="1"/>
              <c:extLst>
                <c:ext xmlns:c15="http://schemas.microsoft.com/office/drawing/2012/chart" uri="{CE6537A1-D6FC-4f65-9D91-7224C49458BB}"/>
                <c:ext xmlns:c16="http://schemas.microsoft.com/office/drawing/2014/chart" uri="{C3380CC4-5D6E-409C-BE32-E72D297353CC}">
                  <c16:uniqueId val="{0000000C-A3BF-4137-A94A-9C755D3B3022}"/>
                </c:ext>
              </c:extLst>
            </c:dLbl>
            <c:dLbl>
              <c:idx val="17"/>
              <c:delete val="1"/>
              <c:extLst>
                <c:ext xmlns:c15="http://schemas.microsoft.com/office/drawing/2012/chart" uri="{CE6537A1-D6FC-4f65-9D91-7224C49458BB}"/>
                <c:ext xmlns:c16="http://schemas.microsoft.com/office/drawing/2014/chart" uri="{C3380CC4-5D6E-409C-BE32-E72D297353CC}">
                  <c16:uniqueId val="{0000000E-A3BF-4137-A94A-9C755D3B3022}"/>
                </c:ext>
              </c:extLst>
            </c:dLbl>
            <c:dLbl>
              <c:idx val="18"/>
              <c:delete val="1"/>
              <c:extLst>
                <c:ext xmlns:c15="http://schemas.microsoft.com/office/drawing/2012/chart" uri="{CE6537A1-D6FC-4f65-9D91-7224C49458BB}"/>
                <c:ext xmlns:c16="http://schemas.microsoft.com/office/drawing/2014/chart" uri="{C3380CC4-5D6E-409C-BE32-E72D297353CC}">
                  <c16:uniqueId val="{00000002-EA4E-4073-A516-D69B65CB94C2}"/>
                </c:ext>
              </c:extLst>
            </c:dLbl>
            <c:dLbl>
              <c:idx val="19"/>
              <c:delete val="1"/>
              <c:extLst>
                <c:ext xmlns:c15="http://schemas.microsoft.com/office/drawing/2012/chart" uri="{CE6537A1-D6FC-4f65-9D91-7224C49458BB}"/>
                <c:ext xmlns:c16="http://schemas.microsoft.com/office/drawing/2014/chart" uri="{C3380CC4-5D6E-409C-BE32-E72D297353CC}">
                  <c16:uniqueId val="{00000001-EA4E-4073-A516-D69B65CB94C2}"/>
                </c:ext>
              </c:extLst>
            </c:dLbl>
            <c:dLbl>
              <c:idx val="20"/>
              <c:layout>
                <c:manualLayout>
                  <c:x val="-4.9682926829268295E-2"/>
                  <c:y val="4.720173926177771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EA4E-4073-A516-D69B65CB94C2}"/>
                </c:ext>
              </c:extLst>
            </c:dLbl>
            <c:numFmt formatCode="#,##0.0_ " sourceLinked="0"/>
            <c:spPr>
              <a:noFill/>
              <a:ln>
                <a:noFill/>
              </a:ln>
              <a:effectLst/>
            </c:spPr>
            <c:txPr>
              <a:bodyPr rot="0" spcFirstLastPara="1" vertOverflow="ellipsis" vert="horz" wrap="square" anchor="ctr" anchorCtr="1"/>
              <a:lstStyle/>
              <a:p>
                <a:pPr>
                  <a:defRPr sz="900" b="1" i="0" u="none" strike="noStrike" kern="1200" baseline="0">
                    <a:ln>
                      <a:solidFill>
                        <a:schemeClr val="accent5">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Sheet1!$A$14:$A$35</c:f>
              <c:strCache>
                <c:ptCount val="22"/>
                <c:pt idx="0">
                  <c:v>'18</c:v>
                </c:pt>
                <c:pt idx="4">
                  <c:v>'19</c:v>
                </c:pt>
                <c:pt idx="8">
                  <c:v>'20</c:v>
                </c:pt>
                <c:pt idx="12">
                  <c:v>'21</c:v>
                </c:pt>
                <c:pt idx="16">
                  <c:v>'22</c:v>
                </c:pt>
                <c:pt idx="21">
                  <c:v>'23.2Q</c:v>
                </c:pt>
              </c:strCache>
            </c:strRef>
          </c:cat>
          <c:val>
            <c:numRef>
              <c:f>Sheet1!$C$14:$C$35</c:f>
              <c:numCache>
                <c:formatCode>#,##0.0</c:formatCode>
                <c:ptCount val="22"/>
                <c:pt idx="0">
                  <c:v>8</c:v>
                </c:pt>
                <c:pt idx="1">
                  <c:v>7.5</c:v>
                </c:pt>
                <c:pt idx="2">
                  <c:v>6.7</c:v>
                </c:pt>
                <c:pt idx="3">
                  <c:v>5.9</c:v>
                </c:pt>
                <c:pt idx="4">
                  <c:v>4.9000000000000004</c:v>
                </c:pt>
                <c:pt idx="5">
                  <c:v>4.3</c:v>
                </c:pt>
                <c:pt idx="6">
                  <c:v>3.9</c:v>
                </c:pt>
                <c:pt idx="7">
                  <c:v>4.2</c:v>
                </c:pt>
                <c:pt idx="8">
                  <c:v>4.5999999999999996</c:v>
                </c:pt>
                <c:pt idx="9">
                  <c:v>5.2</c:v>
                </c:pt>
                <c:pt idx="10">
                  <c:v>7</c:v>
                </c:pt>
                <c:pt idx="11">
                  <c:v>8.1</c:v>
                </c:pt>
                <c:pt idx="12">
                  <c:v>9.6</c:v>
                </c:pt>
                <c:pt idx="13">
                  <c:v>10.5</c:v>
                </c:pt>
                <c:pt idx="14">
                  <c:v>9.6999999999999993</c:v>
                </c:pt>
                <c:pt idx="15">
                  <c:v>7.7</c:v>
                </c:pt>
                <c:pt idx="16">
                  <c:v>5.4</c:v>
                </c:pt>
                <c:pt idx="17" formatCode="General">
                  <c:v>3.2</c:v>
                </c:pt>
                <c:pt idx="18" formatCode="General">
                  <c:v>1.4</c:v>
                </c:pt>
                <c:pt idx="19" formatCode="0.0_);[Red]\(0.0\)">
                  <c:v>0.2</c:v>
                </c:pt>
                <c:pt idx="20" formatCode="0.0_);[Red]\(0.0\)">
                  <c:v>-0.5</c:v>
                </c:pt>
                <c:pt idx="21" formatCode="0.0_);[Red]\(0.0\)">
                  <c:v>-0.3</c:v>
                </c:pt>
              </c:numCache>
            </c:numRef>
          </c:val>
          <c:smooth val="1"/>
          <c:extLst>
            <c:ext xmlns:c16="http://schemas.microsoft.com/office/drawing/2014/chart" uri="{C3380CC4-5D6E-409C-BE32-E72D297353CC}">
              <c16:uniqueId val="{0000000F-A3BF-4137-A94A-9C755D3B3022}"/>
            </c:ext>
          </c:extLst>
        </c:ser>
        <c:dLbls>
          <c:showLegendKey val="0"/>
          <c:showVal val="0"/>
          <c:showCatName val="0"/>
          <c:showSerName val="0"/>
          <c:showPercent val="0"/>
          <c:showBubbleSize val="0"/>
        </c:dLbls>
        <c:marker val="1"/>
        <c:smooth val="0"/>
        <c:axId val="489622176"/>
        <c:axId val="489619432"/>
      </c:lineChart>
      <c:catAx>
        <c:axId val="489623352"/>
        <c:scaling>
          <c:orientation val="minMax"/>
        </c:scaling>
        <c:delete val="0"/>
        <c:axPos val="b"/>
        <c:numFmt formatCode="General" sourceLinked="1"/>
        <c:majorTickMark val="out"/>
        <c:minorTickMark val="none"/>
        <c:tickLblPos val="nextTo"/>
        <c:spPr>
          <a:noFill/>
          <a:ln w="6350"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ln>
                  <a:solidFill>
                    <a:schemeClr val="accent5">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9617864"/>
        <c:crosses val="autoZero"/>
        <c:auto val="1"/>
        <c:lblAlgn val="ctr"/>
        <c:lblOffset val="100"/>
        <c:noMultiLvlLbl val="0"/>
      </c:catAx>
      <c:valAx>
        <c:axId val="489617864"/>
        <c:scaling>
          <c:orientation val="minMax"/>
        </c:scaling>
        <c:delete val="0"/>
        <c:axPos val="l"/>
        <c:numFmt formatCode="#,##0_);[Red]\(#,##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accent5">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9623352"/>
        <c:crosses val="autoZero"/>
        <c:crossBetween val="between"/>
        <c:majorUnit val="500"/>
      </c:valAx>
      <c:valAx>
        <c:axId val="489619432"/>
        <c:scaling>
          <c:orientation val="minMax"/>
          <c:max val="15"/>
          <c:min val="-5"/>
        </c:scaling>
        <c:delete val="0"/>
        <c:axPos val="r"/>
        <c:numFmt formatCode="#,##0_ "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accent5">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9622176"/>
        <c:crosses val="max"/>
        <c:crossBetween val="between"/>
        <c:majorUnit val="5"/>
      </c:valAx>
      <c:catAx>
        <c:axId val="489622176"/>
        <c:scaling>
          <c:orientation val="minMax"/>
        </c:scaling>
        <c:delete val="1"/>
        <c:axPos val="b"/>
        <c:numFmt formatCode="General" sourceLinked="1"/>
        <c:majorTickMark val="out"/>
        <c:minorTickMark val="none"/>
        <c:tickLblPos val="nextTo"/>
        <c:crossAx val="489619432"/>
        <c:crosses val="autoZero"/>
        <c:auto val="1"/>
        <c:lblAlgn val="ctr"/>
        <c:lblOffset val="100"/>
        <c:noMultiLvlLbl val="0"/>
      </c:catAx>
      <c:spPr>
        <a:noFill/>
        <a:ln>
          <a:noFill/>
        </a:ln>
        <a:effectLst/>
      </c:spPr>
    </c:plotArea>
    <c:legend>
      <c:legendPos val="t"/>
      <c:layout>
        <c:manualLayout>
          <c:xMode val="edge"/>
          <c:yMode val="edge"/>
          <c:x val="0.12869389918169125"/>
          <c:y val="0"/>
          <c:w val="0.78639333990659899"/>
          <c:h val="8.7241192411924115E-2"/>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accent5">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800">
          <a:ln>
            <a:solidFill>
              <a:schemeClr val="accent5">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4937403411882403E-2"/>
          <c:y val="7.5286703420837403E-2"/>
          <c:w val="0.84089138121189311"/>
          <c:h val="0.81628260111548012"/>
        </c:manualLayout>
      </c:layout>
      <c:lineChart>
        <c:grouping val="standard"/>
        <c:varyColors val="0"/>
        <c:ser>
          <c:idx val="0"/>
          <c:order val="0"/>
          <c:tx>
            <c:strRef>
              <c:f>Sheet1!$B$1</c:f>
              <c:strCache>
                <c:ptCount val="1"/>
                <c:pt idx="0">
                  <c:v>처분가능소득 대비 가계부채 비율(좌)</c:v>
                </c:pt>
              </c:strCache>
            </c:strRef>
          </c:tx>
          <c:spPr>
            <a:ln w="19050" cap="rnd">
              <a:solidFill>
                <a:schemeClr val="accent1"/>
              </a:solidFill>
              <a:round/>
            </a:ln>
            <a:effectLst/>
          </c:spPr>
          <c:marker>
            <c:symbol val="none"/>
          </c:marker>
          <c:dLbls>
            <c:dLbl>
              <c:idx val="1"/>
              <c:delete val="1"/>
              <c:extLst>
                <c:ext xmlns:c15="http://schemas.microsoft.com/office/drawing/2012/chart" uri="{CE6537A1-D6FC-4f65-9D91-7224C49458BB}"/>
                <c:ext xmlns:c16="http://schemas.microsoft.com/office/drawing/2014/chart" uri="{C3380CC4-5D6E-409C-BE32-E72D297353CC}">
                  <c16:uniqueId val="{00000001-2564-48A1-98A9-D932452CA91C}"/>
                </c:ext>
              </c:extLst>
            </c:dLbl>
            <c:dLbl>
              <c:idx val="2"/>
              <c:delete val="1"/>
              <c:extLst>
                <c:ext xmlns:c15="http://schemas.microsoft.com/office/drawing/2012/chart" uri="{CE6537A1-D6FC-4f65-9D91-7224C49458BB}"/>
                <c:ext xmlns:c16="http://schemas.microsoft.com/office/drawing/2014/chart" uri="{C3380CC4-5D6E-409C-BE32-E72D297353CC}">
                  <c16:uniqueId val="{00000002-2564-48A1-98A9-D932452CA91C}"/>
                </c:ext>
              </c:extLst>
            </c:dLbl>
            <c:dLbl>
              <c:idx val="3"/>
              <c:delete val="1"/>
              <c:extLst>
                <c:ext xmlns:c15="http://schemas.microsoft.com/office/drawing/2012/chart" uri="{CE6537A1-D6FC-4f65-9D91-7224C49458BB}"/>
                <c:ext xmlns:c16="http://schemas.microsoft.com/office/drawing/2014/chart" uri="{C3380CC4-5D6E-409C-BE32-E72D297353CC}">
                  <c16:uniqueId val="{00000003-2564-48A1-98A9-D932452CA91C}"/>
                </c:ext>
              </c:extLst>
            </c:dLbl>
            <c:dLbl>
              <c:idx val="5"/>
              <c:delete val="1"/>
              <c:extLst>
                <c:ext xmlns:c15="http://schemas.microsoft.com/office/drawing/2012/chart" uri="{CE6537A1-D6FC-4f65-9D91-7224C49458BB}"/>
                <c:ext xmlns:c16="http://schemas.microsoft.com/office/drawing/2014/chart" uri="{C3380CC4-5D6E-409C-BE32-E72D297353CC}">
                  <c16:uniqueId val="{00000005-2564-48A1-98A9-D932452CA91C}"/>
                </c:ext>
              </c:extLst>
            </c:dLbl>
            <c:dLbl>
              <c:idx val="6"/>
              <c:delete val="1"/>
              <c:extLst>
                <c:ext xmlns:c15="http://schemas.microsoft.com/office/drawing/2012/chart" uri="{CE6537A1-D6FC-4f65-9D91-7224C49458BB}"/>
                <c:ext xmlns:c16="http://schemas.microsoft.com/office/drawing/2014/chart" uri="{C3380CC4-5D6E-409C-BE32-E72D297353CC}">
                  <c16:uniqueId val="{00000006-2564-48A1-98A9-D932452CA91C}"/>
                </c:ext>
              </c:extLst>
            </c:dLbl>
            <c:dLbl>
              <c:idx val="7"/>
              <c:delete val="1"/>
              <c:extLst>
                <c:ext xmlns:c15="http://schemas.microsoft.com/office/drawing/2012/chart" uri="{CE6537A1-D6FC-4f65-9D91-7224C49458BB}"/>
                <c:ext xmlns:c16="http://schemas.microsoft.com/office/drawing/2014/chart" uri="{C3380CC4-5D6E-409C-BE32-E72D297353CC}">
                  <c16:uniqueId val="{00000007-2564-48A1-98A9-D932452CA91C}"/>
                </c:ext>
              </c:extLst>
            </c:dLbl>
            <c:dLbl>
              <c:idx val="9"/>
              <c:delete val="1"/>
              <c:extLst>
                <c:ext xmlns:c15="http://schemas.microsoft.com/office/drawing/2012/chart" uri="{CE6537A1-D6FC-4f65-9D91-7224C49458BB}"/>
                <c:ext xmlns:c16="http://schemas.microsoft.com/office/drawing/2014/chart" uri="{C3380CC4-5D6E-409C-BE32-E72D297353CC}">
                  <c16:uniqueId val="{00000009-2564-48A1-98A9-D932452CA91C}"/>
                </c:ext>
              </c:extLst>
            </c:dLbl>
            <c:dLbl>
              <c:idx val="10"/>
              <c:delete val="1"/>
              <c:extLst>
                <c:ext xmlns:c15="http://schemas.microsoft.com/office/drawing/2012/chart" uri="{CE6537A1-D6FC-4f65-9D91-7224C49458BB}"/>
                <c:ext xmlns:c16="http://schemas.microsoft.com/office/drawing/2014/chart" uri="{C3380CC4-5D6E-409C-BE32-E72D297353CC}">
                  <c16:uniqueId val="{0000000A-2564-48A1-98A9-D932452CA91C}"/>
                </c:ext>
              </c:extLst>
            </c:dLbl>
            <c:dLbl>
              <c:idx val="11"/>
              <c:delete val="1"/>
              <c:extLst>
                <c:ext xmlns:c15="http://schemas.microsoft.com/office/drawing/2012/chart" uri="{CE6537A1-D6FC-4f65-9D91-7224C49458BB}"/>
                <c:ext xmlns:c16="http://schemas.microsoft.com/office/drawing/2014/chart" uri="{C3380CC4-5D6E-409C-BE32-E72D297353CC}">
                  <c16:uniqueId val="{0000000B-2564-48A1-98A9-D932452CA91C}"/>
                </c:ext>
              </c:extLst>
            </c:dLbl>
            <c:dLbl>
              <c:idx val="13"/>
              <c:delete val="1"/>
              <c:extLst>
                <c:ext xmlns:c15="http://schemas.microsoft.com/office/drawing/2012/chart" uri="{CE6537A1-D6FC-4f65-9D91-7224C49458BB}"/>
                <c:ext xmlns:c16="http://schemas.microsoft.com/office/drawing/2014/chart" uri="{C3380CC4-5D6E-409C-BE32-E72D297353CC}">
                  <c16:uniqueId val="{0000000D-2564-48A1-98A9-D932452CA91C}"/>
                </c:ext>
              </c:extLst>
            </c:dLbl>
            <c:dLbl>
              <c:idx val="14"/>
              <c:delete val="1"/>
              <c:extLst>
                <c:ext xmlns:c15="http://schemas.microsoft.com/office/drawing/2012/chart" uri="{CE6537A1-D6FC-4f65-9D91-7224C49458BB}"/>
                <c:ext xmlns:c16="http://schemas.microsoft.com/office/drawing/2014/chart" uri="{C3380CC4-5D6E-409C-BE32-E72D297353CC}">
                  <c16:uniqueId val="{0000000E-2564-48A1-98A9-D932452CA91C}"/>
                </c:ext>
              </c:extLst>
            </c:dLbl>
            <c:dLbl>
              <c:idx val="15"/>
              <c:delete val="1"/>
              <c:extLst>
                <c:ext xmlns:c15="http://schemas.microsoft.com/office/drawing/2012/chart" uri="{CE6537A1-D6FC-4f65-9D91-7224C49458BB}"/>
                <c:ext xmlns:c16="http://schemas.microsoft.com/office/drawing/2014/chart" uri="{C3380CC4-5D6E-409C-BE32-E72D297353CC}">
                  <c16:uniqueId val="{0000000F-2564-48A1-98A9-D932452CA91C}"/>
                </c:ext>
              </c:extLst>
            </c:dLbl>
            <c:dLbl>
              <c:idx val="17"/>
              <c:delete val="1"/>
              <c:extLst>
                <c:ext xmlns:c15="http://schemas.microsoft.com/office/drawing/2012/chart" uri="{CE6537A1-D6FC-4f65-9D91-7224C49458BB}"/>
                <c:ext xmlns:c16="http://schemas.microsoft.com/office/drawing/2014/chart" uri="{C3380CC4-5D6E-409C-BE32-E72D297353CC}">
                  <c16:uniqueId val="{00000011-2564-48A1-98A9-D932452CA91C}"/>
                </c:ext>
              </c:extLst>
            </c:dLbl>
            <c:dLbl>
              <c:idx val="18"/>
              <c:delete val="1"/>
              <c:extLst>
                <c:ext xmlns:c15="http://schemas.microsoft.com/office/drawing/2012/chart" uri="{CE6537A1-D6FC-4f65-9D91-7224C49458BB}"/>
                <c:ext xmlns:c16="http://schemas.microsoft.com/office/drawing/2014/chart" uri="{C3380CC4-5D6E-409C-BE32-E72D297353CC}">
                  <c16:uniqueId val="{00000012-2564-48A1-98A9-D932452CA91C}"/>
                </c:ext>
              </c:extLst>
            </c:dLbl>
            <c:dLbl>
              <c:idx val="19"/>
              <c:delete val="1"/>
              <c:extLst>
                <c:ext xmlns:c15="http://schemas.microsoft.com/office/drawing/2012/chart" uri="{CE6537A1-D6FC-4f65-9D91-7224C49458BB}"/>
                <c:ext xmlns:c16="http://schemas.microsoft.com/office/drawing/2014/chart" uri="{C3380CC4-5D6E-409C-BE32-E72D297353CC}">
                  <c16:uniqueId val="{00000001-C82A-4566-8272-5486EF544691}"/>
                </c:ext>
              </c:extLst>
            </c:dLbl>
            <c:numFmt formatCode="#,##0.0_);[Red]\(#,##0.0\)" sourceLinked="0"/>
            <c:spPr>
              <a:noFill/>
              <a:ln>
                <a:noFill/>
              </a:ln>
              <a:effectLst/>
            </c:spPr>
            <c:txPr>
              <a:bodyPr rot="0" spcFirstLastPara="1" vertOverflow="ellipsis" vert="horz" wrap="square" anchor="ctr" anchorCtr="1"/>
              <a:lstStyle/>
              <a:p>
                <a:pPr>
                  <a:defRPr sz="900" b="1" i="0" u="none" strike="noStrike" kern="1200" baseline="0">
                    <a:ln>
                      <a:solidFill>
                        <a:schemeClr val="bg1">
                          <a:lumMod val="6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Sheet1!$A$14:$A$34</c:f>
              <c:strCache>
                <c:ptCount val="21"/>
                <c:pt idx="0">
                  <c:v>'18</c:v>
                </c:pt>
                <c:pt idx="4">
                  <c:v>'19</c:v>
                </c:pt>
                <c:pt idx="8">
                  <c:v>'20</c:v>
                </c:pt>
                <c:pt idx="12">
                  <c:v>'21</c:v>
                </c:pt>
                <c:pt idx="16">
                  <c:v>'22</c:v>
                </c:pt>
                <c:pt idx="20">
                  <c:v>'23.1Q</c:v>
                </c:pt>
              </c:strCache>
            </c:strRef>
          </c:cat>
          <c:val>
            <c:numRef>
              <c:f>Sheet1!$B$14:$B$34</c:f>
              <c:numCache>
                <c:formatCode>0.0_ </c:formatCode>
                <c:ptCount val="21"/>
                <c:pt idx="0">
                  <c:v>156.4</c:v>
                </c:pt>
                <c:pt idx="1">
                  <c:v>157</c:v>
                </c:pt>
                <c:pt idx="2">
                  <c:v>158</c:v>
                </c:pt>
                <c:pt idx="3">
                  <c:v>158.80000000000001</c:v>
                </c:pt>
                <c:pt idx="4" formatCode="#,##0.0_ ">
                  <c:v>158.30000000000001</c:v>
                </c:pt>
                <c:pt idx="5" formatCode="#,##0.0_ ">
                  <c:v>158.6</c:v>
                </c:pt>
                <c:pt idx="6" formatCode="#,##0.0_ ">
                  <c:v>159</c:v>
                </c:pt>
                <c:pt idx="7" formatCode="#,##0.0_ ">
                  <c:v>160.30000000000001</c:v>
                </c:pt>
                <c:pt idx="8" formatCode="#,##0.0_ ">
                  <c:v>159.69999999999999</c:v>
                </c:pt>
                <c:pt idx="9" formatCode="#,##0.0_ ">
                  <c:v>161.5</c:v>
                </c:pt>
                <c:pt idx="10" formatCode="#,##0.0_ ">
                  <c:v>164.5</c:v>
                </c:pt>
                <c:pt idx="11" formatCode="#,##0.0_ ">
                  <c:v>166.9</c:v>
                </c:pt>
                <c:pt idx="12" formatCode="#,##0.0_ ">
                  <c:v>169.9</c:v>
                </c:pt>
                <c:pt idx="13" formatCode="#,##0.0_ ">
                  <c:v>171.6</c:v>
                </c:pt>
                <c:pt idx="14" formatCode="#,##0.0_ ">
                  <c:v>173.5</c:v>
                </c:pt>
                <c:pt idx="15" formatCode="#,##0.0_ ">
                  <c:v>173.6</c:v>
                </c:pt>
                <c:pt idx="16" formatCode="#,##0.0_ ">
                  <c:v>170.4</c:v>
                </c:pt>
                <c:pt idx="17" formatCode="#,##0.0_ ">
                  <c:v>168.3</c:v>
                </c:pt>
                <c:pt idx="18" formatCode="#,##0.0_ ">
                  <c:v>165.8</c:v>
                </c:pt>
                <c:pt idx="19" formatCode="0.0_);[Red]\(0.0\)">
                  <c:v>163.5</c:v>
                </c:pt>
                <c:pt idx="20" formatCode="0.0_);[Red]\(0.0\)">
                  <c:v>160.69999999999999</c:v>
                </c:pt>
              </c:numCache>
            </c:numRef>
          </c:val>
          <c:smooth val="1"/>
          <c:extLst>
            <c:ext xmlns:c16="http://schemas.microsoft.com/office/drawing/2014/chart" uri="{C3380CC4-5D6E-409C-BE32-E72D297353CC}">
              <c16:uniqueId val="{00000013-2564-48A1-98A9-D932452CA91C}"/>
            </c:ext>
          </c:extLst>
        </c:ser>
        <c:dLbls>
          <c:showLegendKey val="0"/>
          <c:showVal val="0"/>
          <c:showCatName val="0"/>
          <c:showSerName val="0"/>
          <c:showPercent val="0"/>
          <c:showBubbleSize val="0"/>
        </c:dLbls>
        <c:marker val="1"/>
        <c:smooth val="0"/>
        <c:axId val="489618648"/>
        <c:axId val="489623744"/>
      </c:lineChart>
      <c:lineChart>
        <c:grouping val="standard"/>
        <c:varyColors val="0"/>
        <c:ser>
          <c:idx val="1"/>
          <c:order val="1"/>
          <c:tx>
            <c:strRef>
              <c:f>Sheet1!$C$1</c:f>
              <c:strCache>
                <c:ptCount val="1"/>
                <c:pt idx="0">
                  <c:v>금융자산 대비 금융부채 비율(우)</c:v>
                </c:pt>
              </c:strCache>
            </c:strRef>
          </c:tx>
          <c:spPr>
            <a:ln w="19050" cap="sq">
              <a:solidFill>
                <a:schemeClr val="accent4"/>
              </a:solidFill>
              <a:prstDash val="sysDash"/>
              <a:round/>
            </a:ln>
            <a:effectLst/>
          </c:spPr>
          <c:marker>
            <c:symbol val="none"/>
          </c:marker>
          <c:dLbls>
            <c:dLbl>
              <c:idx val="1"/>
              <c:delete val="1"/>
              <c:extLst>
                <c:ext xmlns:c15="http://schemas.microsoft.com/office/drawing/2012/chart" uri="{CE6537A1-D6FC-4f65-9D91-7224C49458BB}"/>
                <c:ext xmlns:c16="http://schemas.microsoft.com/office/drawing/2014/chart" uri="{C3380CC4-5D6E-409C-BE32-E72D297353CC}">
                  <c16:uniqueId val="{00000015-2564-48A1-98A9-D932452CA91C}"/>
                </c:ext>
              </c:extLst>
            </c:dLbl>
            <c:dLbl>
              <c:idx val="2"/>
              <c:delete val="1"/>
              <c:extLst>
                <c:ext xmlns:c15="http://schemas.microsoft.com/office/drawing/2012/chart" uri="{CE6537A1-D6FC-4f65-9D91-7224C49458BB}"/>
                <c:ext xmlns:c16="http://schemas.microsoft.com/office/drawing/2014/chart" uri="{C3380CC4-5D6E-409C-BE32-E72D297353CC}">
                  <c16:uniqueId val="{00000016-2564-48A1-98A9-D932452CA91C}"/>
                </c:ext>
              </c:extLst>
            </c:dLbl>
            <c:dLbl>
              <c:idx val="3"/>
              <c:delete val="1"/>
              <c:extLst>
                <c:ext xmlns:c15="http://schemas.microsoft.com/office/drawing/2012/chart" uri="{CE6537A1-D6FC-4f65-9D91-7224C49458BB}"/>
                <c:ext xmlns:c16="http://schemas.microsoft.com/office/drawing/2014/chart" uri="{C3380CC4-5D6E-409C-BE32-E72D297353CC}">
                  <c16:uniqueId val="{00000017-2564-48A1-98A9-D932452CA91C}"/>
                </c:ext>
              </c:extLst>
            </c:dLbl>
            <c:dLbl>
              <c:idx val="5"/>
              <c:delete val="1"/>
              <c:extLst>
                <c:ext xmlns:c15="http://schemas.microsoft.com/office/drawing/2012/chart" uri="{CE6537A1-D6FC-4f65-9D91-7224C49458BB}"/>
                <c:ext xmlns:c16="http://schemas.microsoft.com/office/drawing/2014/chart" uri="{C3380CC4-5D6E-409C-BE32-E72D297353CC}">
                  <c16:uniqueId val="{00000019-2564-48A1-98A9-D932452CA91C}"/>
                </c:ext>
              </c:extLst>
            </c:dLbl>
            <c:dLbl>
              <c:idx val="6"/>
              <c:delete val="1"/>
              <c:extLst>
                <c:ext xmlns:c15="http://schemas.microsoft.com/office/drawing/2012/chart" uri="{CE6537A1-D6FC-4f65-9D91-7224C49458BB}"/>
                <c:ext xmlns:c16="http://schemas.microsoft.com/office/drawing/2014/chart" uri="{C3380CC4-5D6E-409C-BE32-E72D297353CC}">
                  <c16:uniqueId val="{0000001A-2564-48A1-98A9-D932452CA91C}"/>
                </c:ext>
              </c:extLst>
            </c:dLbl>
            <c:dLbl>
              <c:idx val="7"/>
              <c:delete val="1"/>
              <c:extLst>
                <c:ext xmlns:c15="http://schemas.microsoft.com/office/drawing/2012/chart" uri="{CE6537A1-D6FC-4f65-9D91-7224C49458BB}"/>
                <c:ext xmlns:c16="http://schemas.microsoft.com/office/drawing/2014/chart" uri="{C3380CC4-5D6E-409C-BE32-E72D297353CC}">
                  <c16:uniqueId val="{0000001B-2564-48A1-98A9-D932452CA91C}"/>
                </c:ext>
              </c:extLst>
            </c:dLbl>
            <c:dLbl>
              <c:idx val="9"/>
              <c:delete val="1"/>
              <c:extLst>
                <c:ext xmlns:c15="http://schemas.microsoft.com/office/drawing/2012/chart" uri="{CE6537A1-D6FC-4f65-9D91-7224C49458BB}"/>
                <c:ext xmlns:c16="http://schemas.microsoft.com/office/drawing/2014/chart" uri="{C3380CC4-5D6E-409C-BE32-E72D297353CC}">
                  <c16:uniqueId val="{0000001D-2564-48A1-98A9-D932452CA91C}"/>
                </c:ext>
              </c:extLst>
            </c:dLbl>
            <c:dLbl>
              <c:idx val="10"/>
              <c:delete val="1"/>
              <c:extLst>
                <c:ext xmlns:c15="http://schemas.microsoft.com/office/drawing/2012/chart" uri="{CE6537A1-D6FC-4f65-9D91-7224C49458BB}"/>
                <c:ext xmlns:c16="http://schemas.microsoft.com/office/drawing/2014/chart" uri="{C3380CC4-5D6E-409C-BE32-E72D297353CC}">
                  <c16:uniqueId val="{0000001E-2564-48A1-98A9-D932452CA91C}"/>
                </c:ext>
              </c:extLst>
            </c:dLbl>
            <c:dLbl>
              <c:idx val="11"/>
              <c:delete val="1"/>
              <c:extLst>
                <c:ext xmlns:c15="http://schemas.microsoft.com/office/drawing/2012/chart" uri="{CE6537A1-D6FC-4f65-9D91-7224C49458BB}"/>
                <c:ext xmlns:c16="http://schemas.microsoft.com/office/drawing/2014/chart" uri="{C3380CC4-5D6E-409C-BE32-E72D297353CC}">
                  <c16:uniqueId val="{0000001F-2564-48A1-98A9-D932452CA91C}"/>
                </c:ext>
              </c:extLst>
            </c:dLbl>
            <c:dLbl>
              <c:idx val="13"/>
              <c:delete val="1"/>
              <c:extLst>
                <c:ext xmlns:c15="http://schemas.microsoft.com/office/drawing/2012/chart" uri="{CE6537A1-D6FC-4f65-9D91-7224C49458BB}"/>
                <c:ext xmlns:c16="http://schemas.microsoft.com/office/drawing/2014/chart" uri="{C3380CC4-5D6E-409C-BE32-E72D297353CC}">
                  <c16:uniqueId val="{00000021-2564-48A1-98A9-D932452CA91C}"/>
                </c:ext>
              </c:extLst>
            </c:dLbl>
            <c:dLbl>
              <c:idx val="14"/>
              <c:delete val="1"/>
              <c:extLst>
                <c:ext xmlns:c15="http://schemas.microsoft.com/office/drawing/2012/chart" uri="{CE6537A1-D6FC-4f65-9D91-7224C49458BB}"/>
                <c:ext xmlns:c16="http://schemas.microsoft.com/office/drawing/2014/chart" uri="{C3380CC4-5D6E-409C-BE32-E72D297353CC}">
                  <c16:uniqueId val="{00000022-2564-48A1-98A9-D932452CA91C}"/>
                </c:ext>
              </c:extLst>
            </c:dLbl>
            <c:dLbl>
              <c:idx val="15"/>
              <c:delete val="1"/>
              <c:extLst>
                <c:ext xmlns:c15="http://schemas.microsoft.com/office/drawing/2012/chart" uri="{CE6537A1-D6FC-4f65-9D91-7224C49458BB}"/>
                <c:ext xmlns:c16="http://schemas.microsoft.com/office/drawing/2014/chart" uri="{C3380CC4-5D6E-409C-BE32-E72D297353CC}">
                  <c16:uniqueId val="{00000023-2564-48A1-98A9-D932452CA91C}"/>
                </c:ext>
              </c:extLst>
            </c:dLbl>
            <c:dLbl>
              <c:idx val="17"/>
              <c:delete val="1"/>
              <c:extLst>
                <c:ext xmlns:c15="http://schemas.microsoft.com/office/drawing/2012/chart" uri="{CE6537A1-D6FC-4f65-9D91-7224C49458BB}"/>
                <c:ext xmlns:c16="http://schemas.microsoft.com/office/drawing/2014/chart" uri="{C3380CC4-5D6E-409C-BE32-E72D297353CC}">
                  <c16:uniqueId val="{00000025-2564-48A1-98A9-D932452CA91C}"/>
                </c:ext>
              </c:extLst>
            </c:dLbl>
            <c:dLbl>
              <c:idx val="18"/>
              <c:delete val="1"/>
              <c:extLst>
                <c:ext xmlns:c15="http://schemas.microsoft.com/office/drawing/2012/chart" uri="{CE6537A1-D6FC-4f65-9D91-7224C49458BB}"/>
                <c:ext xmlns:c16="http://schemas.microsoft.com/office/drawing/2014/chart" uri="{C3380CC4-5D6E-409C-BE32-E72D297353CC}">
                  <c16:uniqueId val="{00000002-C82A-4566-8272-5486EF544691}"/>
                </c:ext>
              </c:extLst>
            </c:dLbl>
            <c:dLbl>
              <c:idx val="19"/>
              <c:delete val="1"/>
              <c:extLst>
                <c:ext xmlns:c15="http://schemas.microsoft.com/office/drawing/2012/chart" uri="{CE6537A1-D6FC-4f65-9D91-7224C49458BB}"/>
                <c:ext xmlns:c16="http://schemas.microsoft.com/office/drawing/2014/chart" uri="{C3380CC4-5D6E-409C-BE32-E72D297353CC}">
                  <c16:uniqueId val="{00000000-C82A-4566-8272-5486EF544691}"/>
                </c:ext>
              </c:extLst>
            </c:dLbl>
            <c:numFmt formatCode="#,##0.0_);[Red]\(#,##0.0\)" sourceLinked="0"/>
            <c:spPr>
              <a:noFill/>
              <a:ln>
                <a:noFill/>
              </a:ln>
              <a:effectLst/>
            </c:spPr>
            <c:txPr>
              <a:bodyPr rot="0" spcFirstLastPara="1" vertOverflow="ellipsis" vert="horz" wrap="square" anchor="ctr" anchorCtr="1"/>
              <a:lstStyle/>
              <a:p>
                <a:pPr>
                  <a:defRPr sz="900" b="1" i="0" u="none" strike="noStrike" kern="1200" baseline="0">
                    <a:ln>
                      <a:solidFill>
                        <a:schemeClr val="bg1">
                          <a:lumMod val="6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Sheet1!$A$14:$A$34</c:f>
              <c:strCache>
                <c:ptCount val="21"/>
                <c:pt idx="0">
                  <c:v>'18</c:v>
                </c:pt>
                <c:pt idx="4">
                  <c:v>'19</c:v>
                </c:pt>
                <c:pt idx="8">
                  <c:v>'20</c:v>
                </c:pt>
                <c:pt idx="12">
                  <c:v>'21</c:v>
                </c:pt>
                <c:pt idx="16">
                  <c:v>'22</c:v>
                </c:pt>
                <c:pt idx="20">
                  <c:v>'23.1Q</c:v>
                </c:pt>
              </c:strCache>
            </c:strRef>
          </c:cat>
          <c:val>
            <c:numRef>
              <c:f>Sheet1!$C$14:$C$34</c:f>
              <c:numCache>
                <c:formatCode>0.0_ </c:formatCode>
                <c:ptCount val="21"/>
                <c:pt idx="0">
                  <c:v>46</c:v>
                </c:pt>
                <c:pt idx="1">
                  <c:v>46.5</c:v>
                </c:pt>
                <c:pt idx="2">
                  <c:v>46.7</c:v>
                </c:pt>
                <c:pt idx="3">
                  <c:v>47.9</c:v>
                </c:pt>
                <c:pt idx="4">
                  <c:v>47.1</c:v>
                </c:pt>
                <c:pt idx="5">
                  <c:v>47.1</c:v>
                </c:pt>
                <c:pt idx="6">
                  <c:v>47.4</c:v>
                </c:pt>
                <c:pt idx="7">
                  <c:v>47.2</c:v>
                </c:pt>
                <c:pt idx="8">
                  <c:v>47.6</c:v>
                </c:pt>
                <c:pt idx="9">
                  <c:v>46.4</c:v>
                </c:pt>
                <c:pt idx="10">
                  <c:v>46.1</c:v>
                </c:pt>
                <c:pt idx="11">
                  <c:v>45.2</c:v>
                </c:pt>
                <c:pt idx="12">
                  <c:v>45.3</c:v>
                </c:pt>
                <c:pt idx="13">
                  <c:v>45.1</c:v>
                </c:pt>
                <c:pt idx="14">
                  <c:v>45.6</c:v>
                </c:pt>
                <c:pt idx="15">
                  <c:v>45.6</c:v>
                </c:pt>
                <c:pt idx="16">
                  <c:v>45.6</c:v>
                </c:pt>
                <c:pt idx="17">
                  <c:v>47</c:v>
                </c:pt>
                <c:pt idx="18">
                  <c:v>47.3</c:v>
                </c:pt>
                <c:pt idx="19" formatCode="0.0_);[Red]\(0.0\)">
                  <c:v>46.7</c:v>
                </c:pt>
                <c:pt idx="20" formatCode="0.0_);[Red]\(0.0\)">
                  <c:v>45.3</c:v>
                </c:pt>
              </c:numCache>
            </c:numRef>
          </c:val>
          <c:smooth val="1"/>
          <c:extLst>
            <c:ext xmlns:c16="http://schemas.microsoft.com/office/drawing/2014/chart" uri="{C3380CC4-5D6E-409C-BE32-E72D297353CC}">
              <c16:uniqueId val="{00000026-2564-48A1-98A9-D932452CA91C}"/>
            </c:ext>
          </c:extLst>
        </c:ser>
        <c:dLbls>
          <c:showLegendKey val="0"/>
          <c:showVal val="0"/>
          <c:showCatName val="0"/>
          <c:showSerName val="0"/>
          <c:showPercent val="0"/>
          <c:showBubbleSize val="0"/>
        </c:dLbls>
        <c:marker val="1"/>
        <c:smooth val="0"/>
        <c:axId val="489624136"/>
        <c:axId val="489619040"/>
      </c:lineChart>
      <c:catAx>
        <c:axId val="489618648"/>
        <c:scaling>
          <c:orientation val="minMax"/>
        </c:scaling>
        <c:delete val="0"/>
        <c:axPos val="b"/>
        <c:numFmt formatCode="General" sourceLinked="1"/>
        <c:majorTickMark val="out"/>
        <c:minorTickMark val="none"/>
        <c:tickLblPos val="nextTo"/>
        <c:spPr>
          <a:noFill/>
          <a:ln w="6350"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9623744"/>
        <c:crosses val="autoZero"/>
        <c:auto val="1"/>
        <c:lblAlgn val="ctr"/>
        <c:lblOffset val="100"/>
        <c:noMultiLvlLbl val="0"/>
      </c:catAx>
      <c:valAx>
        <c:axId val="489623744"/>
        <c:scaling>
          <c:orientation val="minMax"/>
          <c:max val="180"/>
          <c:min val="100"/>
        </c:scaling>
        <c:delete val="0"/>
        <c:axPos val="l"/>
        <c:numFmt formatCode="#,##0_);[Red]\(#,##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9618648"/>
        <c:crosses val="autoZero"/>
        <c:crossBetween val="between"/>
        <c:majorUnit val="20"/>
      </c:valAx>
      <c:valAx>
        <c:axId val="489619040"/>
        <c:scaling>
          <c:orientation val="minMax"/>
          <c:max val="60"/>
          <c:min val="40"/>
        </c:scaling>
        <c:delete val="0"/>
        <c:axPos val="r"/>
        <c:numFmt formatCode="#,##0_);[Red]\(#,##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9624136"/>
        <c:crosses val="max"/>
        <c:crossBetween val="between"/>
        <c:majorUnit val="5"/>
      </c:valAx>
      <c:catAx>
        <c:axId val="489624136"/>
        <c:scaling>
          <c:orientation val="minMax"/>
        </c:scaling>
        <c:delete val="1"/>
        <c:axPos val="b"/>
        <c:numFmt formatCode="General" sourceLinked="1"/>
        <c:majorTickMark val="out"/>
        <c:minorTickMark val="none"/>
        <c:tickLblPos val="nextTo"/>
        <c:crossAx val="489619040"/>
        <c:crosses val="autoZero"/>
        <c:auto val="1"/>
        <c:lblAlgn val="ctr"/>
        <c:lblOffset val="100"/>
        <c:noMultiLvlLbl val="0"/>
      </c:catAx>
      <c:spPr>
        <a:noFill/>
        <a:ln>
          <a:noFill/>
        </a:ln>
        <a:effectLst/>
      </c:spPr>
    </c:plotArea>
    <c:legend>
      <c:legendPos val="t"/>
      <c:layout>
        <c:manualLayout>
          <c:xMode val="edge"/>
          <c:yMode val="edge"/>
          <c:x val="0.14931586989571502"/>
          <c:y val="1.6366981226299291E-2"/>
          <c:w val="0.53503122130394865"/>
          <c:h val="0.12122391512367059"/>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bg1">
                    <a:lumMod val="6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80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7403351698806239E-2"/>
          <c:y val="1.847883597883598E-2"/>
          <c:w val="0.85007954102437633"/>
          <c:h val="0.83806748872957015"/>
        </c:manualLayout>
      </c:layout>
      <c:barChart>
        <c:barDir val="col"/>
        <c:grouping val="clustered"/>
        <c:varyColors val="0"/>
        <c:ser>
          <c:idx val="0"/>
          <c:order val="0"/>
          <c:tx>
            <c:strRef>
              <c:f>Sheet1!$B$1</c:f>
              <c:strCache>
                <c:ptCount val="1"/>
                <c:pt idx="0">
                  <c:v>회사채 순발행(좌)</c:v>
                </c:pt>
              </c:strCache>
            </c:strRef>
          </c:tx>
          <c:spPr>
            <a:solidFill>
              <a:schemeClr val="bg1">
                <a:lumMod val="85000"/>
              </a:schemeClr>
            </a:solidFill>
            <a:ln>
              <a:noFill/>
            </a:ln>
            <a:effectLst/>
          </c:spPr>
          <c:invertIfNegative val="0"/>
          <c:cat>
            <c:strRef>
              <c:f>Sheet1!$A$14:$A$34</c:f>
              <c:strCache>
                <c:ptCount val="21"/>
                <c:pt idx="0">
                  <c:v>'18</c:v>
                </c:pt>
                <c:pt idx="4">
                  <c:v>'19</c:v>
                </c:pt>
                <c:pt idx="8">
                  <c:v>'20</c:v>
                </c:pt>
                <c:pt idx="12">
                  <c:v>'21</c:v>
                </c:pt>
                <c:pt idx="16">
                  <c:v>'22</c:v>
                </c:pt>
                <c:pt idx="20">
                  <c:v>'23.1Q</c:v>
                </c:pt>
              </c:strCache>
            </c:strRef>
          </c:cat>
          <c:val>
            <c:numRef>
              <c:f>Sheet1!$B$14:$B$34</c:f>
              <c:numCache>
                <c:formatCode>General</c:formatCode>
                <c:ptCount val="21"/>
                <c:pt idx="0">
                  <c:v>2.2999999999999998</c:v>
                </c:pt>
                <c:pt idx="1">
                  <c:v>2.9</c:v>
                </c:pt>
                <c:pt idx="2">
                  <c:v>1.4</c:v>
                </c:pt>
                <c:pt idx="3">
                  <c:v>-0.3</c:v>
                </c:pt>
                <c:pt idx="4">
                  <c:v>6.4</c:v>
                </c:pt>
                <c:pt idx="5">
                  <c:v>3.2</c:v>
                </c:pt>
                <c:pt idx="6">
                  <c:v>4.3000000000000007</c:v>
                </c:pt>
                <c:pt idx="7">
                  <c:v>2.1</c:v>
                </c:pt>
                <c:pt idx="8">
                  <c:v>2.9</c:v>
                </c:pt>
                <c:pt idx="9" formatCode="0.0_ ">
                  <c:v>6.2</c:v>
                </c:pt>
                <c:pt idx="10" formatCode="0.0_ ">
                  <c:v>1.6</c:v>
                </c:pt>
                <c:pt idx="11" formatCode="0.0_ ">
                  <c:v>0.7</c:v>
                </c:pt>
                <c:pt idx="12" formatCode="0.0_ ">
                  <c:v>7.2</c:v>
                </c:pt>
                <c:pt idx="13" formatCode="0.0_ ">
                  <c:v>4.5</c:v>
                </c:pt>
                <c:pt idx="14" formatCode="0.0_ ">
                  <c:v>2.2999999999999998</c:v>
                </c:pt>
                <c:pt idx="15" formatCode="0.0_ ">
                  <c:v>-1.4</c:v>
                </c:pt>
                <c:pt idx="16" formatCode="0.0_ ">
                  <c:v>1.6</c:v>
                </c:pt>
                <c:pt idx="17" formatCode="0.0_ ">
                  <c:v>-3.4000000000000004</c:v>
                </c:pt>
                <c:pt idx="18" formatCode="0.0_ ">
                  <c:v>-2.8</c:v>
                </c:pt>
                <c:pt idx="19" formatCode="0.0_ ">
                  <c:v>-3.7</c:v>
                </c:pt>
                <c:pt idx="20" formatCode="0.0_ ">
                  <c:v>9.1</c:v>
                </c:pt>
              </c:numCache>
            </c:numRef>
          </c:val>
          <c:extLst>
            <c:ext xmlns:c16="http://schemas.microsoft.com/office/drawing/2014/chart" uri="{C3380CC4-5D6E-409C-BE32-E72D297353CC}">
              <c16:uniqueId val="{00000000-A779-4861-A0BE-DDBF1754A5AC}"/>
            </c:ext>
          </c:extLst>
        </c:ser>
        <c:dLbls>
          <c:showLegendKey val="0"/>
          <c:showVal val="0"/>
          <c:showCatName val="0"/>
          <c:showSerName val="0"/>
          <c:showPercent val="0"/>
          <c:showBubbleSize val="0"/>
        </c:dLbls>
        <c:gapWidth val="50"/>
        <c:axId val="1053318576"/>
        <c:axId val="720771664"/>
      </c:barChart>
      <c:lineChart>
        <c:grouping val="standard"/>
        <c:varyColors val="0"/>
        <c:ser>
          <c:idx val="1"/>
          <c:order val="1"/>
          <c:tx>
            <c:strRef>
              <c:f>Sheet1!$C$1</c:f>
              <c:strCache>
                <c:ptCount val="1"/>
                <c:pt idx="0">
                  <c:v>기업대출 증가율(우)</c:v>
                </c:pt>
              </c:strCache>
            </c:strRef>
          </c:tx>
          <c:spPr>
            <a:ln w="19050" cap="rnd">
              <a:solidFill>
                <a:schemeClr val="accent1"/>
              </a:solidFill>
              <a:round/>
            </a:ln>
            <a:effectLst/>
          </c:spPr>
          <c:marker>
            <c:symbol val="none"/>
          </c:marker>
          <c:dLbls>
            <c:dLbl>
              <c:idx val="0"/>
              <c:dLblPos val="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896D-492B-90BA-4F8D7E919209}"/>
                </c:ext>
              </c:extLst>
            </c:dLbl>
            <c:dLbl>
              <c:idx val="4"/>
              <c:dLblPos val="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896D-492B-90BA-4F8D7E919209}"/>
                </c:ext>
              </c:extLst>
            </c:dLbl>
            <c:dLbl>
              <c:idx val="8"/>
              <c:layout>
                <c:manualLayout>
                  <c:x val="-5.3324839302112084E-2"/>
                  <c:y val="-7.7421957671957628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896D-492B-90BA-4F8D7E919209}"/>
                </c:ext>
              </c:extLst>
            </c:dLbl>
            <c:dLbl>
              <c:idx val="12"/>
              <c:dLblPos val="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896D-492B-90BA-4F8D7E919209}"/>
                </c:ext>
              </c:extLst>
            </c:dLbl>
            <c:dLbl>
              <c:idx val="16"/>
              <c:dLblPos val="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896D-492B-90BA-4F8D7E919209}"/>
                </c:ext>
              </c:extLst>
            </c:dLbl>
            <c:dLbl>
              <c:idx val="18"/>
              <c:delete val="1"/>
              <c:extLst>
                <c:ext xmlns:c15="http://schemas.microsoft.com/office/drawing/2012/chart" uri="{CE6537A1-D6FC-4f65-9D91-7224C49458BB}"/>
                <c:ext xmlns:c16="http://schemas.microsoft.com/office/drawing/2014/chart" uri="{C3380CC4-5D6E-409C-BE32-E72D297353CC}">
                  <c16:uniqueId val="{00000005-A779-4861-A0BE-DDBF1754A5AC}"/>
                </c:ext>
              </c:extLst>
            </c:dLbl>
            <c:dLbl>
              <c:idx val="20"/>
              <c:layout>
                <c:manualLayout>
                  <c:x val="-4.8383149678604222E-2"/>
                  <c:y val="-8.5821428571428604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896D-492B-90BA-4F8D7E919209}"/>
                </c:ext>
              </c:extLst>
            </c:dLbl>
            <c:spPr>
              <a:noFill/>
              <a:ln>
                <a:noFill/>
              </a:ln>
              <a:effectLst/>
            </c:spPr>
            <c:txPr>
              <a:bodyPr rot="0" spcFirstLastPara="1" vertOverflow="ellipsis" vert="horz" wrap="square" anchor="ctr" anchorCtr="1"/>
              <a:lstStyle/>
              <a:p>
                <a:pPr>
                  <a:defRPr sz="900" b="1" i="0" u="none" strike="noStrike" kern="1200" baseline="0">
                    <a:ln>
                      <a:solidFill>
                        <a:schemeClr val="accent5">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dLblPos val="t"/>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Sheet1!$A$14:$A$34</c:f>
              <c:strCache>
                <c:ptCount val="21"/>
                <c:pt idx="0">
                  <c:v>'18</c:v>
                </c:pt>
                <c:pt idx="4">
                  <c:v>'19</c:v>
                </c:pt>
                <c:pt idx="8">
                  <c:v>'20</c:v>
                </c:pt>
                <c:pt idx="12">
                  <c:v>'21</c:v>
                </c:pt>
                <c:pt idx="16">
                  <c:v>'22</c:v>
                </c:pt>
                <c:pt idx="20">
                  <c:v>'23.1Q</c:v>
                </c:pt>
              </c:strCache>
            </c:strRef>
          </c:cat>
          <c:val>
            <c:numRef>
              <c:f>Sheet1!$C$14:$C$34</c:f>
              <c:numCache>
                <c:formatCode>#,##0.0</c:formatCode>
                <c:ptCount val="21"/>
                <c:pt idx="0">
                  <c:v>8.6</c:v>
                </c:pt>
                <c:pt idx="1">
                  <c:v>8.6</c:v>
                </c:pt>
                <c:pt idx="2">
                  <c:v>8.5</c:v>
                </c:pt>
                <c:pt idx="3">
                  <c:v>8.6</c:v>
                </c:pt>
                <c:pt idx="4" formatCode="0.0_ ">
                  <c:v>8.1999999999999993</c:v>
                </c:pt>
                <c:pt idx="5" formatCode="0.0_ ">
                  <c:v>8.6999999999999993</c:v>
                </c:pt>
                <c:pt idx="6" formatCode="0.0_ ">
                  <c:v>8.5</c:v>
                </c:pt>
                <c:pt idx="7" formatCode="0.0_ ">
                  <c:v>9</c:v>
                </c:pt>
                <c:pt idx="8" formatCode="0.0_ ">
                  <c:v>11.7</c:v>
                </c:pt>
                <c:pt idx="9" formatCode="0.0_ ">
                  <c:v>14.9</c:v>
                </c:pt>
                <c:pt idx="10" formatCode="0.0_ ">
                  <c:v>15.5</c:v>
                </c:pt>
                <c:pt idx="11" formatCode="0.0_ ">
                  <c:v>15.3</c:v>
                </c:pt>
                <c:pt idx="12" formatCode="0.0_ ">
                  <c:v>14.1</c:v>
                </c:pt>
                <c:pt idx="13" formatCode="0.0_ ">
                  <c:v>11.6</c:v>
                </c:pt>
                <c:pt idx="14" formatCode="0.0_ ">
                  <c:v>12.4</c:v>
                </c:pt>
                <c:pt idx="15" formatCode="0.0_ ">
                  <c:v>13.4</c:v>
                </c:pt>
                <c:pt idx="16" formatCode="0.0_ ">
                  <c:v>14.7</c:v>
                </c:pt>
                <c:pt idx="17" formatCode="0.0_ ">
                  <c:v>15.5</c:v>
                </c:pt>
                <c:pt idx="18" formatCode="0.0_ ">
                  <c:v>15.1</c:v>
                </c:pt>
                <c:pt idx="19" formatCode="0.0_);[Red]\(0.0\)">
                  <c:v>13.4</c:v>
                </c:pt>
                <c:pt idx="20" formatCode="0.0_);[Red]\(0.0\)">
                  <c:v>10.3</c:v>
                </c:pt>
              </c:numCache>
            </c:numRef>
          </c:val>
          <c:smooth val="1"/>
          <c:extLst>
            <c:ext xmlns:c16="http://schemas.microsoft.com/office/drawing/2014/chart" uri="{C3380CC4-5D6E-409C-BE32-E72D297353CC}">
              <c16:uniqueId val="{00000006-A779-4861-A0BE-DDBF1754A5AC}"/>
            </c:ext>
          </c:extLst>
        </c:ser>
        <c:dLbls>
          <c:showLegendKey val="0"/>
          <c:showVal val="0"/>
          <c:showCatName val="0"/>
          <c:showSerName val="0"/>
          <c:showPercent val="0"/>
          <c:showBubbleSize val="0"/>
        </c:dLbls>
        <c:marker val="1"/>
        <c:smooth val="0"/>
        <c:axId val="489621784"/>
        <c:axId val="489620216"/>
      </c:lineChart>
      <c:valAx>
        <c:axId val="489620216"/>
        <c:scaling>
          <c:orientation val="minMax"/>
        </c:scaling>
        <c:delete val="0"/>
        <c:axPos val="r"/>
        <c:numFmt formatCode="0_ "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accent5">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9621784"/>
        <c:crosses val="max"/>
        <c:crossBetween val="between"/>
        <c:majorUnit val="4"/>
      </c:valAx>
      <c:catAx>
        <c:axId val="489621784"/>
        <c:scaling>
          <c:orientation val="minMax"/>
        </c:scaling>
        <c:delete val="0"/>
        <c:axPos val="b"/>
        <c:numFmt formatCode="General" sourceLinked="1"/>
        <c:majorTickMark val="out"/>
        <c:minorTickMark val="none"/>
        <c:tickLblPos val="low"/>
        <c:spPr>
          <a:noFill/>
          <a:ln w="6350"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ln>
                  <a:solidFill>
                    <a:schemeClr val="accent5">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9620216"/>
        <c:crosses val="autoZero"/>
        <c:auto val="1"/>
        <c:lblAlgn val="ctr"/>
        <c:lblOffset val="100"/>
        <c:noMultiLvlLbl val="0"/>
      </c:catAx>
      <c:valAx>
        <c:axId val="720771664"/>
        <c:scaling>
          <c:orientation val="minMax"/>
        </c:scaling>
        <c:delete val="0"/>
        <c:axPos val="l"/>
        <c:numFmt formatCode="General" sourceLinked="1"/>
        <c:majorTickMark val="out"/>
        <c:minorTickMark val="out"/>
        <c:tickLblPos val="nextTo"/>
        <c:spPr>
          <a:noFill/>
          <a:ln>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accent5">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053318576"/>
        <c:crosses val="autoZero"/>
        <c:crossBetween val="between"/>
        <c:minorUnit val="2"/>
      </c:valAx>
      <c:catAx>
        <c:axId val="1053318576"/>
        <c:scaling>
          <c:orientation val="minMax"/>
        </c:scaling>
        <c:delete val="1"/>
        <c:axPos val="b"/>
        <c:numFmt formatCode="General" sourceLinked="1"/>
        <c:majorTickMark val="out"/>
        <c:minorTickMark val="none"/>
        <c:tickLblPos val="nextTo"/>
        <c:crossAx val="720771664"/>
        <c:crosses val="autoZero"/>
        <c:auto val="1"/>
        <c:lblAlgn val="ctr"/>
        <c:lblOffset val="100"/>
        <c:noMultiLvlLbl val="0"/>
      </c:catAx>
      <c:spPr>
        <a:noFill/>
        <a:ln>
          <a:noFill/>
        </a:ln>
        <a:effectLst/>
      </c:spPr>
    </c:plotArea>
    <c:legend>
      <c:legendPos val="t"/>
      <c:layout>
        <c:manualLayout>
          <c:xMode val="edge"/>
          <c:yMode val="edge"/>
          <c:x val="8.1335629017447203E-2"/>
          <c:y val="0"/>
          <c:w val="0.83748622589531685"/>
          <c:h val="8.1170304232804247E-2"/>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accent5">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800">
          <a:ln>
            <a:solidFill>
              <a:schemeClr val="accent5">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4937403411882403E-2"/>
          <c:y val="2.6319910046040191E-2"/>
          <c:w val="0.84089138121189311"/>
          <c:h val="0.85300098910693634"/>
        </c:manualLayout>
      </c:layout>
      <c:barChart>
        <c:barDir val="col"/>
        <c:grouping val="clustered"/>
        <c:varyColors val="0"/>
        <c:ser>
          <c:idx val="0"/>
          <c:order val="0"/>
          <c:tx>
            <c:strRef>
              <c:f>Sheet1!$B$1</c:f>
              <c:strCache>
                <c:ptCount val="1"/>
                <c:pt idx="0">
                  <c:v>부채비율(좌)</c:v>
                </c:pt>
              </c:strCache>
            </c:strRef>
          </c:tx>
          <c:spPr>
            <a:solidFill>
              <a:schemeClr val="bg1">
                <a:lumMod val="85000"/>
              </a:schemeClr>
            </a:solidFill>
            <a:ln w="25400">
              <a:noFill/>
              <a:headEnd type="diamond"/>
              <a:tailEnd type="diamond"/>
            </a:ln>
            <a:effectLst/>
          </c:spPr>
          <c:invertIfNegative val="0"/>
          <c:cat>
            <c:strRef>
              <c:f>Sheet1!$A$3:$A$9</c:f>
              <c:strCache>
                <c:ptCount val="7"/>
                <c:pt idx="0">
                  <c:v>'16</c:v>
                </c:pt>
                <c:pt idx="1">
                  <c:v>'17</c:v>
                </c:pt>
                <c:pt idx="2">
                  <c:v>'18</c:v>
                </c:pt>
                <c:pt idx="3">
                  <c:v>'19</c:v>
                </c:pt>
                <c:pt idx="4">
                  <c:v>'20</c:v>
                </c:pt>
                <c:pt idx="5">
                  <c:v>'21</c:v>
                </c:pt>
                <c:pt idx="6">
                  <c:v>'22</c:v>
                </c:pt>
              </c:strCache>
            </c:strRef>
          </c:cat>
          <c:val>
            <c:numRef>
              <c:f>Sheet1!$B$3:$B$9</c:f>
              <c:numCache>
                <c:formatCode>0.0_ </c:formatCode>
                <c:ptCount val="7"/>
                <c:pt idx="0" formatCode="0.0">
                  <c:v>79.7</c:v>
                </c:pt>
                <c:pt idx="1">
                  <c:v>74.8</c:v>
                </c:pt>
                <c:pt idx="2">
                  <c:v>73.599999999999994</c:v>
                </c:pt>
                <c:pt idx="3">
                  <c:v>77.5</c:v>
                </c:pt>
                <c:pt idx="4">
                  <c:v>77.900000000000006</c:v>
                </c:pt>
                <c:pt idx="5">
                  <c:v>80.599999999999994</c:v>
                </c:pt>
                <c:pt idx="6">
                  <c:v>82.9</c:v>
                </c:pt>
              </c:numCache>
            </c:numRef>
          </c:val>
          <c:extLst>
            <c:ext xmlns:c16="http://schemas.microsoft.com/office/drawing/2014/chart" uri="{C3380CC4-5D6E-409C-BE32-E72D297353CC}">
              <c16:uniqueId val="{00000000-EDFE-485C-859E-A4BA3A6A9CC6}"/>
            </c:ext>
          </c:extLst>
        </c:ser>
        <c:dLbls>
          <c:showLegendKey val="0"/>
          <c:showVal val="0"/>
          <c:showCatName val="0"/>
          <c:showSerName val="0"/>
          <c:showPercent val="0"/>
          <c:showBubbleSize val="0"/>
        </c:dLbls>
        <c:gapWidth val="200"/>
        <c:axId val="486483312"/>
        <c:axId val="486482136"/>
      </c:barChart>
      <c:lineChart>
        <c:grouping val="standard"/>
        <c:varyColors val="0"/>
        <c:ser>
          <c:idx val="1"/>
          <c:order val="1"/>
          <c:tx>
            <c:strRef>
              <c:f>Sheet1!$C$1</c:f>
              <c:strCache>
                <c:ptCount val="1"/>
                <c:pt idx="0">
                  <c:v>이자보상배율(우)</c:v>
                </c:pt>
              </c:strCache>
            </c:strRef>
          </c:tx>
          <c:spPr>
            <a:ln w="19050" cap="rnd">
              <a:solidFill>
                <a:schemeClr val="accent1"/>
              </a:solidFill>
              <a:prstDash val="solid"/>
              <a:round/>
              <a:headEnd type="none" w="med" len="med"/>
              <a:tailEnd type="none" w="med" len="med"/>
            </a:ln>
            <a:effectLst/>
          </c:spPr>
          <c:marker>
            <c:symbol val="none"/>
          </c:marker>
          <c:dPt>
            <c:idx val="2"/>
            <c:marker>
              <c:symbol val="none"/>
            </c:marker>
            <c:bubble3D val="0"/>
            <c:extLst>
              <c:ext xmlns:c16="http://schemas.microsoft.com/office/drawing/2014/chart" uri="{C3380CC4-5D6E-409C-BE32-E72D297353CC}">
                <c16:uniqueId val="{00000001-EDFE-485C-859E-A4BA3A6A9CC6}"/>
              </c:ext>
            </c:extLst>
          </c:dPt>
          <c:dLbls>
            <c:dLbl>
              <c:idx val="3"/>
              <c:spPr>
                <a:noFill/>
                <a:ln>
                  <a:noFill/>
                </a:ln>
                <a:effectLst/>
              </c:spPr>
              <c:txPr>
                <a:bodyPr rot="0" spcFirstLastPara="1" vertOverflow="ellipsis" vert="horz" wrap="square" anchor="ctr" anchorCtr="0"/>
                <a:lstStyle/>
                <a:p>
                  <a:pPr algn="ctr">
                    <a:defRPr lang="en-US" altLang="ko-KR" sz="900" b="1" i="0" u="none" strike="noStrike" kern="1200" baseline="0">
                      <a:ln>
                        <a:solidFill>
                          <a:schemeClr val="bg1">
                            <a:lumMod val="6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dLblPos val="t"/>
              <c:showLegendKey val="0"/>
              <c:showVal val="1"/>
              <c:showCatName val="0"/>
              <c:showSerName val="0"/>
              <c:showPercent val="0"/>
              <c:showBubbleSize val="0"/>
              <c:extLst>
                <c:ext xmlns:c16="http://schemas.microsoft.com/office/drawing/2014/chart" uri="{C3380CC4-5D6E-409C-BE32-E72D297353CC}">
                  <c16:uniqueId val="{00000002-EDFE-485C-859E-A4BA3A6A9CC6}"/>
                </c:ext>
              </c:extLst>
            </c:dLbl>
            <c:dLbl>
              <c:idx val="4"/>
              <c:spPr>
                <a:noFill/>
                <a:ln>
                  <a:noFill/>
                </a:ln>
                <a:effectLst/>
              </c:spPr>
              <c:txPr>
                <a:bodyPr rot="0" spcFirstLastPara="1" vertOverflow="ellipsis" vert="horz" wrap="square" anchor="ctr" anchorCtr="0"/>
                <a:lstStyle/>
                <a:p>
                  <a:pPr algn="ctr">
                    <a:defRPr lang="en-US" altLang="ko-KR" sz="900" b="1" i="0" u="none" strike="noStrike" kern="1200" baseline="0">
                      <a:ln>
                        <a:solidFill>
                          <a:schemeClr val="bg1">
                            <a:lumMod val="6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dLblPos val="t"/>
              <c:showLegendKey val="0"/>
              <c:showVal val="1"/>
              <c:showCatName val="0"/>
              <c:showSerName val="0"/>
              <c:showPercent val="0"/>
              <c:showBubbleSize val="0"/>
              <c:extLst>
                <c:ext xmlns:c16="http://schemas.microsoft.com/office/drawing/2014/chart" uri="{C3380CC4-5D6E-409C-BE32-E72D297353CC}">
                  <c16:uniqueId val="{00000003-EDFE-485C-859E-A4BA3A6A9CC6}"/>
                </c:ext>
              </c:extLst>
            </c:dLbl>
            <c:spPr>
              <a:noFill/>
              <a:ln>
                <a:noFill/>
              </a:ln>
              <a:effectLst/>
            </c:spPr>
            <c:txPr>
              <a:bodyPr rot="0" spcFirstLastPara="1" vertOverflow="ellipsis" vert="horz" wrap="square" anchor="ctr" anchorCtr="1"/>
              <a:lstStyle/>
              <a:p>
                <a:pPr>
                  <a:defRPr sz="900" b="1" i="0" u="none" strike="noStrike" kern="1200" baseline="0">
                    <a:ln>
                      <a:solidFill>
                        <a:schemeClr val="bg1">
                          <a:lumMod val="6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Sheet1!$A$3:$A$9</c:f>
              <c:strCache>
                <c:ptCount val="7"/>
                <c:pt idx="0">
                  <c:v>'16</c:v>
                </c:pt>
                <c:pt idx="1">
                  <c:v>'17</c:v>
                </c:pt>
                <c:pt idx="2">
                  <c:v>'18</c:v>
                </c:pt>
                <c:pt idx="3">
                  <c:v>'19</c:v>
                </c:pt>
                <c:pt idx="4">
                  <c:v>'20</c:v>
                </c:pt>
                <c:pt idx="5">
                  <c:v>'21</c:v>
                </c:pt>
                <c:pt idx="6">
                  <c:v>'22</c:v>
                </c:pt>
              </c:strCache>
            </c:strRef>
          </c:cat>
          <c:val>
            <c:numRef>
              <c:f>Sheet1!$C$3:$C$9</c:f>
              <c:numCache>
                <c:formatCode>#,##0.0_ </c:formatCode>
                <c:ptCount val="7"/>
                <c:pt idx="0" formatCode="0.0">
                  <c:v>6.5</c:v>
                </c:pt>
                <c:pt idx="1">
                  <c:v>8.9</c:v>
                </c:pt>
                <c:pt idx="2">
                  <c:v>8.1</c:v>
                </c:pt>
                <c:pt idx="3">
                  <c:v>3.9</c:v>
                </c:pt>
                <c:pt idx="4">
                  <c:v>4.5999999999999996</c:v>
                </c:pt>
                <c:pt idx="5">
                  <c:v>8.6999999999999993</c:v>
                </c:pt>
                <c:pt idx="6">
                  <c:v>5.0999999999999996</c:v>
                </c:pt>
              </c:numCache>
            </c:numRef>
          </c:val>
          <c:smooth val="1"/>
          <c:extLst>
            <c:ext xmlns:c16="http://schemas.microsoft.com/office/drawing/2014/chart" uri="{C3380CC4-5D6E-409C-BE32-E72D297353CC}">
              <c16:uniqueId val="{00000004-EDFE-485C-859E-A4BA3A6A9CC6}"/>
            </c:ext>
          </c:extLst>
        </c:ser>
        <c:dLbls>
          <c:showLegendKey val="0"/>
          <c:showVal val="0"/>
          <c:showCatName val="0"/>
          <c:showSerName val="0"/>
          <c:showPercent val="0"/>
          <c:showBubbleSize val="0"/>
        </c:dLbls>
        <c:marker val="1"/>
        <c:smooth val="0"/>
        <c:axId val="486481352"/>
        <c:axId val="486481744"/>
      </c:lineChart>
      <c:catAx>
        <c:axId val="486483312"/>
        <c:scaling>
          <c:orientation val="minMax"/>
        </c:scaling>
        <c:delete val="0"/>
        <c:axPos val="b"/>
        <c:numFmt formatCode="General" sourceLinked="1"/>
        <c:majorTickMark val="out"/>
        <c:minorTickMark val="none"/>
        <c:tickLblPos val="nextTo"/>
        <c:spPr>
          <a:noFill/>
          <a:ln w="6350"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6482136"/>
        <c:crosses val="autoZero"/>
        <c:auto val="1"/>
        <c:lblAlgn val="ctr"/>
        <c:lblOffset val="100"/>
        <c:noMultiLvlLbl val="0"/>
      </c:catAx>
      <c:valAx>
        <c:axId val="486482136"/>
        <c:scaling>
          <c:orientation val="minMax"/>
          <c:max val="100"/>
          <c:min val="0"/>
        </c:scaling>
        <c:delete val="0"/>
        <c:axPos val="l"/>
        <c:numFmt formatCode="#,##0_);[Red]\(#,##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6483312"/>
        <c:crosses val="autoZero"/>
        <c:crossBetween val="between"/>
        <c:majorUnit val="20"/>
      </c:valAx>
      <c:valAx>
        <c:axId val="486481744"/>
        <c:scaling>
          <c:orientation val="minMax"/>
          <c:max val="12"/>
        </c:scaling>
        <c:delete val="0"/>
        <c:axPos val="r"/>
        <c:numFmt formatCode="#,##0_);[Red]\(#,##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6481352"/>
        <c:crosses val="max"/>
        <c:crossBetween val="between"/>
        <c:majorUnit val="2"/>
      </c:valAx>
      <c:catAx>
        <c:axId val="486481352"/>
        <c:scaling>
          <c:orientation val="minMax"/>
        </c:scaling>
        <c:delete val="1"/>
        <c:axPos val="b"/>
        <c:numFmt formatCode="General" sourceLinked="1"/>
        <c:majorTickMark val="out"/>
        <c:minorTickMark val="none"/>
        <c:tickLblPos val="nextTo"/>
        <c:crossAx val="486481744"/>
        <c:crosses val="autoZero"/>
        <c:auto val="1"/>
        <c:lblAlgn val="ctr"/>
        <c:lblOffset val="100"/>
        <c:noMultiLvlLbl val="0"/>
      </c:catAx>
      <c:spPr>
        <a:noFill/>
        <a:ln>
          <a:noFill/>
        </a:ln>
        <a:effectLst/>
      </c:spPr>
    </c:plotArea>
    <c:legend>
      <c:legendPos val="t"/>
      <c:layout>
        <c:manualLayout>
          <c:xMode val="edge"/>
          <c:yMode val="edge"/>
          <c:x val="7.6617824074074067E-2"/>
          <c:y val="4.0917453065748228E-3"/>
          <c:w val="0.83206527777777772"/>
          <c:h val="8.5112168592793996E-2"/>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bg1">
                    <a:lumMod val="6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80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094794584500468E-2"/>
          <c:y val="7.9281334479998022E-2"/>
          <c:w val="0.88249463118580773"/>
          <c:h val="0.73491183804254911"/>
        </c:manualLayout>
      </c:layout>
      <c:areaChart>
        <c:grouping val="standard"/>
        <c:varyColors val="0"/>
        <c:ser>
          <c:idx val="2"/>
          <c:order val="1"/>
          <c:tx>
            <c:strRef>
              <c:f>Sheet1!$C$1</c:f>
              <c:strCache>
                <c:ptCount val="1"/>
                <c:pt idx="0">
                  <c:v> 회사채(A-) - 회사채(AA-)</c:v>
                </c:pt>
              </c:strCache>
            </c:strRef>
          </c:tx>
          <c:spPr>
            <a:solidFill>
              <a:schemeClr val="bg1">
                <a:lumMod val="85000"/>
              </a:schemeClr>
            </a:solidFill>
            <a:ln w="25400">
              <a:noFill/>
            </a:ln>
            <a:effectLst/>
          </c:spPr>
          <c:cat>
            <c:strRef>
              <c:f>Sheet1!$A$246:$A$1644</c:f>
              <c:strCache>
                <c:ptCount val="1399"/>
                <c:pt idx="0">
                  <c:v>'18</c:v>
                </c:pt>
                <c:pt idx="245">
                  <c:v>'19</c:v>
                </c:pt>
                <c:pt idx="492">
                  <c:v>'20</c:v>
                </c:pt>
                <c:pt idx="741">
                  <c:v>'21</c:v>
                </c:pt>
                <c:pt idx="990">
                  <c:v>'22</c:v>
                </c:pt>
                <c:pt idx="1237">
                  <c:v>'23</c:v>
                </c:pt>
                <c:pt idx="1338">
                  <c:v>'23.5.31</c:v>
                </c:pt>
                <c:pt idx="1398">
                  <c:v>23.8.25</c:v>
                </c:pt>
              </c:strCache>
            </c:strRef>
          </c:cat>
          <c:val>
            <c:numRef>
              <c:f>Sheet1!$C$246:$C$1644</c:f>
              <c:numCache>
                <c:formatCode>0_);[Red]\(0\)</c:formatCode>
                <c:ptCount val="1399"/>
                <c:pt idx="0">
                  <c:v>118</c:v>
                </c:pt>
                <c:pt idx="1">
                  <c:v>118</c:v>
                </c:pt>
                <c:pt idx="2">
                  <c:v>118</c:v>
                </c:pt>
                <c:pt idx="3">
                  <c:v>118</c:v>
                </c:pt>
                <c:pt idx="4">
                  <c:v>118</c:v>
                </c:pt>
                <c:pt idx="5">
                  <c:v>118</c:v>
                </c:pt>
                <c:pt idx="6">
                  <c:v>118</c:v>
                </c:pt>
                <c:pt idx="7">
                  <c:v>119</c:v>
                </c:pt>
                <c:pt idx="8">
                  <c:v>119</c:v>
                </c:pt>
                <c:pt idx="9">
                  <c:v>118</c:v>
                </c:pt>
                <c:pt idx="10">
                  <c:v>118</c:v>
                </c:pt>
                <c:pt idx="11">
                  <c:v>118</c:v>
                </c:pt>
                <c:pt idx="12">
                  <c:v>118</c:v>
                </c:pt>
                <c:pt idx="13">
                  <c:v>119</c:v>
                </c:pt>
                <c:pt idx="14">
                  <c:v>118</c:v>
                </c:pt>
                <c:pt idx="15">
                  <c:v>118</c:v>
                </c:pt>
                <c:pt idx="16">
                  <c:v>118</c:v>
                </c:pt>
                <c:pt idx="17">
                  <c:v>119</c:v>
                </c:pt>
                <c:pt idx="18">
                  <c:v>119</c:v>
                </c:pt>
                <c:pt idx="19">
                  <c:v>119</c:v>
                </c:pt>
                <c:pt idx="20">
                  <c:v>118</c:v>
                </c:pt>
                <c:pt idx="21">
                  <c:v>119</c:v>
                </c:pt>
                <c:pt idx="22">
                  <c:v>118</c:v>
                </c:pt>
                <c:pt idx="23">
                  <c:v>118</c:v>
                </c:pt>
                <c:pt idx="24">
                  <c:v>118</c:v>
                </c:pt>
                <c:pt idx="25">
                  <c:v>118</c:v>
                </c:pt>
                <c:pt idx="26">
                  <c:v>119</c:v>
                </c:pt>
                <c:pt idx="27">
                  <c:v>118</c:v>
                </c:pt>
                <c:pt idx="28">
                  <c:v>118</c:v>
                </c:pt>
                <c:pt idx="29">
                  <c:v>118</c:v>
                </c:pt>
                <c:pt idx="30">
                  <c:v>117</c:v>
                </c:pt>
                <c:pt idx="31">
                  <c:v>117</c:v>
                </c:pt>
                <c:pt idx="32">
                  <c:v>117</c:v>
                </c:pt>
                <c:pt idx="33">
                  <c:v>117</c:v>
                </c:pt>
                <c:pt idx="34">
                  <c:v>117</c:v>
                </c:pt>
                <c:pt idx="35">
                  <c:v>118</c:v>
                </c:pt>
                <c:pt idx="36">
                  <c:v>117</c:v>
                </c:pt>
                <c:pt idx="37">
                  <c:v>116</c:v>
                </c:pt>
                <c:pt idx="38">
                  <c:v>117</c:v>
                </c:pt>
                <c:pt idx="39">
                  <c:v>116</c:v>
                </c:pt>
                <c:pt idx="40">
                  <c:v>116</c:v>
                </c:pt>
                <c:pt idx="41">
                  <c:v>116</c:v>
                </c:pt>
                <c:pt idx="42">
                  <c:v>116</c:v>
                </c:pt>
                <c:pt idx="43">
                  <c:v>116</c:v>
                </c:pt>
                <c:pt idx="44">
                  <c:v>116</c:v>
                </c:pt>
                <c:pt idx="45">
                  <c:v>115</c:v>
                </c:pt>
                <c:pt idx="46">
                  <c:v>114</c:v>
                </c:pt>
                <c:pt idx="47">
                  <c:v>115</c:v>
                </c:pt>
                <c:pt idx="48">
                  <c:v>114</c:v>
                </c:pt>
                <c:pt idx="49">
                  <c:v>114</c:v>
                </c:pt>
                <c:pt idx="50">
                  <c:v>114</c:v>
                </c:pt>
                <c:pt idx="51">
                  <c:v>113</c:v>
                </c:pt>
                <c:pt idx="52">
                  <c:v>112</c:v>
                </c:pt>
                <c:pt idx="53">
                  <c:v>112</c:v>
                </c:pt>
                <c:pt idx="54">
                  <c:v>112</c:v>
                </c:pt>
                <c:pt idx="55">
                  <c:v>112</c:v>
                </c:pt>
                <c:pt idx="56">
                  <c:v>111</c:v>
                </c:pt>
                <c:pt idx="57">
                  <c:v>111</c:v>
                </c:pt>
                <c:pt idx="58">
                  <c:v>111</c:v>
                </c:pt>
                <c:pt idx="59">
                  <c:v>111</c:v>
                </c:pt>
                <c:pt idx="60">
                  <c:v>110</c:v>
                </c:pt>
                <c:pt idx="61">
                  <c:v>110</c:v>
                </c:pt>
                <c:pt idx="62">
                  <c:v>110</c:v>
                </c:pt>
                <c:pt idx="63">
                  <c:v>111</c:v>
                </c:pt>
                <c:pt idx="64">
                  <c:v>111</c:v>
                </c:pt>
                <c:pt idx="65">
                  <c:v>110</c:v>
                </c:pt>
                <c:pt idx="66">
                  <c:v>110</c:v>
                </c:pt>
                <c:pt idx="67">
                  <c:v>110</c:v>
                </c:pt>
                <c:pt idx="68">
                  <c:v>110</c:v>
                </c:pt>
                <c:pt idx="69">
                  <c:v>110</c:v>
                </c:pt>
                <c:pt idx="70">
                  <c:v>110</c:v>
                </c:pt>
                <c:pt idx="71">
                  <c:v>109</c:v>
                </c:pt>
                <c:pt idx="72">
                  <c:v>110</c:v>
                </c:pt>
                <c:pt idx="73">
                  <c:v>110</c:v>
                </c:pt>
                <c:pt idx="74">
                  <c:v>109</c:v>
                </c:pt>
                <c:pt idx="75">
                  <c:v>110</c:v>
                </c:pt>
                <c:pt idx="76">
                  <c:v>109</c:v>
                </c:pt>
                <c:pt idx="77">
                  <c:v>108</c:v>
                </c:pt>
                <c:pt idx="78">
                  <c:v>109</c:v>
                </c:pt>
                <c:pt idx="79">
                  <c:v>108</c:v>
                </c:pt>
                <c:pt idx="80">
                  <c:v>108</c:v>
                </c:pt>
                <c:pt idx="81">
                  <c:v>108</c:v>
                </c:pt>
                <c:pt idx="82">
                  <c:v>108</c:v>
                </c:pt>
                <c:pt idx="83">
                  <c:v>107</c:v>
                </c:pt>
                <c:pt idx="84">
                  <c:v>107</c:v>
                </c:pt>
                <c:pt idx="85">
                  <c:v>107</c:v>
                </c:pt>
                <c:pt idx="86">
                  <c:v>107</c:v>
                </c:pt>
                <c:pt idx="87">
                  <c:v>107</c:v>
                </c:pt>
                <c:pt idx="88">
                  <c:v>107</c:v>
                </c:pt>
                <c:pt idx="89">
                  <c:v>106</c:v>
                </c:pt>
                <c:pt idx="90">
                  <c:v>106</c:v>
                </c:pt>
                <c:pt idx="91">
                  <c:v>106</c:v>
                </c:pt>
                <c:pt idx="92">
                  <c:v>105</c:v>
                </c:pt>
                <c:pt idx="93">
                  <c:v>104</c:v>
                </c:pt>
                <c:pt idx="94">
                  <c:v>104</c:v>
                </c:pt>
                <c:pt idx="95">
                  <c:v>104</c:v>
                </c:pt>
                <c:pt idx="96">
                  <c:v>103</c:v>
                </c:pt>
                <c:pt idx="97">
                  <c:v>103</c:v>
                </c:pt>
                <c:pt idx="98">
                  <c:v>103</c:v>
                </c:pt>
                <c:pt idx="99">
                  <c:v>103</c:v>
                </c:pt>
                <c:pt idx="100">
                  <c:v>103</c:v>
                </c:pt>
                <c:pt idx="101">
                  <c:v>102</c:v>
                </c:pt>
                <c:pt idx="102">
                  <c:v>102</c:v>
                </c:pt>
                <c:pt idx="103">
                  <c:v>102</c:v>
                </c:pt>
                <c:pt idx="104">
                  <c:v>102</c:v>
                </c:pt>
                <c:pt idx="105">
                  <c:v>102</c:v>
                </c:pt>
                <c:pt idx="106">
                  <c:v>102</c:v>
                </c:pt>
                <c:pt idx="107">
                  <c:v>102</c:v>
                </c:pt>
                <c:pt idx="108">
                  <c:v>101</c:v>
                </c:pt>
                <c:pt idx="109">
                  <c:v>101</c:v>
                </c:pt>
                <c:pt idx="110">
                  <c:v>101</c:v>
                </c:pt>
                <c:pt idx="111">
                  <c:v>101</c:v>
                </c:pt>
                <c:pt idx="112">
                  <c:v>101</c:v>
                </c:pt>
                <c:pt idx="113">
                  <c:v>101</c:v>
                </c:pt>
                <c:pt idx="114">
                  <c:v>101</c:v>
                </c:pt>
                <c:pt idx="115">
                  <c:v>100</c:v>
                </c:pt>
                <c:pt idx="116">
                  <c:v>100</c:v>
                </c:pt>
                <c:pt idx="117">
                  <c:v>100</c:v>
                </c:pt>
                <c:pt idx="118">
                  <c:v>100</c:v>
                </c:pt>
                <c:pt idx="119">
                  <c:v>100</c:v>
                </c:pt>
                <c:pt idx="120">
                  <c:v>101</c:v>
                </c:pt>
                <c:pt idx="121">
                  <c:v>101</c:v>
                </c:pt>
                <c:pt idx="122">
                  <c:v>100</c:v>
                </c:pt>
                <c:pt idx="123">
                  <c:v>100</c:v>
                </c:pt>
                <c:pt idx="124">
                  <c:v>100</c:v>
                </c:pt>
                <c:pt idx="125">
                  <c:v>101</c:v>
                </c:pt>
                <c:pt idx="126">
                  <c:v>100</c:v>
                </c:pt>
                <c:pt idx="127">
                  <c:v>100</c:v>
                </c:pt>
                <c:pt idx="128">
                  <c:v>100</c:v>
                </c:pt>
                <c:pt idx="129">
                  <c:v>100</c:v>
                </c:pt>
                <c:pt idx="130">
                  <c:v>100</c:v>
                </c:pt>
                <c:pt idx="131">
                  <c:v>101</c:v>
                </c:pt>
                <c:pt idx="132">
                  <c:v>100</c:v>
                </c:pt>
                <c:pt idx="133">
                  <c:v>100</c:v>
                </c:pt>
                <c:pt idx="134">
                  <c:v>100</c:v>
                </c:pt>
                <c:pt idx="135">
                  <c:v>100</c:v>
                </c:pt>
                <c:pt idx="136">
                  <c:v>100</c:v>
                </c:pt>
                <c:pt idx="137">
                  <c:v>100</c:v>
                </c:pt>
                <c:pt idx="138">
                  <c:v>100</c:v>
                </c:pt>
                <c:pt idx="139">
                  <c:v>100</c:v>
                </c:pt>
                <c:pt idx="140">
                  <c:v>100</c:v>
                </c:pt>
                <c:pt idx="141">
                  <c:v>100</c:v>
                </c:pt>
                <c:pt idx="142">
                  <c:v>101</c:v>
                </c:pt>
                <c:pt idx="143">
                  <c:v>100</c:v>
                </c:pt>
                <c:pt idx="144">
                  <c:v>100</c:v>
                </c:pt>
                <c:pt idx="145">
                  <c:v>101</c:v>
                </c:pt>
                <c:pt idx="146">
                  <c:v>100</c:v>
                </c:pt>
                <c:pt idx="147">
                  <c:v>101</c:v>
                </c:pt>
                <c:pt idx="148">
                  <c:v>101</c:v>
                </c:pt>
                <c:pt idx="149">
                  <c:v>101</c:v>
                </c:pt>
                <c:pt idx="150">
                  <c:v>101</c:v>
                </c:pt>
                <c:pt idx="151">
                  <c:v>101</c:v>
                </c:pt>
                <c:pt idx="152">
                  <c:v>101</c:v>
                </c:pt>
                <c:pt idx="153">
                  <c:v>102</c:v>
                </c:pt>
                <c:pt idx="154">
                  <c:v>101</c:v>
                </c:pt>
                <c:pt idx="155">
                  <c:v>101</c:v>
                </c:pt>
                <c:pt idx="156">
                  <c:v>102</c:v>
                </c:pt>
                <c:pt idx="157">
                  <c:v>101</c:v>
                </c:pt>
                <c:pt idx="158">
                  <c:v>101</c:v>
                </c:pt>
                <c:pt idx="159">
                  <c:v>101</c:v>
                </c:pt>
                <c:pt idx="160">
                  <c:v>102</c:v>
                </c:pt>
                <c:pt idx="161">
                  <c:v>101</c:v>
                </c:pt>
                <c:pt idx="162">
                  <c:v>101</c:v>
                </c:pt>
                <c:pt idx="163">
                  <c:v>101</c:v>
                </c:pt>
                <c:pt idx="164">
                  <c:v>101</c:v>
                </c:pt>
                <c:pt idx="165">
                  <c:v>101</c:v>
                </c:pt>
                <c:pt idx="166">
                  <c:v>101</c:v>
                </c:pt>
                <c:pt idx="167">
                  <c:v>101</c:v>
                </c:pt>
                <c:pt idx="168">
                  <c:v>101</c:v>
                </c:pt>
                <c:pt idx="169">
                  <c:v>101</c:v>
                </c:pt>
                <c:pt idx="170">
                  <c:v>101</c:v>
                </c:pt>
                <c:pt idx="171">
                  <c:v>101</c:v>
                </c:pt>
                <c:pt idx="172">
                  <c:v>101</c:v>
                </c:pt>
                <c:pt idx="173">
                  <c:v>101</c:v>
                </c:pt>
                <c:pt idx="174">
                  <c:v>101</c:v>
                </c:pt>
                <c:pt idx="175">
                  <c:v>100</c:v>
                </c:pt>
                <c:pt idx="176">
                  <c:v>101</c:v>
                </c:pt>
                <c:pt idx="177">
                  <c:v>100</c:v>
                </c:pt>
                <c:pt idx="178">
                  <c:v>101</c:v>
                </c:pt>
                <c:pt idx="179">
                  <c:v>101</c:v>
                </c:pt>
                <c:pt idx="180">
                  <c:v>100</c:v>
                </c:pt>
                <c:pt idx="181">
                  <c:v>101</c:v>
                </c:pt>
                <c:pt idx="182">
                  <c:v>101</c:v>
                </c:pt>
                <c:pt idx="183">
                  <c:v>101</c:v>
                </c:pt>
                <c:pt idx="184">
                  <c:v>101</c:v>
                </c:pt>
                <c:pt idx="185">
                  <c:v>100</c:v>
                </c:pt>
                <c:pt idx="186">
                  <c:v>101</c:v>
                </c:pt>
                <c:pt idx="187">
                  <c:v>100</c:v>
                </c:pt>
                <c:pt idx="188">
                  <c:v>100</c:v>
                </c:pt>
                <c:pt idx="189">
                  <c:v>101</c:v>
                </c:pt>
                <c:pt idx="190">
                  <c:v>101</c:v>
                </c:pt>
                <c:pt idx="191">
                  <c:v>100</c:v>
                </c:pt>
                <c:pt idx="192">
                  <c:v>100</c:v>
                </c:pt>
                <c:pt idx="193">
                  <c:v>100</c:v>
                </c:pt>
                <c:pt idx="194">
                  <c:v>101</c:v>
                </c:pt>
                <c:pt idx="195">
                  <c:v>100</c:v>
                </c:pt>
                <c:pt idx="196">
                  <c:v>100</c:v>
                </c:pt>
                <c:pt idx="197">
                  <c:v>100</c:v>
                </c:pt>
                <c:pt idx="198">
                  <c:v>100</c:v>
                </c:pt>
                <c:pt idx="199">
                  <c:v>100</c:v>
                </c:pt>
                <c:pt idx="200">
                  <c:v>100</c:v>
                </c:pt>
                <c:pt idx="201">
                  <c:v>100</c:v>
                </c:pt>
                <c:pt idx="202">
                  <c:v>100</c:v>
                </c:pt>
                <c:pt idx="203">
                  <c:v>100</c:v>
                </c:pt>
                <c:pt idx="204">
                  <c:v>100</c:v>
                </c:pt>
                <c:pt idx="205">
                  <c:v>100</c:v>
                </c:pt>
                <c:pt idx="206">
                  <c:v>99</c:v>
                </c:pt>
                <c:pt idx="207">
                  <c:v>99</c:v>
                </c:pt>
                <c:pt idx="208">
                  <c:v>100</c:v>
                </c:pt>
                <c:pt idx="209">
                  <c:v>100</c:v>
                </c:pt>
                <c:pt idx="210">
                  <c:v>99</c:v>
                </c:pt>
                <c:pt idx="211">
                  <c:v>100</c:v>
                </c:pt>
                <c:pt idx="212">
                  <c:v>100</c:v>
                </c:pt>
                <c:pt idx="213">
                  <c:v>100</c:v>
                </c:pt>
                <c:pt idx="214">
                  <c:v>100</c:v>
                </c:pt>
                <c:pt idx="215">
                  <c:v>99</c:v>
                </c:pt>
                <c:pt idx="216">
                  <c:v>100</c:v>
                </c:pt>
                <c:pt idx="217">
                  <c:v>100</c:v>
                </c:pt>
                <c:pt idx="218">
                  <c:v>100</c:v>
                </c:pt>
                <c:pt idx="219">
                  <c:v>100</c:v>
                </c:pt>
                <c:pt idx="220">
                  <c:v>100</c:v>
                </c:pt>
                <c:pt idx="221">
                  <c:v>100</c:v>
                </c:pt>
                <c:pt idx="222">
                  <c:v>100</c:v>
                </c:pt>
                <c:pt idx="223">
                  <c:v>101</c:v>
                </c:pt>
                <c:pt idx="224">
                  <c:v>100</c:v>
                </c:pt>
                <c:pt idx="225">
                  <c:v>100</c:v>
                </c:pt>
                <c:pt idx="226">
                  <c:v>100</c:v>
                </c:pt>
                <c:pt idx="227">
                  <c:v>100</c:v>
                </c:pt>
                <c:pt idx="228">
                  <c:v>100</c:v>
                </c:pt>
                <c:pt idx="229">
                  <c:v>101</c:v>
                </c:pt>
                <c:pt idx="230">
                  <c:v>100</c:v>
                </c:pt>
                <c:pt idx="231">
                  <c:v>100</c:v>
                </c:pt>
                <c:pt idx="232">
                  <c:v>101</c:v>
                </c:pt>
                <c:pt idx="233">
                  <c:v>101</c:v>
                </c:pt>
                <c:pt idx="234">
                  <c:v>101</c:v>
                </c:pt>
                <c:pt idx="235">
                  <c:v>101</c:v>
                </c:pt>
                <c:pt idx="236">
                  <c:v>101</c:v>
                </c:pt>
                <c:pt idx="237">
                  <c:v>101</c:v>
                </c:pt>
                <c:pt idx="238">
                  <c:v>101</c:v>
                </c:pt>
                <c:pt idx="239">
                  <c:v>101</c:v>
                </c:pt>
                <c:pt idx="240">
                  <c:v>100</c:v>
                </c:pt>
                <c:pt idx="241">
                  <c:v>101</c:v>
                </c:pt>
                <c:pt idx="242">
                  <c:v>100</c:v>
                </c:pt>
                <c:pt idx="243">
                  <c:v>100</c:v>
                </c:pt>
                <c:pt idx="244">
                  <c:v>100</c:v>
                </c:pt>
                <c:pt idx="245">
                  <c:v>101</c:v>
                </c:pt>
                <c:pt idx="246">
                  <c:v>101</c:v>
                </c:pt>
                <c:pt idx="247">
                  <c:v>101</c:v>
                </c:pt>
                <c:pt idx="248">
                  <c:v>101</c:v>
                </c:pt>
                <c:pt idx="249">
                  <c:v>101</c:v>
                </c:pt>
                <c:pt idx="250">
                  <c:v>101</c:v>
                </c:pt>
                <c:pt idx="251">
                  <c:v>101</c:v>
                </c:pt>
                <c:pt idx="252">
                  <c:v>101</c:v>
                </c:pt>
                <c:pt idx="253">
                  <c:v>100</c:v>
                </c:pt>
                <c:pt idx="254">
                  <c:v>100</c:v>
                </c:pt>
                <c:pt idx="255">
                  <c:v>101</c:v>
                </c:pt>
                <c:pt idx="256">
                  <c:v>101</c:v>
                </c:pt>
                <c:pt idx="257">
                  <c:v>100</c:v>
                </c:pt>
                <c:pt idx="258">
                  <c:v>100</c:v>
                </c:pt>
                <c:pt idx="259">
                  <c:v>100</c:v>
                </c:pt>
                <c:pt idx="260">
                  <c:v>100</c:v>
                </c:pt>
                <c:pt idx="261">
                  <c:v>100</c:v>
                </c:pt>
                <c:pt idx="262">
                  <c:v>101</c:v>
                </c:pt>
                <c:pt idx="263">
                  <c:v>100</c:v>
                </c:pt>
                <c:pt idx="264">
                  <c:v>100</c:v>
                </c:pt>
                <c:pt idx="265">
                  <c:v>101</c:v>
                </c:pt>
                <c:pt idx="266">
                  <c:v>100</c:v>
                </c:pt>
                <c:pt idx="267">
                  <c:v>101</c:v>
                </c:pt>
                <c:pt idx="268">
                  <c:v>100</c:v>
                </c:pt>
                <c:pt idx="269">
                  <c:v>101</c:v>
                </c:pt>
                <c:pt idx="270">
                  <c:v>100</c:v>
                </c:pt>
                <c:pt idx="271">
                  <c:v>100</c:v>
                </c:pt>
                <c:pt idx="272">
                  <c:v>101</c:v>
                </c:pt>
                <c:pt idx="273">
                  <c:v>100</c:v>
                </c:pt>
                <c:pt idx="274">
                  <c:v>100</c:v>
                </c:pt>
                <c:pt idx="275">
                  <c:v>101</c:v>
                </c:pt>
                <c:pt idx="276">
                  <c:v>101</c:v>
                </c:pt>
                <c:pt idx="277">
                  <c:v>101</c:v>
                </c:pt>
                <c:pt idx="278">
                  <c:v>101</c:v>
                </c:pt>
                <c:pt idx="279">
                  <c:v>101</c:v>
                </c:pt>
                <c:pt idx="280">
                  <c:v>101</c:v>
                </c:pt>
                <c:pt idx="281">
                  <c:v>101</c:v>
                </c:pt>
                <c:pt idx="282">
                  <c:v>101</c:v>
                </c:pt>
                <c:pt idx="283">
                  <c:v>101</c:v>
                </c:pt>
                <c:pt idx="284">
                  <c:v>101</c:v>
                </c:pt>
                <c:pt idx="285">
                  <c:v>101</c:v>
                </c:pt>
                <c:pt idx="286">
                  <c:v>101</c:v>
                </c:pt>
                <c:pt idx="287">
                  <c:v>101</c:v>
                </c:pt>
                <c:pt idx="288">
                  <c:v>101</c:v>
                </c:pt>
                <c:pt idx="289">
                  <c:v>101</c:v>
                </c:pt>
                <c:pt idx="290">
                  <c:v>101</c:v>
                </c:pt>
                <c:pt idx="291">
                  <c:v>100</c:v>
                </c:pt>
                <c:pt idx="292">
                  <c:v>101</c:v>
                </c:pt>
                <c:pt idx="293">
                  <c:v>101</c:v>
                </c:pt>
                <c:pt idx="294">
                  <c:v>101</c:v>
                </c:pt>
                <c:pt idx="295">
                  <c:v>101</c:v>
                </c:pt>
                <c:pt idx="296">
                  <c:v>100</c:v>
                </c:pt>
                <c:pt idx="297">
                  <c:v>101</c:v>
                </c:pt>
                <c:pt idx="298">
                  <c:v>100</c:v>
                </c:pt>
                <c:pt idx="299">
                  <c:v>101</c:v>
                </c:pt>
                <c:pt idx="300">
                  <c:v>100</c:v>
                </c:pt>
                <c:pt idx="301">
                  <c:v>100</c:v>
                </c:pt>
                <c:pt idx="302">
                  <c:v>100</c:v>
                </c:pt>
                <c:pt idx="303">
                  <c:v>100</c:v>
                </c:pt>
                <c:pt idx="304">
                  <c:v>100</c:v>
                </c:pt>
                <c:pt idx="305">
                  <c:v>100</c:v>
                </c:pt>
                <c:pt idx="306">
                  <c:v>99</c:v>
                </c:pt>
                <c:pt idx="307">
                  <c:v>99</c:v>
                </c:pt>
                <c:pt idx="308">
                  <c:v>100</c:v>
                </c:pt>
                <c:pt idx="309">
                  <c:v>99</c:v>
                </c:pt>
                <c:pt idx="310">
                  <c:v>100</c:v>
                </c:pt>
                <c:pt idx="311">
                  <c:v>100</c:v>
                </c:pt>
                <c:pt idx="312">
                  <c:v>100</c:v>
                </c:pt>
                <c:pt idx="313">
                  <c:v>100</c:v>
                </c:pt>
                <c:pt idx="314">
                  <c:v>99</c:v>
                </c:pt>
                <c:pt idx="315">
                  <c:v>100</c:v>
                </c:pt>
                <c:pt idx="316">
                  <c:v>100</c:v>
                </c:pt>
                <c:pt idx="317">
                  <c:v>100</c:v>
                </c:pt>
                <c:pt idx="318">
                  <c:v>100</c:v>
                </c:pt>
                <c:pt idx="319">
                  <c:v>100</c:v>
                </c:pt>
                <c:pt idx="320">
                  <c:v>100</c:v>
                </c:pt>
                <c:pt idx="321">
                  <c:v>100</c:v>
                </c:pt>
                <c:pt idx="322">
                  <c:v>100</c:v>
                </c:pt>
                <c:pt idx="323">
                  <c:v>99</c:v>
                </c:pt>
                <c:pt idx="324">
                  <c:v>99</c:v>
                </c:pt>
                <c:pt idx="325">
                  <c:v>99</c:v>
                </c:pt>
                <c:pt idx="326">
                  <c:v>98</c:v>
                </c:pt>
                <c:pt idx="327">
                  <c:v>98</c:v>
                </c:pt>
                <c:pt idx="328">
                  <c:v>99</c:v>
                </c:pt>
                <c:pt idx="329">
                  <c:v>98</c:v>
                </c:pt>
                <c:pt idx="330">
                  <c:v>98</c:v>
                </c:pt>
                <c:pt idx="331">
                  <c:v>98</c:v>
                </c:pt>
                <c:pt idx="332">
                  <c:v>98</c:v>
                </c:pt>
                <c:pt idx="333">
                  <c:v>98</c:v>
                </c:pt>
                <c:pt idx="334">
                  <c:v>98</c:v>
                </c:pt>
                <c:pt idx="335">
                  <c:v>98</c:v>
                </c:pt>
                <c:pt idx="336">
                  <c:v>97</c:v>
                </c:pt>
                <c:pt idx="337">
                  <c:v>98</c:v>
                </c:pt>
                <c:pt idx="338">
                  <c:v>97</c:v>
                </c:pt>
                <c:pt idx="339">
                  <c:v>96</c:v>
                </c:pt>
                <c:pt idx="340">
                  <c:v>95</c:v>
                </c:pt>
                <c:pt idx="341">
                  <c:v>94</c:v>
                </c:pt>
                <c:pt idx="342">
                  <c:v>94</c:v>
                </c:pt>
                <c:pt idx="343">
                  <c:v>94</c:v>
                </c:pt>
                <c:pt idx="344">
                  <c:v>93</c:v>
                </c:pt>
                <c:pt idx="345">
                  <c:v>93</c:v>
                </c:pt>
                <c:pt idx="346">
                  <c:v>94</c:v>
                </c:pt>
                <c:pt idx="347">
                  <c:v>92</c:v>
                </c:pt>
                <c:pt idx="348">
                  <c:v>93</c:v>
                </c:pt>
                <c:pt idx="349">
                  <c:v>93</c:v>
                </c:pt>
                <c:pt idx="350">
                  <c:v>91</c:v>
                </c:pt>
                <c:pt idx="351">
                  <c:v>91</c:v>
                </c:pt>
                <c:pt idx="352">
                  <c:v>91</c:v>
                </c:pt>
                <c:pt idx="353">
                  <c:v>91</c:v>
                </c:pt>
                <c:pt idx="354">
                  <c:v>91</c:v>
                </c:pt>
                <c:pt idx="355">
                  <c:v>91</c:v>
                </c:pt>
                <c:pt idx="356">
                  <c:v>91</c:v>
                </c:pt>
                <c:pt idx="357">
                  <c:v>90</c:v>
                </c:pt>
                <c:pt idx="358">
                  <c:v>90</c:v>
                </c:pt>
                <c:pt idx="359">
                  <c:v>91</c:v>
                </c:pt>
                <c:pt idx="360">
                  <c:v>90</c:v>
                </c:pt>
                <c:pt idx="361">
                  <c:v>91</c:v>
                </c:pt>
                <c:pt idx="362">
                  <c:v>90</c:v>
                </c:pt>
                <c:pt idx="363">
                  <c:v>89</c:v>
                </c:pt>
                <c:pt idx="364">
                  <c:v>90</c:v>
                </c:pt>
                <c:pt idx="365">
                  <c:v>90</c:v>
                </c:pt>
                <c:pt idx="366">
                  <c:v>90</c:v>
                </c:pt>
                <c:pt idx="367">
                  <c:v>90</c:v>
                </c:pt>
                <c:pt idx="368">
                  <c:v>90</c:v>
                </c:pt>
                <c:pt idx="369">
                  <c:v>90</c:v>
                </c:pt>
                <c:pt idx="370">
                  <c:v>90</c:v>
                </c:pt>
                <c:pt idx="371">
                  <c:v>90</c:v>
                </c:pt>
                <c:pt idx="372">
                  <c:v>89</c:v>
                </c:pt>
                <c:pt idx="373">
                  <c:v>90</c:v>
                </c:pt>
                <c:pt idx="374">
                  <c:v>90</c:v>
                </c:pt>
                <c:pt idx="375">
                  <c:v>89</c:v>
                </c:pt>
                <c:pt idx="376">
                  <c:v>90</c:v>
                </c:pt>
                <c:pt idx="377">
                  <c:v>89</c:v>
                </c:pt>
                <c:pt idx="378">
                  <c:v>89</c:v>
                </c:pt>
                <c:pt idx="379">
                  <c:v>90</c:v>
                </c:pt>
                <c:pt idx="380">
                  <c:v>90</c:v>
                </c:pt>
                <c:pt idx="381">
                  <c:v>89</c:v>
                </c:pt>
                <c:pt idx="382">
                  <c:v>89</c:v>
                </c:pt>
                <c:pt idx="383">
                  <c:v>90</c:v>
                </c:pt>
                <c:pt idx="384">
                  <c:v>90</c:v>
                </c:pt>
                <c:pt idx="385">
                  <c:v>89</c:v>
                </c:pt>
                <c:pt idx="386">
                  <c:v>89</c:v>
                </c:pt>
                <c:pt idx="387">
                  <c:v>90</c:v>
                </c:pt>
                <c:pt idx="388">
                  <c:v>89</c:v>
                </c:pt>
                <c:pt idx="389">
                  <c:v>89</c:v>
                </c:pt>
                <c:pt idx="390">
                  <c:v>90</c:v>
                </c:pt>
                <c:pt idx="391">
                  <c:v>90</c:v>
                </c:pt>
                <c:pt idx="392">
                  <c:v>90</c:v>
                </c:pt>
                <c:pt idx="393">
                  <c:v>89</c:v>
                </c:pt>
                <c:pt idx="394">
                  <c:v>90</c:v>
                </c:pt>
                <c:pt idx="395">
                  <c:v>90</c:v>
                </c:pt>
                <c:pt idx="396">
                  <c:v>89</c:v>
                </c:pt>
                <c:pt idx="397">
                  <c:v>89</c:v>
                </c:pt>
                <c:pt idx="398">
                  <c:v>89</c:v>
                </c:pt>
                <c:pt idx="399">
                  <c:v>89</c:v>
                </c:pt>
                <c:pt idx="400">
                  <c:v>89</c:v>
                </c:pt>
                <c:pt idx="401">
                  <c:v>89</c:v>
                </c:pt>
                <c:pt idx="402">
                  <c:v>89</c:v>
                </c:pt>
                <c:pt idx="403">
                  <c:v>89</c:v>
                </c:pt>
                <c:pt idx="404">
                  <c:v>89</c:v>
                </c:pt>
                <c:pt idx="405">
                  <c:v>88</c:v>
                </c:pt>
                <c:pt idx="406">
                  <c:v>89</c:v>
                </c:pt>
                <c:pt idx="407">
                  <c:v>88</c:v>
                </c:pt>
                <c:pt idx="408">
                  <c:v>89</c:v>
                </c:pt>
                <c:pt idx="409">
                  <c:v>89</c:v>
                </c:pt>
                <c:pt idx="410">
                  <c:v>88</c:v>
                </c:pt>
                <c:pt idx="411">
                  <c:v>89</c:v>
                </c:pt>
                <c:pt idx="412">
                  <c:v>89</c:v>
                </c:pt>
                <c:pt idx="413">
                  <c:v>89</c:v>
                </c:pt>
                <c:pt idx="414">
                  <c:v>89</c:v>
                </c:pt>
                <c:pt idx="415">
                  <c:v>89</c:v>
                </c:pt>
                <c:pt idx="416">
                  <c:v>88</c:v>
                </c:pt>
                <c:pt idx="417">
                  <c:v>88</c:v>
                </c:pt>
                <c:pt idx="418">
                  <c:v>88</c:v>
                </c:pt>
                <c:pt idx="419">
                  <c:v>88</c:v>
                </c:pt>
                <c:pt idx="420">
                  <c:v>89</c:v>
                </c:pt>
                <c:pt idx="421">
                  <c:v>88</c:v>
                </c:pt>
                <c:pt idx="422">
                  <c:v>88</c:v>
                </c:pt>
                <c:pt idx="423">
                  <c:v>89</c:v>
                </c:pt>
                <c:pt idx="424">
                  <c:v>89</c:v>
                </c:pt>
                <c:pt idx="425">
                  <c:v>89</c:v>
                </c:pt>
                <c:pt idx="426">
                  <c:v>88</c:v>
                </c:pt>
                <c:pt idx="427">
                  <c:v>89</c:v>
                </c:pt>
                <c:pt idx="428">
                  <c:v>88</c:v>
                </c:pt>
                <c:pt idx="429">
                  <c:v>88</c:v>
                </c:pt>
                <c:pt idx="430">
                  <c:v>88</c:v>
                </c:pt>
                <c:pt idx="431">
                  <c:v>88</c:v>
                </c:pt>
                <c:pt idx="432">
                  <c:v>88</c:v>
                </c:pt>
                <c:pt idx="433">
                  <c:v>88</c:v>
                </c:pt>
                <c:pt idx="434">
                  <c:v>88</c:v>
                </c:pt>
                <c:pt idx="435">
                  <c:v>88</c:v>
                </c:pt>
                <c:pt idx="436">
                  <c:v>88</c:v>
                </c:pt>
                <c:pt idx="437">
                  <c:v>89</c:v>
                </c:pt>
                <c:pt idx="438">
                  <c:v>88</c:v>
                </c:pt>
                <c:pt idx="439">
                  <c:v>88</c:v>
                </c:pt>
                <c:pt idx="440">
                  <c:v>88</c:v>
                </c:pt>
                <c:pt idx="441">
                  <c:v>89</c:v>
                </c:pt>
                <c:pt idx="442">
                  <c:v>88</c:v>
                </c:pt>
                <c:pt idx="443">
                  <c:v>88</c:v>
                </c:pt>
                <c:pt idx="444">
                  <c:v>89</c:v>
                </c:pt>
                <c:pt idx="445">
                  <c:v>88</c:v>
                </c:pt>
                <c:pt idx="446">
                  <c:v>89</c:v>
                </c:pt>
                <c:pt idx="447">
                  <c:v>88</c:v>
                </c:pt>
                <c:pt idx="448">
                  <c:v>88</c:v>
                </c:pt>
                <c:pt idx="449">
                  <c:v>88</c:v>
                </c:pt>
                <c:pt idx="450">
                  <c:v>89</c:v>
                </c:pt>
                <c:pt idx="451">
                  <c:v>88</c:v>
                </c:pt>
                <c:pt idx="452">
                  <c:v>88</c:v>
                </c:pt>
                <c:pt idx="453">
                  <c:v>88</c:v>
                </c:pt>
                <c:pt idx="454">
                  <c:v>88</c:v>
                </c:pt>
                <c:pt idx="455">
                  <c:v>89</c:v>
                </c:pt>
                <c:pt idx="456">
                  <c:v>89</c:v>
                </c:pt>
                <c:pt idx="457">
                  <c:v>89</c:v>
                </c:pt>
                <c:pt idx="458">
                  <c:v>88</c:v>
                </c:pt>
                <c:pt idx="459">
                  <c:v>88</c:v>
                </c:pt>
                <c:pt idx="460">
                  <c:v>89</c:v>
                </c:pt>
                <c:pt idx="461">
                  <c:v>88</c:v>
                </c:pt>
                <c:pt idx="462">
                  <c:v>88.999999999999986</c:v>
                </c:pt>
                <c:pt idx="463">
                  <c:v>89.000000000000014</c:v>
                </c:pt>
                <c:pt idx="464">
                  <c:v>87.999999999999986</c:v>
                </c:pt>
                <c:pt idx="465">
                  <c:v>88.999999999999986</c:v>
                </c:pt>
                <c:pt idx="466">
                  <c:v>89.000000000000014</c:v>
                </c:pt>
                <c:pt idx="467">
                  <c:v>88.999999999999972</c:v>
                </c:pt>
                <c:pt idx="468">
                  <c:v>88.999999999999986</c:v>
                </c:pt>
                <c:pt idx="469">
                  <c:v>89.000000000000014</c:v>
                </c:pt>
                <c:pt idx="470">
                  <c:v>88.999999999999986</c:v>
                </c:pt>
                <c:pt idx="471">
                  <c:v>88.999999999999986</c:v>
                </c:pt>
                <c:pt idx="472">
                  <c:v>88.999999999999986</c:v>
                </c:pt>
                <c:pt idx="473">
                  <c:v>89.000000000000014</c:v>
                </c:pt>
                <c:pt idx="474">
                  <c:v>89.000000000000014</c:v>
                </c:pt>
                <c:pt idx="475">
                  <c:v>88.999999999999986</c:v>
                </c:pt>
                <c:pt idx="476">
                  <c:v>88.999999999999986</c:v>
                </c:pt>
                <c:pt idx="477">
                  <c:v>89.000000000000014</c:v>
                </c:pt>
                <c:pt idx="478">
                  <c:v>88.999999999999986</c:v>
                </c:pt>
                <c:pt idx="479">
                  <c:v>88.999999999999986</c:v>
                </c:pt>
                <c:pt idx="480">
                  <c:v>88.999999999999986</c:v>
                </c:pt>
                <c:pt idx="481">
                  <c:v>90</c:v>
                </c:pt>
                <c:pt idx="482">
                  <c:v>88.999999999999972</c:v>
                </c:pt>
                <c:pt idx="483">
                  <c:v>89.999999999999972</c:v>
                </c:pt>
                <c:pt idx="484">
                  <c:v>89.999999999999986</c:v>
                </c:pt>
                <c:pt idx="485">
                  <c:v>90.000000000000014</c:v>
                </c:pt>
                <c:pt idx="486">
                  <c:v>89.999999999999986</c:v>
                </c:pt>
                <c:pt idx="487">
                  <c:v>90</c:v>
                </c:pt>
                <c:pt idx="488">
                  <c:v>89.999999999999972</c:v>
                </c:pt>
                <c:pt idx="489">
                  <c:v>89.999999999999972</c:v>
                </c:pt>
                <c:pt idx="490">
                  <c:v>90</c:v>
                </c:pt>
                <c:pt idx="491">
                  <c:v>90</c:v>
                </c:pt>
                <c:pt idx="492">
                  <c:v>89.999999999999972</c:v>
                </c:pt>
                <c:pt idx="493">
                  <c:v>90</c:v>
                </c:pt>
                <c:pt idx="494">
                  <c:v>89.999999999999972</c:v>
                </c:pt>
                <c:pt idx="495">
                  <c:v>90</c:v>
                </c:pt>
                <c:pt idx="496">
                  <c:v>89.999999999999972</c:v>
                </c:pt>
                <c:pt idx="497">
                  <c:v>91.000000000000014</c:v>
                </c:pt>
                <c:pt idx="498">
                  <c:v>91.000000000000014</c:v>
                </c:pt>
                <c:pt idx="499">
                  <c:v>90.000000000000014</c:v>
                </c:pt>
                <c:pt idx="500">
                  <c:v>90.000000000000014</c:v>
                </c:pt>
                <c:pt idx="501">
                  <c:v>90.000000000000014</c:v>
                </c:pt>
                <c:pt idx="502">
                  <c:v>91.000000000000014</c:v>
                </c:pt>
                <c:pt idx="503">
                  <c:v>89.999999999999986</c:v>
                </c:pt>
                <c:pt idx="504">
                  <c:v>89.999999999999957</c:v>
                </c:pt>
                <c:pt idx="505">
                  <c:v>90.999999999999986</c:v>
                </c:pt>
                <c:pt idx="506">
                  <c:v>90.000000000000014</c:v>
                </c:pt>
                <c:pt idx="507">
                  <c:v>89.999999999999986</c:v>
                </c:pt>
                <c:pt idx="508">
                  <c:v>90</c:v>
                </c:pt>
                <c:pt idx="509">
                  <c:v>91</c:v>
                </c:pt>
                <c:pt idx="510">
                  <c:v>91</c:v>
                </c:pt>
                <c:pt idx="511">
                  <c:v>90.999999999999972</c:v>
                </c:pt>
                <c:pt idx="512">
                  <c:v>90.999999999999972</c:v>
                </c:pt>
                <c:pt idx="513">
                  <c:v>90.999999999999972</c:v>
                </c:pt>
                <c:pt idx="514">
                  <c:v>90.999999999999972</c:v>
                </c:pt>
                <c:pt idx="515">
                  <c:v>91</c:v>
                </c:pt>
                <c:pt idx="516">
                  <c:v>89.999999999999972</c:v>
                </c:pt>
                <c:pt idx="517">
                  <c:v>90.999999999999972</c:v>
                </c:pt>
                <c:pt idx="518">
                  <c:v>90.999999999999972</c:v>
                </c:pt>
                <c:pt idx="519">
                  <c:v>90.999999999999972</c:v>
                </c:pt>
                <c:pt idx="520">
                  <c:v>90.999999999999972</c:v>
                </c:pt>
                <c:pt idx="521">
                  <c:v>90</c:v>
                </c:pt>
                <c:pt idx="522">
                  <c:v>90</c:v>
                </c:pt>
                <c:pt idx="523">
                  <c:v>90</c:v>
                </c:pt>
                <c:pt idx="524">
                  <c:v>89.999999999999972</c:v>
                </c:pt>
                <c:pt idx="525">
                  <c:v>91</c:v>
                </c:pt>
                <c:pt idx="526">
                  <c:v>89.999999999999986</c:v>
                </c:pt>
                <c:pt idx="527">
                  <c:v>90.999999999999986</c:v>
                </c:pt>
                <c:pt idx="528">
                  <c:v>90.000000000000014</c:v>
                </c:pt>
                <c:pt idx="529">
                  <c:v>90.000000000000014</c:v>
                </c:pt>
                <c:pt idx="530">
                  <c:v>90.999999999999957</c:v>
                </c:pt>
                <c:pt idx="531">
                  <c:v>90.999999999999972</c:v>
                </c:pt>
                <c:pt idx="532">
                  <c:v>89.999999999999986</c:v>
                </c:pt>
                <c:pt idx="533">
                  <c:v>90.999999999999972</c:v>
                </c:pt>
                <c:pt idx="534">
                  <c:v>89.999999999999972</c:v>
                </c:pt>
                <c:pt idx="535">
                  <c:v>90.999999999999972</c:v>
                </c:pt>
                <c:pt idx="536">
                  <c:v>89.999999999999972</c:v>
                </c:pt>
                <c:pt idx="537">
                  <c:v>90.999999999999972</c:v>
                </c:pt>
                <c:pt idx="538">
                  <c:v>90</c:v>
                </c:pt>
                <c:pt idx="539">
                  <c:v>90</c:v>
                </c:pt>
                <c:pt idx="540">
                  <c:v>91</c:v>
                </c:pt>
                <c:pt idx="541">
                  <c:v>89.999999999999986</c:v>
                </c:pt>
                <c:pt idx="542">
                  <c:v>88.999999999999972</c:v>
                </c:pt>
                <c:pt idx="543">
                  <c:v>90</c:v>
                </c:pt>
                <c:pt idx="544">
                  <c:v>89</c:v>
                </c:pt>
                <c:pt idx="545">
                  <c:v>89</c:v>
                </c:pt>
                <c:pt idx="546">
                  <c:v>90</c:v>
                </c:pt>
                <c:pt idx="547">
                  <c:v>89</c:v>
                </c:pt>
                <c:pt idx="548">
                  <c:v>90.000000000000028</c:v>
                </c:pt>
                <c:pt idx="549">
                  <c:v>90.000000000000028</c:v>
                </c:pt>
                <c:pt idx="550">
                  <c:v>89.999999999999986</c:v>
                </c:pt>
                <c:pt idx="551">
                  <c:v>88.999999999999986</c:v>
                </c:pt>
                <c:pt idx="552">
                  <c:v>90.000000000000014</c:v>
                </c:pt>
                <c:pt idx="553">
                  <c:v>88.999999999999986</c:v>
                </c:pt>
                <c:pt idx="554">
                  <c:v>90.000000000000014</c:v>
                </c:pt>
                <c:pt idx="555">
                  <c:v>90.000000000000014</c:v>
                </c:pt>
                <c:pt idx="556">
                  <c:v>90.000000000000014</c:v>
                </c:pt>
                <c:pt idx="557">
                  <c:v>89.000000000000014</c:v>
                </c:pt>
                <c:pt idx="558">
                  <c:v>88.999999999999972</c:v>
                </c:pt>
                <c:pt idx="559">
                  <c:v>90</c:v>
                </c:pt>
                <c:pt idx="560">
                  <c:v>89</c:v>
                </c:pt>
                <c:pt idx="561">
                  <c:v>89</c:v>
                </c:pt>
                <c:pt idx="562">
                  <c:v>89</c:v>
                </c:pt>
                <c:pt idx="563">
                  <c:v>89</c:v>
                </c:pt>
                <c:pt idx="564">
                  <c:v>90</c:v>
                </c:pt>
                <c:pt idx="565">
                  <c:v>90</c:v>
                </c:pt>
                <c:pt idx="566">
                  <c:v>90</c:v>
                </c:pt>
                <c:pt idx="567">
                  <c:v>89</c:v>
                </c:pt>
                <c:pt idx="568">
                  <c:v>89</c:v>
                </c:pt>
                <c:pt idx="569">
                  <c:v>90</c:v>
                </c:pt>
                <c:pt idx="570">
                  <c:v>90</c:v>
                </c:pt>
                <c:pt idx="571">
                  <c:v>90</c:v>
                </c:pt>
                <c:pt idx="572">
                  <c:v>89</c:v>
                </c:pt>
                <c:pt idx="573">
                  <c:v>90</c:v>
                </c:pt>
                <c:pt idx="574">
                  <c:v>89</c:v>
                </c:pt>
                <c:pt idx="575">
                  <c:v>90</c:v>
                </c:pt>
                <c:pt idx="576">
                  <c:v>90</c:v>
                </c:pt>
                <c:pt idx="577">
                  <c:v>90.000000000000014</c:v>
                </c:pt>
                <c:pt idx="578">
                  <c:v>90.000000000000014</c:v>
                </c:pt>
                <c:pt idx="579">
                  <c:v>88.999999999999986</c:v>
                </c:pt>
                <c:pt idx="580">
                  <c:v>88.999999999999986</c:v>
                </c:pt>
                <c:pt idx="581">
                  <c:v>89.999999999999986</c:v>
                </c:pt>
                <c:pt idx="582">
                  <c:v>89.000000000000014</c:v>
                </c:pt>
                <c:pt idx="583">
                  <c:v>90.000000000000014</c:v>
                </c:pt>
                <c:pt idx="584">
                  <c:v>90.000000000000014</c:v>
                </c:pt>
                <c:pt idx="585">
                  <c:v>89.999999999999986</c:v>
                </c:pt>
                <c:pt idx="586">
                  <c:v>89.999999999999986</c:v>
                </c:pt>
                <c:pt idx="587">
                  <c:v>89.999999999999986</c:v>
                </c:pt>
                <c:pt idx="588">
                  <c:v>89.999999999999986</c:v>
                </c:pt>
                <c:pt idx="589">
                  <c:v>89.999999999999986</c:v>
                </c:pt>
                <c:pt idx="590">
                  <c:v>88.999999999999986</c:v>
                </c:pt>
                <c:pt idx="591">
                  <c:v>88.999999999999986</c:v>
                </c:pt>
                <c:pt idx="592">
                  <c:v>87.999999999999986</c:v>
                </c:pt>
                <c:pt idx="593">
                  <c:v>88.999999999999986</c:v>
                </c:pt>
                <c:pt idx="594">
                  <c:v>88.999999999999986</c:v>
                </c:pt>
                <c:pt idx="595">
                  <c:v>88.999999999999986</c:v>
                </c:pt>
                <c:pt idx="596">
                  <c:v>88.999999999999986</c:v>
                </c:pt>
                <c:pt idx="597">
                  <c:v>89.000000000000014</c:v>
                </c:pt>
                <c:pt idx="598">
                  <c:v>89.000000000000014</c:v>
                </c:pt>
                <c:pt idx="599">
                  <c:v>88.999999999999986</c:v>
                </c:pt>
                <c:pt idx="600">
                  <c:v>88.999999999999986</c:v>
                </c:pt>
                <c:pt idx="601">
                  <c:v>88.999999999999986</c:v>
                </c:pt>
                <c:pt idx="602">
                  <c:v>89.999999999999986</c:v>
                </c:pt>
                <c:pt idx="603">
                  <c:v>90.999999999999986</c:v>
                </c:pt>
                <c:pt idx="604">
                  <c:v>89.999999999999986</c:v>
                </c:pt>
                <c:pt idx="605">
                  <c:v>90.999999999999957</c:v>
                </c:pt>
                <c:pt idx="606">
                  <c:v>92.000000000000014</c:v>
                </c:pt>
                <c:pt idx="607">
                  <c:v>91.999999999999986</c:v>
                </c:pt>
                <c:pt idx="608">
                  <c:v>90.999999999999986</c:v>
                </c:pt>
                <c:pt idx="609">
                  <c:v>91.999999999999986</c:v>
                </c:pt>
                <c:pt idx="610">
                  <c:v>91.999999999999986</c:v>
                </c:pt>
                <c:pt idx="611">
                  <c:v>92.999999999999986</c:v>
                </c:pt>
                <c:pt idx="612">
                  <c:v>93</c:v>
                </c:pt>
                <c:pt idx="613">
                  <c:v>92.999999999999986</c:v>
                </c:pt>
                <c:pt idx="614">
                  <c:v>93.999999999999986</c:v>
                </c:pt>
                <c:pt idx="615">
                  <c:v>94.999999999999957</c:v>
                </c:pt>
                <c:pt idx="616">
                  <c:v>93.999999999999986</c:v>
                </c:pt>
                <c:pt idx="617">
                  <c:v>94.999999999999986</c:v>
                </c:pt>
                <c:pt idx="618">
                  <c:v>94.999999999999986</c:v>
                </c:pt>
                <c:pt idx="619">
                  <c:v>93.999999999999986</c:v>
                </c:pt>
                <c:pt idx="620">
                  <c:v>94.999999999999986</c:v>
                </c:pt>
                <c:pt idx="621">
                  <c:v>95.999999999999986</c:v>
                </c:pt>
                <c:pt idx="622">
                  <c:v>94.999999999999957</c:v>
                </c:pt>
                <c:pt idx="623">
                  <c:v>94.999999999999986</c:v>
                </c:pt>
                <c:pt idx="624">
                  <c:v>95.999999999999986</c:v>
                </c:pt>
                <c:pt idx="625">
                  <c:v>95.999999999999972</c:v>
                </c:pt>
                <c:pt idx="626">
                  <c:v>96</c:v>
                </c:pt>
                <c:pt idx="627">
                  <c:v>97</c:v>
                </c:pt>
                <c:pt idx="628">
                  <c:v>98.000000000000028</c:v>
                </c:pt>
                <c:pt idx="629">
                  <c:v>98</c:v>
                </c:pt>
                <c:pt idx="630">
                  <c:v>98</c:v>
                </c:pt>
                <c:pt idx="631">
                  <c:v>98</c:v>
                </c:pt>
                <c:pt idx="632">
                  <c:v>98</c:v>
                </c:pt>
                <c:pt idx="633">
                  <c:v>98</c:v>
                </c:pt>
                <c:pt idx="634">
                  <c:v>99</c:v>
                </c:pt>
                <c:pt idx="635">
                  <c:v>99</c:v>
                </c:pt>
                <c:pt idx="636">
                  <c:v>99</c:v>
                </c:pt>
                <c:pt idx="637">
                  <c:v>98</c:v>
                </c:pt>
                <c:pt idx="638">
                  <c:v>99</c:v>
                </c:pt>
                <c:pt idx="639">
                  <c:v>99</c:v>
                </c:pt>
                <c:pt idx="640">
                  <c:v>99</c:v>
                </c:pt>
                <c:pt idx="641">
                  <c:v>99.000000000000014</c:v>
                </c:pt>
                <c:pt idx="642">
                  <c:v>99</c:v>
                </c:pt>
                <c:pt idx="643">
                  <c:v>100</c:v>
                </c:pt>
                <c:pt idx="644">
                  <c:v>100.00000000000003</c:v>
                </c:pt>
                <c:pt idx="645">
                  <c:v>101</c:v>
                </c:pt>
                <c:pt idx="646">
                  <c:v>102</c:v>
                </c:pt>
                <c:pt idx="647">
                  <c:v>102</c:v>
                </c:pt>
                <c:pt idx="648">
                  <c:v>102.00000000000001</c:v>
                </c:pt>
                <c:pt idx="649">
                  <c:v>103.00000000000001</c:v>
                </c:pt>
                <c:pt idx="650">
                  <c:v>103.00000000000001</c:v>
                </c:pt>
                <c:pt idx="651">
                  <c:v>103</c:v>
                </c:pt>
                <c:pt idx="652">
                  <c:v>103</c:v>
                </c:pt>
                <c:pt idx="653">
                  <c:v>103</c:v>
                </c:pt>
                <c:pt idx="654">
                  <c:v>103.00000000000003</c:v>
                </c:pt>
                <c:pt idx="655">
                  <c:v>103</c:v>
                </c:pt>
                <c:pt idx="656">
                  <c:v>102.99999999999997</c:v>
                </c:pt>
                <c:pt idx="657">
                  <c:v>103</c:v>
                </c:pt>
                <c:pt idx="658">
                  <c:v>104</c:v>
                </c:pt>
                <c:pt idx="659">
                  <c:v>103</c:v>
                </c:pt>
                <c:pt idx="660">
                  <c:v>104</c:v>
                </c:pt>
                <c:pt idx="661">
                  <c:v>104</c:v>
                </c:pt>
                <c:pt idx="662">
                  <c:v>104</c:v>
                </c:pt>
                <c:pt idx="663">
                  <c:v>103</c:v>
                </c:pt>
                <c:pt idx="664">
                  <c:v>103</c:v>
                </c:pt>
                <c:pt idx="665">
                  <c:v>104</c:v>
                </c:pt>
                <c:pt idx="666">
                  <c:v>102.99999999999997</c:v>
                </c:pt>
                <c:pt idx="667">
                  <c:v>103</c:v>
                </c:pt>
                <c:pt idx="668">
                  <c:v>103.99999999999997</c:v>
                </c:pt>
                <c:pt idx="669">
                  <c:v>104</c:v>
                </c:pt>
                <c:pt idx="670">
                  <c:v>102.99999999999997</c:v>
                </c:pt>
                <c:pt idx="671">
                  <c:v>103.99999999999997</c:v>
                </c:pt>
                <c:pt idx="672">
                  <c:v>103</c:v>
                </c:pt>
                <c:pt idx="673">
                  <c:v>103</c:v>
                </c:pt>
                <c:pt idx="674">
                  <c:v>104</c:v>
                </c:pt>
                <c:pt idx="675">
                  <c:v>103</c:v>
                </c:pt>
                <c:pt idx="676">
                  <c:v>104</c:v>
                </c:pt>
                <c:pt idx="677">
                  <c:v>103.00000000000003</c:v>
                </c:pt>
                <c:pt idx="678">
                  <c:v>103</c:v>
                </c:pt>
                <c:pt idx="679">
                  <c:v>104</c:v>
                </c:pt>
                <c:pt idx="680">
                  <c:v>102.99999999999997</c:v>
                </c:pt>
                <c:pt idx="681">
                  <c:v>104</c:v>
                </c:pt>
                <c:pt idx="682">
                  <c:v>102.99999999999997</c:v>
                </c:pt>
                <c:pt idx="683">
                  <c:v>102.99999999999997</c:v>
                </c:pt>
                <c:pt idx="684">
                  <c:v>104</c:v>
                </c:pt>
                <c:pt idx="685">
                  <c:v>104</c:v>
                </c:pt>
                <c:pt idx="686">
                  <c:v>104</c:v>
                </c:pt>
                <c:pt idx="687">
                  <c:v>104</c:v>
                </c:pt>
                <c:pt idx="688">
                  <c:v>104</c:v>
                </c:pt>
                <c:pt idx="689">
                  <c:v>104</c:v>
                </c:pt>
                <c:pt idx="690">
                  <c:v>102.99999999999997</c:v>
                </c:pt>
                <c:pt idx="691">
                  <c:v>104</c:v>
                </c:pt>
                <c:pt idx="692">
                  <c:v>103.99999999999997</c:v>
                </c:pt>
                <c:pt idx="693">
                  <c:v>103</c:v>
                </c:pt>
                <c:pt idx="694">
                  <c:v>103</c:v>
                </c:pt>
                <c:pt idx="695">
                  <c:v>103</c:v>
                </c:pt>
                <c:pt idx="696">
                  <c:v>102.99999999999997</c:v>
                </c:pt>
                <c:pt idx="697">
                  <c:v>103</c:v>
                </c:pt>
                <c:pt idx="698">
                  <c:v>104</c:v>
                </c:pt>
                <c:pt idx="699">
                  <c:v>103</c:v>
                </c:pt>
                <c:pt idx="700">
                  <c:v>104</c:v>
                </c:pt>
                <c:pt idx="701">
                  <c:v>103.99999999999997</c:v>
                </c:pt>
                <c:pt idx="702">
                  <c:v>104</c:v>
                </c:pt>
                <c:pt idx="703">
                  <c:v>103</c:v>
                </c:pt>
                <c:pt idx="704">
                  <c:v>104</c:v>
                </c:pt>
                <c:pt idx="705">
                  <c:v>102.99999999999997</c:v>
                </c:pt>
                <c:pt idx="706">
                  <c:v>102.99999999999997</c:v>
                </c:pt>
                <c:pt idx="707">
                  <c:v>102.99999999999997</c:v>
                </c:pt>
                <c:pt idx="708">
                  <c:v>103</c:v>
                </c:pt>
                <c:pt idx="709">
                  <c:v>103</c:v>
                </c:pt>
                <c:pt idx="710">
                  <c:v>103</c:v>
                </c:pt>
                <c:pt idx="711">
                  <c:v>103</c:v>
                </c:pt>
                <c:pt idx="712">
                  <c:v>102.99999999999997</c:v>
                </c:pt>
                <c:pt idx="713">
                  <c:v>103.00000000000003</c:v>
                </c:pt>
                <c:pt idx="714">
                  <c:v>103.00000000000003</c:v>
                </c:pt>
                <c:pt idx="715">
                  <c:v>103</c:v>
                </c:pt>
                <c:pt idx="716">
                  <c:v>102.99999999999997</c:v>
                </c:pt>
                <c:pt idx="717">
                  <c:v>103</c:v>
                </c:pt>
                <c:pt idx="718">
                  <c:v>103</c:v>
                </c:pt>
                <c:pt idx="719">
                  <c:v>103.00000000000003</c:v>
                </c:pt>
                <c:pt idx="720">
                  <c:v>103</c:v>
                </c:pt>
                <c:pt idx="721">
                  <c:v>103.00000000000003</c:v>
                </c:pt>
                <c:pt idx="722">
                  <c:v>103.00000000000003</c:v>
                </c:pt>
                <c:pt idx="723">
                  <c:v>103</c:v>
                </c:pt>
                <c:pt idx="724">
                  <c:v>103</c:v>
                </c:pt>
                <c:pt idx="725">
                  <c:v>103.00000000000003</c:v>
                </c:pt>
                <c:pt idx="726">
                  <c:v>103.00000000000003</c:v>
                </c:pt>
                <c:pt idx="727">
                  <c:v>103</c:v>
                </c:pt>
                <c:pt idx="728">
                  <c:v>103</c:v>
                </c:pt>
                <c:pt idx="729">
                  <c:v>103</c:v>
                </c:pt>
                <c:pt idx="730">
                  <c:v>103</c:v>
                </c:pt>
                <c:pt idx="731">
                  <c:v>104.00000000000003</c:v>
                </c:pt>
                <c:pt idx="732">
                  <c:v>104</c:v>
                </c:pt>
                <c:pt idx="733">
                  <c:v>103.00000000000003</c:v>
                </c:pt>
                <c:pt idx="734">
                  <c:v>104.00000000000001</c:v>
                </c:pt>
                <c:pt idx="735">
                  <c:v>103</c:v>
                </c:pt>
                <c:pt idx="736">
                  <c:v>104</c:v>
                </c:pt>
                <c:pt idx="737">
                  <c:v>104</c:v>
                </c:pt>
                <c:pt idx="738">
                  <c:v>104</c:v>
                </c:pt>
                <c:pt idx="739">
                  <c:v>105</c:v>
                </c:pt>
                <c:pt idx="740">
                  <c:v>105</c:v>
                </c:pt>
                <c:pt idx="741">
                  <c:v>104</c:v>
                </c:pt>
                <c:pt idx="742">
                  <c:v>104.99999999999999</c:v>
                </c:pt>
                <c:pt idx="743">
                  <c:v>104.99999999999999</c:v>
                </c:pt>
                <c:pt idx="744">
                  <c:v>104</c:v>
                </c:pt>
                <c:pt idx="745">
                  <c:v>104</c:v>
                </c:pt>
                <c:pt idx="746">
                  <c:v>105.00000000000001</c:v>
                </c:pt>
                <c:pt idx="747">
                  <c:v>104.99999999999999</c:v>
                </c:pt>
                <c:pt idx="748">
                  <c:v>105.00000000000001</c:v>
                </c:pt>
                <c:pt idx="749">
                  <c:v>104.99999999999999</c:v>
                </c:pt>
                <c:pt idx="750">
                  <c:v>104.99999999999999</c:v>
                </c:pt>
                <c:pt idx="751">
                  <c:v>105.00000000000001</c:v>
                </c:pt>
                <c:pt idx="752">
                  <c:v>105.99999999999999</c:v>
                </c:pt>
                <c:pt idx="753">
                  <c:v>106</c:v>
                </c:pt>
                <c:pt idx="754">
                  <c:v>106</c:v>
                </c:pt>
                <c:pt idx="755">
                  <c:v>106</c:v>
                </c:pt>
                <c:pt idx="756">
                  <c:v>106</c:v>
                </c:pt>
                <c:pt idx="757">
                  <c:v>106</c:v>
                </c:pt>
                <c:pt idx="758">
                  <c:v>106</c:v>
                </c:pt>
                <c:pt idx="759">
                  <c:v>106</c:v>
                </c:pt>
                <c:pt idx="760">
                  <c:v>106</c:v>
                </c:pt>
                <c:pt idx="761">
                  <c:v>106</c:v>
                </c:pt>
                <c:pt idx="762">
                  <c:v>106</c:v>
                </c:pt>
                <c:pt idx="763">
                  <c:v>106</c:v>
                </c:pt>
                <c:pt idx="764">
                  <c:v>106</c:v>
                </c:pt>
                <c:pt idx="765">
                  <c:v>106</c:v>
                </c:pt>
                <c:pt idx="766">
                  <c:v>106</c:v>
                </c:pt>
                <c:pt idx="767">
                  <c:v>106</c:v>
                </c:pt>
                <c:pt idx="768">
                  <c:v>106</c:v>
                </c:pt>
                <c:pt idx="769">
                  <c:v>107</c:v>
                </c:pt>
                <c:pt idx="770">
                  <c:v>106</c:v>
                </c:pt>
                <c:pt idx="771">
                  <c:v>106</c:v>
                </c:pt>
                <c:pt idx="772">
                  <c:v>106</c:v>
                </c:pt>
                <c:pt idx="773">
                  <c:v>106</c:v>
                </c:pt>
                <c:pt idx="774">
                  <c:v>106</c:v>
                </c:pt>
                <c:pt idx="775">
                  <c:v>106</c:v>
                </c:pt>
                <c:pt idx="776">
                  <c:v>106</c:v>
                </c:pt>
                <c:pt idx="777">
                  <c:v>105</c:v>
                </c:pt>
                <c:pt idx="778">
                  <c:v>105</c:v>
                </c:pt>
                <c:pt idx="779">
                  <c:v>105</c:v>
                </c:pt>
                <c:pt idx="780">
                  <c:v>105</c:v>
                </c:pt>
                <c:pt idx="781">
                  <c:v>105</c:v>
                </c:pt>
                <c:pt idx="782">
                  <c:v>104.00000000000001</c:v>
                </c:pt>
                <c:pt idx="783">
                  <c:v>104</c:v>
                </c:pt>
                <c:pt idx="784">
                  <c:v>104</c:v>
                </c:pt>
                <c:pt idx="785">
                  <c:v>104</c:v>
                </c:pt>
                <c:pt idx="786">
                  <c:v>104</c:v>
                </c:pt>
                <c:pt idx="787">
                  <c:v>103</c:v>
                </c:pt>
                <c:pt idx="788">
                  <c:v>103</c:v>
                </c:pt>
                <c:pt idx="789">
                  <c:v>102</c:v>
                </c:pt>
                <c:pt idx="790">
                  <c:v>100.99999999999999</c:v>
                </c:pt>
                <c:pt idx="791">
                  <c:v>100.99999999999999</c:v>
                </c:pt>
                <c:pt idx="792">
                  <c:v>99.999999999999986</c:v>
                </c:pt>
                <c:pt idx="793">
                  <c:v>99.999999999999986</c:v>
                </c:pt>
                <c:pt idx="794">
                  <c:v>98.999999999999986</c:v>
                </c:pt>
                <c:pt idx="795">
                  <c:v>98.999999999999972</c:v>
                </c:pt>
                <c:pt idx="796">
                  <c:v>99</c:v>
                </c:pt>
                <c:pt idx="797">
                  <c:v>98.999999999999972</c:v>
                </c:pt>
                <c:pt idx="798">
                  <c:v>99</c:v>
                </c:pt>
                <c:pt idx="799">
                  <c:v>98.999999999999986</c:v>
                </c:pt>
                <c:pt idx="800">
                  <c:v>99.999999999999986</c:v>
                </c:pt>
                <c:pt idx="801">
                  <c:v>99.999999999999986</c:v>
                </c:pt>
                <c:pt idx="802">
                  <c:v>99.999999999999986</c:v>
                </c:pt>
                <c:pt idx="803">
                  <c:v>99.999999999999986</c:v>
                </c:pt>
                <c:pt idx="804">
                  <c:v>99.999999999999986</c:v>
                </c:pt>
                <c:pt idx="805">
                  <c:v>100</c:v>
                </c:pt>
                <c:pt idx="806">
                  <c:v>98.999999999999986</c:v>
                </c:pt>
                <c:pt idx="807">
                  <c:v>100</c:v>
                </c:pt>
                <c:pt idx="808">
                  <c:v>100</c:v>
                </c:pt>
                <c:pt idx="809">
                  <c:v>99.000000000000028</c:v>
                </c:pt>
                <c:pt idx="810">
                  <c:v>99.000000000000014</c:v>
                </c:pt>
                <c:pt idx="811">
                  <c:v>99</c:v>
                </c:pt>
                <c:pt idx="812">
                  <c:v>100</c:v>
                </c:pt>
                <c:pt idx="813">
                  <c:v>99.000000000000014</c:v>
                </c:pt>
                <c:pt idx="814">
                  <c:v>99.000000000000014</c:v>
                </c:pt>
                <c:pt idx="815">
                  <c:v>98.000000000000014</c:v>
                </c:pt>
                <c:pt idx="816">
                  <c:v>98.000000000000014</c:v>
                </c:pt>
                <c:pt idx="817">
                  <c:v>98.000000000000014</c:v>
                </c:pt>
                <c:pt idx="818">
                  <c:v>98.000000000000014</c:v>
                </c:pt>
                <c:pt idx="819">
                  <c:v>98.000000000000014</c:v>
                </c:pt>
                <c:pt idx="820">
                  <c:v>97.000000000000014</c:v>
                </c:pt>
                <c:pt idx="821">
                  <c:v>97.000000000000014</c:v>
                </c:pt>
                <c:pt idx="822">
                  <c:v>98.000000000000014</c:v>
                </c:pt>
                <c:pt idx="823">
                  <c:v>97.999999999999986</c:v>
                </c:pt>
                <c:pt idx="824">
                  <c:v>96.999999999999986</c:v>
                </c:pt>
                <c:pt idx="825">
                  <c:v>95.999999999999986</c:v>
                </c:pt>
                <c:pt idx="826">
                  <c:v>95.999999999999986</c:v>
                </c:pt>
                <c:pt idx="827">
                  <c:v>95.999999999999986</c:v>
                </c:pt>
                <c:pt idx="828">
                  <c:v>96.000000000000014</c:v>
                </c:pt>
                <c:pt idx="829">
                  <c:v>96</c:v>
                </c:pt>
                <c:pt idx="830">
                  <c:v>96</c:v>
                </c:pt>
                <c:pt idx="831">
                  <c:v>95</c:v>
                </c:pt>
                <c:pt idx="832">
                  <c:v>95</c:v>
                </c:pt>
                <c:pt idx="833">
                  <c:v>96</c:v>
                </c:pt>
                <c:pt idx="834">
                  <c:v>95</c:v>
                </c:pt>
                <c:pt idx="835">
                  <c:v>95</c:v>
                </c:pt>
                <c:pt idx="836">
                  <c:v>95</c:v>
                </c:pt>
                <c:pt idx="837">
                  <c:v>95.000000000000014</c:v>
                </c:pt>
                <c:pt idx="838">
                  <c:v>94.999999999999986</c:v>
                </c:pt>
                <c:pt idx="839">
                  <c:v>95</c:v>
                </c:pt>
                <c:pt idx="840">
                  <c:v>94.999999999999986</c:v>
                </c:pt>
                <c:pt idx="841">
                  <c:v>95</c:v>
                </c:pt>
                <c:pt idx="842" formatCode="General">
                  <c:v>95</c:v>
                </c:pt>
                <c:pt idx="843" formatCode="General">
                  <c:v>94.999999999999972</c:v>
                </c:pt>
                <c:pt idx="844" formatCode="General">
                  <c:v>94.999999999999972</c:v>
                </c:pt>
                <c:pt idx="845" formatCode="General">
                  <c:v>95.000000000000014</c:v>
                </c:pt>
                <c:pt idx="846" formatCode="General">
                  <c:v>95</c:v>
                </c:pt>
                <c:pt idx="847" formatCode="General">
                  <c:v>95.000000000000014</c:v>
                </c:pt>
                <c:pt idx="848" formatCode="General">
                  <c:v>94.999999999999972</c:v>
                </c:pt>
                <c:pt idx="849" formatCode="General">
                  <c:v>94.999999999999972</c:v>
                </c:pt>
                <c:pt idx="850" formatCode="General">
                  <c:v>94</c:v>
                </c:pt>
                <c:pt idx="851" formatCode="General">
                  <c:v>94</c:v>
                </c:pt>
                <c:pt idx="852" formatCode="General">
                  <c:v>94</c:v>
                </c:pt>
                <c:pt idx="853" formatCode="General">
                  <c:v>94</c:v>
                </c:pt>
                <c:pt idx="854" formatCode="General">
                  <c:v>93</c:v>
                </c:pt>
                <c:pt idx="855" formatCode="General">
                  <c:v>93</c:v>
                </c:pt>
                <c:pt idx="856" formatCode="General">
                  <c:v>92</c:v>
                </c:pt>
                <c:pt idx="857" formatCode="General">
                  <c:v>92.000000000000014</c:v>
                </c:pt>
                <c:pt idx="858" formatCode="General">
                  <c:v>92</c:v>
                </c:pt>
                <c:pt idx="859" formatCode="General">
                  <c:v>92.000000000000014</c:v>
                </c:pt>
                <c:pt idx="860" formatCode="General">
                  <c:v>92.000000000000014</c:v>
                </c:pt>
                <c:pt idx="861" formatCode="General">
                  <c:v>92</c:v>
                </c:pt>
                <c:pt idx="862" formatCode="General">
                  <c:v>92.000000000000014</c:v>
                </c:pt>
                <c:pt idx="863" formatCode="General">
                  <c:v>92</c:v>
                </c:pt>
                <c:pt idx="864" formatCode="General">
                  <c:v>92</c:v>
                </c:pt>
                <c:pt idx="865" formatCode="General">
                  <c:v>91.999999999999972</c:v>
                </c:pt>
                <c:pt idx="866" formatCode="General">
                  <c:v>92.000000000000014</c:v>
                </c:pt>
                <c:pt idx="867" formatCode="General">
                  <c:v>92.000000000000014</c:v>
                </c:pt>
                <c:pt idx="868" formatCode="General">
                  <c:v>90.999999999999986</c:v>
                </c:pt>
                <c:pt idx="869" formatCode="General">
                  <c:v>89.999999999999986</c:v>
                </c:pt>
                <c:pt idx="870" formatCode="General">
                  <c:v>90.999999999999986</c:v>
                </c:pt>
                <c:pt idx="871" formatCode="General">
                  <c:v>90.999999999999986</c:v>
                </c:pt>
                <c:pt idx="872" formatCode="General">
                  <c:v>90.000000000000014</c:v>
                </c:pt>
                <c:pt idx="873" formatCode="General">
                  <c:v>90.999999999999986</c:v>
                </c:pt>
                <c:pt idx="874" formatCode="General">
                  <c:v>90.999999999999986</c:v>
                </c:pt>
                <c:pt idx="875" formatCode="General">
                  <c:v>89.999999999999986</c:v>
                </c:pt>
                <c:pt idx="876" formatCode="General">
                  <c:v>90.000000000000014</c:v>
                </c:pt>
                <c:pt idx="877" formatCode="General">
                  <c:v>89.999999999999986</c:v>
                </c:pt>
                <c:pt idx="878" formatCode="General">
                  <c:v>90.000000000000014</c:v>
                </c:pt>
                <c:pt idx="879" formatCode="General">
                  <c:v>88.999999999999986</c:v>
                </c:pt>
                <c:pt idx="880" formatCode="General">
                  <c:v>88.999999999999986</c:v>
                </c:pt>
                <c:pt idx="881" formatCode="General">
                  <c:v>88.999999999999986</c:v>
                </c:pt>
                <c:pt idx="882" formatCode="General">
                  <c:v>88.999999999999986</c:v>
                </c:pt>
                <c:pt idx="883" formatCode="General">
                  <c:v>89.000000000000014</c:v>
                </c:pt>
                <c:pt idx="884" formatCode="General">
                  <c:v>89.000000000000014</c:v>
                </c:pt>
                <c:pt idx="885" formatCode="General">
                  <c:v>89.000000000000014</c:v>
                </c:pt>
                <c:pt idx="886" formatCode="General">
                  <c:v>88.999999999999986</c:v>
                </c:pt>
                <c:pt idx="887" formatCode="General">
                  <c:v>88.999999999999986</c:v>
                </c:pt>
                <c:pt idx="888" formatCode="General">
                  <c:v>89.000000000000014</c:v>
                </c:pt>
                <c:pt idx="889" formatCode="General">
                  <c:v>89.000000000000014</c:v>
                </c:pt>
                <c:pt idx="890" formatCode="General">
                  <c:v>88.000000000000014</c:v>
                </c:pt>
                <c:pt idx="891" formatCode="General">
                  <c:v>89.000000000000014</c:v>
                </c:pt>
                <c:pt idx="892" formatCode="General">
                  <c:v>87.999999999999986</c:v>
                </c:pt>
                <c:pt idx="893" formatCode="General">
                  <c:v>88.000000000000014</c:v>
                </c:pt>
                <c:pt idx="894" formatCode="General">
                  <c:v>89.000000000000014</c:v>
                </c:pt>
                <c:pt idx="895" formatCode="General">
                  <c:v>87.999999999999986</c:v>
                </c:pt>
                <c:pt idx="896" formatCode="General">
                  <c:v>88.999999999999986</c:v>
                </c:pt>
                <c:pt idx="897" formatCode="General">
                  <c:v>88.000000000000014</c:v>
                </c:pt>
                <c:pt idx="898" formatCode="General">
                  <c:v>87.999999999999986</c:v>
                </c:pt>
                <c:pt idx="899" formatCode="General">
                  <c:v>87.999999999999986</c:v>
                </c:pt>
                <c:pt idx="900" formatCode="General">
                  <c:v>87.999999999999986</c:v>
                </c:pt>
                <c:pt idx="901" formatCode="General">
                  <c:v>87.999999999999986</c:v>
                </c:pt>
                <c:pt idx="902" formatCode="General">
                  <c:v>89.000000000000014</c:v>
                </c:pt>
                <c:pt idx="903" formatCode="General">
                  <c:v>87.999999999999986</c:v>
                </c:pt>
                <c:pt idx="904" formatCode="General">
                  <c:v>89.000000000000014</c:v>
                </c:pt>
                <c:pt idx="905" formatCode="General">
                  <c:v>87.999999999999986</c:v>
                </c:pt>
                <c:pt idx="906" formatCode="General">
                  <c:v>88.999999999999986</c:v>
                </c:pt>
                <c:pt idx="907" formatCode="General">
                  <c:v>88.000000000000014</c:v>
                </c:pt>
                <c:pt idx="908" formatCode="General">
                  <c:v>89.000000000000014</c:v>
                </c:pt>
                <c:pt idx="909" formatCode="General">
                  <c:v>88.999999999999986</c:v>
                </c:pt>
                <c:pt idx="910" formatCode="General">
                  <c:v>89.000000000000014</c:v>
                </c:pt>
                <c:pt idx="911" formatCode="General">
                  <c:v>88.999999999999943</c:v>
                </c:pt>
                <c:pt idx="912" formatCode="General">
                  <c:v>88.999999999999986</c:v>
                </c:pt>
                <c:pt idx="913" formatCode="General">
                  <c:v>88.999999999999943</c:v>
                </c:pt>
                <c:pt idx="914" formatCode="General">
                  <c:v>88.999999999999943</c:v>
                </c:pt>
                <c:pt idx="915" formatCode="General">
                  <c:v>88.000000000000014</c:v>
                </c:pt>
                <c:pt idx="916" formatCode="General">
                  <c:v>87.999999999999943</c:v>
                </c:pt>
                <c:pt idx="917" formatCode="General">
                  <c:v>87.999999999999943</c:v>
                </c:pt>
                <c:pt idx="918" formatCode="General">
                  <c:v>88.999999999999986</c:v>
                </c:pt>
                <c:pt idx="919" formatCode="General">
                  <c:v>87.999999999999943</c:v>
                </c:pt>
                <c:pt idx="920" formatCode="General">
                  <c:v>89.000000000000057</c:v>
                </c:pt>
                <c:pt idx="921" formatCode="General">
                  <c:v>88.000000000000028</c:v>
                </c:pt>
                <c:pt idx="922" formatCode="General">
                  <c:v>88.999999999999972</c:v>
                </c:pt>
                <c:pt idx="923" formatCode="General">
                  <c:v>89.000000000000014</c:v>
                </c:pt>
                <c:pt idx="924" formatCode="General">
                  <c:v>89.000000000000014</c:v>
                </c:pt>
                <c:pt idx="925" formatCode="General">
                  <c:v>89.000000000000014</c:v>
                </c:pt>
                <c:pt idx="926" formatCode="General">
                  <c:v>89.000000000000014</c:v>
                </c:pt>
                <c:pt idx="927" formatCode="General">
                  <c:v>87.999999999999986</c:v>
                </c:pt>
                <c:pt idx="928" formatCode="General">
                  <c:v>89.000000000000014</c:v>
                </c:pt>
                <c:pt idx="929" formatCode="General">
                  <c:v>88.999999999999929</c:v>
                </c:pt>
                <c:pt idx="930" formatCode="General">
                  <c:v>87.999999999999943</c:v>
                </c:pt>
                <c:pt idx="931" formatCode="General">
                  <c:v>89.000000000000014</c:v>
                </c:pt>
                <c:pt idx="932" formatCode="General">
                  <c:v>89.000000000000014</c:v>
                </c:pt>
                <c:pt idx="933" formatCode="General">
                  <c:v>88.000000000000028</c:v>
                </c:pt>
                <c:pt idx="934" formatCode="General">
                  <c:v>89.000000000000014</c:v>
                </c:pt>
                <c:pt idx="935" formatCode="General">
                  <c:v>88.000000000000028</c:v>
                </c:pt>
                <c:pt idx="936" formatCode="General">
                  <c:v>88.000000000000028</c:v>
                </c:pt>
                <c:pt idx="937" formatCode="General">
                  <c:v>88.000000000000028</c:v>
                </c:pt>
                <c:pt idx="938" formatCode="General">
                  <c:v>88.000000000000028</c:v>
                </c:pt>
                <c:pt idx="939" formatCode="General">
                  <c:v>87.999999999999986</c:v>
                </c:pt>
                <c:pt idx="940" formatCode="General">
                  <c:v>87.000000000000014</c:v>
                </c:pt>
                <c:pt idx="941" formatCode="General">
                  <c:v>87.999999999999986</c:v>
                </c:pt>
                <c:pt idx="942" formatCode="General">
                  <c:v>87.000000000000014</c:v>
                </c:pt>
                <c:pt idx="943" formatCode="General">
                  <c:v>87.000000000000014</c:v>
                </c:pt>
                <c:pt idx="944" formatCode="General">
                  <c:v>87.000000000000014</c:v>
                </c:pt>
                <c:pt idx="945" formatCode="General">
                  <c:v>87.999999999999986</c:v>
                </c:pt>
                <c:pt idx="946" formatCode="General">
                  <c:v>88.000000000000028</c:v>
                </c:pt>
                <c:pt idx="947" formatCode="General">
                  <c:v>87.000000000000014</c:v>
                </c:pt>
                <c:pt idx="948" formatCode="General">
                  <c:v>87.000000000000014</c:v>
                </c:pt>
                <c:pt idx="949" formatCode="General">
                  <c:v>87.999999999999986</c:v>
                </c:pt>
                <c:pt idx="950" formatCode="General">
                  <c:v>87.999999999999986</c:v>
                </c:pt>
                <c:pt idx="951" formatCode="General">
                  <c:v>86.999999999999972</c:v>
                </c:pt>
                <c:pt idx="952" formatCode="General">
                  <c:v>86.999999999999972</c:v>
                </c:pt>
                <c:pt idx="953" formatCode="General">
                  <c:v>87.000000000000014</c:v>
                </c:pt>
                <c:pt idx="954" formatCode="General">
                  <c:v>87.999999999999986</c:v>
                </c:pt>
                <c:pt idx="955" formatCode="General">
                  <c:v>87.000000000000014</c:v>
                </c:pt>
                <c:pt idx="956" formatCode="General">
                  <c:v>87.999999999999986</c:v>
                </c:pt>
                <c:pt idx="957" formatCode="General">
                  <c:v>87.000000000000057</c:v>
                </c:pt>
                <c:pt idx="958" formatCode="General">
                  <c:v>87.000000000000014</c:v>
                </c:pt>
                <c:pt idx="959" formatCode="General">
                  <c:v>87.999999999999986</c:v>
                </c:pt>
                <c:pt idx="960" formatCode="General">
                  <c:v>87.000000000000014</c:v>
                </c:pt>
                <c:pt idx="961" formatCode="General">
                  <c:v>86.999999999999972</c:v>
                </c:pt>
                <c:pt idx="962" formatCode="General">
                  <c:v>87.000000000000014</c:v>
                </c:pt>
                <c:pt idx="963" formatCode="General">
                  <c:v>87.000000000000014</c:v>
                </c:pt>
                <c:pt idx="964" formatCode="General">
                  <c:v>87.000000000000014</c:v>
                </c:pt>
                <c:pt idx="965" formatCode="General">
                  <c:v>87.000000000000014</c:v>
                </c:pt>
                <c:pt idx="966" formatCode="General">
                  <c:v>87.000000000000014</c:v>
                </c:pt>
                <c:pt idx="967" formatCode="General">
                  <c:v>86.799999999999983</c:v>
                </c:pt>
                <c:pt idx="968" formatCode="General">
                  <c:v>86.80000000000004</c:v>
                </c:pt>
                <c:pt idx="969" formatCode="General">
                  <c:v>86.80000000000004</c:v>
                </c:pt>
                <c:pt idx="970" formatCode="General">
                  <c:v>86.799999999999983</c:v>
                </c:pt>
                <c:pt idx="971" formatCode="General">
                  <c:v>86.799999999999983</c:v>
                </c:pt>
                <c:pt idx="972" formatCode="General">
                  <c:v>86.799999999999983</c:v>
                </c:pt>
                <c:pt idx="973" formatCode="General">
                  <c:v>86.7</c:v>
                </c:pt>
                <c:pt idx="974" formatCode="General">
                  <c:v>86.7</c:v>
                </c:pt>
                <c:pt idx="975" formatCode="General">
                  <c:v>86.7</c:v>
                </c:pt>
                <c:pt idx="976" formatCode="General">
                  <c:v>86.500000000000028</c:v>
                </c:pt>
                <c:pt idx="977" formatCode="General">
                  <c:v>86.500000000000028</c:v>
                </c:pt>
                <c:pt idx="978" formatCode="General">
                  <c:v>86.500000000000028</c:v>
                </c:pt>
                <c:pt idx="979" formatCode="General">
                  <c:v>86.600000000000009</c:v>
                </c:pt>
                <c:pt idx="980" formatCode="General">
                  <c:v>86.600000000000009</c:v>
                </c:pt>
                <c:pt idx="981" formatCode="General">
                  <c:v>86.600000000000009</c:v>
                </c:pt>
                <c:pt idx="982" formatCode="General">
                  <c:v>86.599999999999966</c:v>
                </c:pt>
                <c:pt idx="983" formatCode="General">
                  <c:v>86.499999999999972</c:v>
                </c:pt>
                <c:pt idx="984" formatCode="General">
                  <c:v>86.7</c:v>
                </c:pt>
                <c:pt idx="985" formatCode="General">
                  <c:v>86.7</c:v>
                </c:pt>
                <c:pt idx="986" formatCode="General">
                  <c:v>87.000000000000014</c:v>
                </c:pt>
                <c:pt idx="987" formatCode="General">
                  <c:v>87.1</c:v>
                </c:pt>
                <c:pt idx="988" formatCode="General">
                  <c:v>87.199999999999989</c:v>
                </c:pt>
                <c:pt idx="989">
                  <c:v>87.199999999999989</c:v>
                </c:pt>
                <c:pt idx="990">
                  <c:v>88</c:v>
                </c:pt>
                <c:pt idx="991">
                  <c:v>88</c:v>
                </c:pt>
                <c:pt idx="992">
                  <c:v>88</c:v>
                </c:pt>
                <c:pt idx="993">
                  <c:v>88</c:v>
                </c:pt>
                <c:pt idx="994">
                  <c:v>88</c:v>
                </c:pt>
                <c:pt idx="995">
                  <c:v>89</c:v>
                </c:pt>
                <c:pt idx="996">
                  <c:v>89</c:v>
                </c:pt>
                <c:pt idx="997">
                  <c:v>88</c:v>
                </c:pt>
                <c:pt idx="998">
                  <c:v>88</c:v>
                </c:pt>
                <c:pt idx="999">
                  <c:v>88</c:v>
                </c:pt>
                <c:pt idx="1000">
                  <c:v>88</c:v>
                </c:pt>
                <c:pt idx="1001">
                  <c:v>88</c:v>
                </c:pt>
                <c:pt idx="1002">
                  <c:v>88</c:v>
                </c:pt>
                <c:pt idx="1003">
                  <c:v>89</c:v>
                </c:pt>
                <c:pt idx="1004">
                  <c:v>89</c:v>
                </c:pt>
                <c:pt idx="1005">
                  <c:v>88</c:v>
                </c:pt>
                <c:pt idx="1006">
                  <c:v>88</c:v>
                </c:pt>
                <c:pt idx="1007">
                  <c:v>89</c:v>
                </c:pt>
                <c:pt idx="1008">
                  <c:v>88</c:v>
                </c:pt>
                <c:pt idx="1009">
                  <c:v>88</c:v>
                </c:pt>
                <c:pt idx="1010">
                  <c:v>88</c:v>
                </c:pt>
                <c:pt idx="1011">
                  <c:v>88</c:v>
                </c:pt>
                <c:pt idx="1012">
                  <c:v>88</c:v>
                </c:pt>
                <c:pt idx="1013">
                  <c:v>88</c:v>
                </c:pt>
                <c:pt idx="1014">
                  <c:v>88</c:v>
                </c:pt>
                <c:pt idx="1015">
                  <c:v>88</c:v>
                </c:pt>
                <c:pt idx="1016">
                  <c:v>88</c:v>
                </c:pt>
                <c:pt idx="1017">
                  <c:v>87</c:v>
                </c:pt>
                <c:pt idx="1018">
                  <c:v>87</c:v>
                </c:pt>
                <c:pt idx="1019">
                  <c:v>87</c:v>
                </c:pt>
                <c:pt idx="1020">
                  <c:v>87</c:v>
                </c:pt>
                <c:pt idx="1021">
                  <c:v>88</c:v>
                </c:pt>
                <c:pt idx="1022">
                  <c:v>88</c:v>
                </c:pt>
                <c:pt idx="1023">
                  <c:v>87</c:v>
                </c:pt>
                <c:pt idx="1024">
                  <c:v>88</c:v>
                </c:pt>
                <c:pt idx="1025">
                  <c:v>87</c:v>
                </c:pt>
                <c:pt idx="1026">
                  <c:v>87</c:v>
                </c:pt>
                <c:pt idx="1027">
                  <c:v>87</c:v>
                </c:pt>
                <c:pt idx="1028">
                  <c:v>87</c:v>
                </c:pt>
                <c:pt idx="1029">
                  <c:v>87</c:v>
                </c:pt>
                <c:pt idx="1030">
                  <c:v>87</c:v>
                </c:pt>
                <c:pt idx="1031">
                  <c:v>87</c:v>
                </c:pt>
                <c:pt idx="1032">
                  <c:v>87</c:v>
                </c:pt>
                <c:pt idx="1033">
                  <c:v>87</c:v>
                </c:pt>
                <c:pt idx="1034">
                  <c:v>87</c:v>
                </c:pt>
                <c:pt idx="1035">
                  <c:v>87</c:v>
                </c:pt>
                <c:pt idx="1036">
                  <c:v>87</c:v>
                </c:pt>
                <c:pt idx="1037">
                  <c:v>87</c:v>
                </c:pt>
                <c:pt idx="1038">
                  <c:v>87</c:v>
                </c:pt>
                <c:pt idx="1039">
                  <c:v>87</c:v>
                </c:pt>
                <c:pt idx="1040">
                  <c:v>87</c:v>
                </c:pt>
                <c:pt idx="1041">
                  <c:v>87</c:v>
                </c:pt>
                <c:pt idx="1042">
                  <c:v>87</c:v>
                </c:pt>
                <c:pt idx="1043">
                  <c:v>87</c:v>
                </c:pt>
                <c:pt idx="1044">
                  <c:v>87</c:v>
                </c:pt>
                <c:pt idx="1045">
                  <c:v>87</c:v>
                </c:pt>
                <c:pt idx="1046">
                  <c:v>87</c:v>
                </c:pt>
                <c:pt idx="1047">
                  <c:v>87</c:v>
                </c:pt>
                <c:pt idx="1048">
                  <c:v>87</c:v>
                </c:pt>
                <c:pt idx="1049">
                  <c:v>87</c:v>
                </c:pt>
                <c:pt idx="1050">
                  <c:v>87</c:v>
                </c:pt>
                <c:pt idx="1051">
                  <c:v>87</c:v>
                </c:pt>
                <c:pt idx="1052">
                  <c:v>87</c:v>
                </c:pt>
                <c:pt idx="1053">
                  <c:v>87</c:v>
                </c:pt>
                <c:pt idx="1054">
                  <c:v>87</c:v>
                </c:pt>
                <c:pt idx="1055">
                  <c:v>87</c:v>
                </c:pt>
                <c:pt idx="1056">
                  <c:v>87</c:v>
                </c:pt>
                <c:pt idx="1057">
                  <c:v>87</c:v>
                </c:pt>
                <c:pt idx="1058">
                  <c:v>87</c:v>
                </c:pt>
                <c:pt idx="1059">
                  <c:v>86</c:v>
                </c:pt>
                <c:pt idx="1060">
                  <c:v>87</c:v>
                </c:pt>
                <c:pt idx="1061">
                  <c:v>87</c:v>
                </c:pt>
                <c:pt idx="1062">
                  <c:v>87</c:v>
                </c:pt>
                <c:pt idx="1063">
                  <c:v>87</c:v>
                </c:pt>
                <c:pt idx="1064">
                  <c:v>86</c:v>
                </c:pt>
                <c:pt idx="1065">
                  <c:v>87</c:v>
                </c:pt>
                <c:pt idx="1066">
                  <c:v>87</c:v>
                </c:pt>
                <c:pt idx="1067">
                  <c:v>87</c:v>
                </c:pt>
                <c:pt idx="1068">
                  <c:v>87</c:v>
                </c:pt>
                <c:pt idx="1069">
                  <c:v>87</c:v>
                </c:pt>
                <c:pt idx="1070">
                  <c:v>87</c:v>
                </c:pt>
                <c:pt idx="1071">
                  <c:v>87</c:v>
                </c:pt>
                <c:pt idx="1072">
                  <c:v>87</c:v>
                </c:pt>
                <c:pt idx="1073">
                  <c:v>87</c:v>
                </c:pt>
                <c:pt idx="1074">
                  <c:v>87</c:v>
                </c:pt>
                <c:pt idx="1075">
                  <c:v>87</c:v>
                </c:pt>
                <c:pt idx="1076">
                  <c:v>87</c:v>
                </c:pt>
                <c:pt idx="1077">
                  <c:v>87</c:v>
                </c:pt>
                <c:pt idx="1078">
                  <c:v>87</c:v>
                </c:pt>
                <c:pt idx="1079">
                  <c:v>88</c:v>
                </c:pt>
                <c:pt idx="1080">
                  <c:v>87</c:v>
                </c:pt>
                <c:pt idx="1081">
                  <c:v>87</c:v>
                </c:pt>
                <c:pt idx="1082">
                  <c:v>88</c:v>
                </c:pt>
                <c:pt idx="1083">
                  <c:v>87</c:v>
                </c:pt>
                <c:pt idx="1084">
                  <c:v>87</c:v>
                </c:pt>
                <c:pt idx="1085">
                  <c:v>87</c:v>
                </c:pt>
                <c:pt idx="1086">
                  <c:v>87</c:v>
                </c:pt>
                <c:pt idx="1087">
                  <c:v>87</c:v>
                </c:pt>
                <c:pt idx="1088">
                  <c:v>88</c:v>
                </c:pt>
                <c:pt idx="1089">
                  <c:v>87</c:v>
                </c:pt>
                <c:pt idx="1090">
                  <c:v>87</c:v>
                </c:pt>
                <c:pt idx="1091">
                  <c:v>88</c:v>
                </c:pt>
                <c:pt idx="1092">
                  <c:v>88</c:v>
                </c:pt>
                <c:pt idx="1093">
                  <c:v>88</c:v>
                </c:pt>
                <c:pt idx="1094">
                  <c:v>87</c:v>
                </c:pt>
                <c:pt idx="1095">
                  <c:v>88</c:v>
                </c:pt>
                <c:pt idx="1096">
                  <c:v>88</c:v>
                </c:pt>
                <c:pt idx="1097">
                  <c:v>88</c:v>
                </c:pt>
                <c:pt idx="1098">
                  <c:v>88</c:v>
                </c:pt>
                <c:pt idx="1099">
                  <c:v>88</c:v>
                </c:pt>
                <c:pt idx="1100">
                  <c:v>88</c:v>
                </c:pt>
                <c:pt idx="1101">
                  <c:v>87</c:v>
                </c:pt>
                <c:pt idx="1102">
                  <c:v>87</c:v>
                </c:pt>
                <c:pt idx="1103">
                  <c:v>88</c:v>
                </c:pt>
                <c:pt idx="1104">
                  <c:v>88</c:v>
                </c:pt>
                <c:pt idx="1105">
                  <c:v>88</c:v>
                </c:pt>
                <c:pt idx="1106">
                  <c:v>87</c:v>
                </c:pt>
                <c:pt idx="1107">
                  <c:v>87</c:v>
                </c:pt>
                <c:pt idx="1108">
                  <c:v>88</c:v>
                </c:pt>
                <c:pt idx="1109">
                  <c:v>88</c:v>
                </c:pt>
                <c:pt idx="1110">
                  <c:v>88</c:v>
                </c:pt>
                <c:pt idx="1111">
                  <c:v>88</c:v>
                </c:pt>
                <c:pt idx="1112">
                  <c:v>88</c:v>
                </c:pt>
                <c:pt idx="1113">
                  <c:v>88</c:v>
                </c:pt>
                <c:pt idx="1114">
                  <c:v>88</c:v>
                </c:pt>
                <c:pt idx="1115">
                  <c:v>88</c:v>
                </c:pt>
                <c:pt idx="1116">
                  <c:v>88</c:v>
                </c:pt>
                <c:pt idx="1117">
                  <c:v>88</c:v>
                </c:pt>
                <c:pt idx="1118">
                  <c:v>88</c:v>
                </c:pt>
                <c:pt idx="1119">
                  <c:v>88</c:v>
                </c:pt>
                <c:pt idx="1120">
                  <c:v>88</c:v>
                </c:pt>
                <c:pt idx="1121">
                  <c:v>88</c:v>
                </c:pt>
                <c:pt idx="1122">
                  <c:v>88</c:v>
                </c:pt>
                <c:pt idx="1123">
                  <c:v>88</c:v>
                </c:pt>
                <c:pt idx="1124">
                  <c:v>88</c:v>
                </c:pt>
                <c:pt idx="1125">
                  <c:v>88</c:v>
                </c:pt>
                <c:pt idx="1126">
                  <c:v>88</c:v>
                </c:pt>
                <c:pt idx="1127">
                  <c:v>88</c:v>
                </c:pt>
                <c:pt idx="1128">
                  <c:v>88</c:v>
                </c:pt>
                <c:pt idx="1129">
                  <c:v>88</c:v>
                </c:pt>
                <c:pt idx="1130">
                  <c:v>87</c:v>
                </c:pt>
                <c:pt idx="1131">
                  <c:v>88</c:v>
                </c:pt>
                <c:pt idx="1132">
                  <c:v>88</c:v>
                </c:pt>
                <c:pt idx="1133">
                  <c:v>87</c:v>
                </c:pt>
                <c:pt idx="1134">
                  <c:v>88</c:v>
                </c:pt>
                <c:pt idx="1135">
                  <c:v>88</c:v>
                </c:pt>
                <c:pt idx="1136">
                  <c:v>88</c:v>
                </c:pt>
                <c:pt idx="1137">
                  <c:v>88</c:v>
                </c:pt>
                <c:pt idx="1138">
                  <c:v>88</c:v>
                </c:pt>
                <c:pt idx="1139">
                  <c:v>87</c:v>
                </c:pt>
                <c:pt idx="1140">
                  <c:v>87</c:v>
                </c:pt>
                <c:pt idx="1141">
                  <c:v>88</c:v>
                </c:pt>
                <c:pt idx="1142">
                  <c:v>88</c:v>
                </c:pt>
                <c:pt idx="1143">
                  <c:v>88</c:v>
                </c:pt>
                <c:pt idx="1144">
                  <c:v>87</c:v>
                </c:pt>
                <c:pt idx="1145">
                  <c:v>88</c:v>
                </c:pt>
                <c:pt idx="1146">
                  <c:v>89</c:v>
                </c:pt>
                <c:pt idx="1147">
                  <c:v>88</c:v>
                </c:pt>
                <c:pt idx="1148">
                  <c:v>88</c:v>
                </c:pt>
                <c:pt idx="1149">
                  <c:v>88</c:v>
                </c:pt>
                <c:pt idx="1150">
                  <c:v>88</c:v>
                </c:pt>
                <c:pt idx="1151">
                  <c:v>88</c:v>
                </c:pt>
                <c:pt idx="1152">
                  <c:v>89</c:v>
                </c:pt>
                <c:pt idx="1153">
                  <c:v>88</c:v>
                </c:pt>
                <c:pt idx="1154">
                  <c:v>88</c:v>
                </c:pt>
                <c:pt idx="1155">
                  <c:v>88</c:v>
                </c:pt>
                <c:pt idx="1156">
                  <c:v>88</c:v>
                </c:pt>
                <c:pt idx="1157">
                  <c:v>88</c:v>
                </c:pt>
                <c:pt idx="1158">
                  <c:v>88</c:v>
                </c:pt>
                <c:pt idx="1159">
                  <c:v>88</c:v>
                </c:pt>
                <c:pt idx="1160">
                  <c:v>88</c:v>
                </c:pt>
                <c:pt idx="1161">
                  <c:v>88</c:v>
                </c:pt>
                <c:pt idx="1162">
                  <c:v>88</c:v>
                </c:pt>
                <c:pt idx="1163">
                  <c:v>89</c:v>
                </c:pt>
                <c:pt idx="1164">
                  <c:v>88</c:v>
                </c:pt>
                <c:pt idx="1165">
                  <c:v>88</c:v>
                </c:pt>
                <c:pt idx="1166">
                  <c:v>88</c:v>
                </c:pt>
                <c:pt idx="1167">
                  <c:v>88</c:v>
                </c:pt>
                <c:pt idx="1168">
                  <c:v>89</c:v>
                </c:pt>
                <c:pt idx="1169">
                  <c:v>88</c:v>
                </c:pt>
                <c:pt idx="1170">
                  <c:v>88</c:v>
                </c:pt>
                <c:pt idx="1171">
                  <c:v>88</c:v>
                </c:pt>
                <c:pt idx="1172">
                  <c:v>88</c:v>
                </c:pt>
                <c:pt idx="1173">
                  <c:v>88</c:v>
                </c:pt>
                <c:pt idx="1174">
                  <c:v>88</c:v>
                </c:pt>
                <c:pt idx="1175">
                  <c:v>88</c:v>
                </c:pt>
                <c:pt idx="1176">
                  <c:v>88</c:v>
                </c:pt>
                <c:pt idx="1177">
                  <c:v>88</c:v>
                </c:pt>
                <c:pt idx="1178">
                  <c:v>88</c:v>
                </c:pt>
                <c:pt idx="1179">
                  <c:v>88</c:v>
                </c:pt>
                <c:pt idx="1180">
                  <c:v>88</c:v>
                </c:pt>
                <c:pt idx="1181">
                  <c:v>88</c:v>
                </c:pt>
                <c:pt idx="1182">
                  <c:v>88</c:v>
                </c:pt>
                <c:pt idx="1183">
                  <c:v>88</c:v>
                </c:pt>
                <c:pt idx="1184">
                  <c:v>88</c:v>
                </c:pt>
                <c:pt idx="1185">
                  <c:v>89</c:v>
                </c:pt>
                <c:pt idx="1186">
                  <c:v>88</c:v>
                </c:pt>
                <c:pt idx="1187">
                  <c:v>88</c:v>
                </c:pt>
                <c:pt idx="1188">
                  <c:v>88</c:v>
                </c:pt>
                <c:pt idx="1189">
                  <c:v>88</c:v>
                </c:pt>
                <c:pt idx="1190">
                  <c:v>88</c:v>
                </c:pt>
                <c:pt idx="1191">
                  <c:v>87</c:v>
                </c:pt>
                <c:pt idx="1192">
                  <c:v>87</c:v>
                </c:pt>
                <c:pt idx="1193">
                  <c:v>87</c:v>
                </c:pt>
                <c:pt idx="1194">
                  <c:v>88</c:v>
                </c:pt>
                <c:pt idx="1195">
                  <c:v>87</c:v>
                </c:pt>
                <c:pt idx="1196">
                  <c:v>88</c:v>
                </c:pt>
                <c:pt idx="1197">
                  <c:v>88</c:v>
                </c:pt>
                <c:pt idx="1198">
                  <c:v>88</c:v>
                </c:pt>
                <c:pt idx="1199">
                  <c:v>88</c:v>
                </c:pt>
                <c:pt idx="1200">
                  <c:v>87</c:v>
                </c:pt>
                <c:pt idx="1201">
                  <c:v>88</c:v>
                </c:pt>
                <c:pt idx="1202">
                  <c:v>87</c:v>
                </c:pt>
                <c:pt idx="1203">
                  <c:v>87</c:v>
                </c:pt>
                <c:pt idx="1204">
                  <c:v>87</c:v>
                </c:pt>
                <c:pt idx="1205">
                  <c:v>87</c:v>
                </c:pt>
                <c:pt idx="1206">
                  <c:v>86</c:v>
                </c:pt>
                <c:pt idx="1207">
                  <c:v>87</c:v>
                </c:pt>
                <c:pt idx="1208">
                  <c:v>87</c:v>
                </c:pt>
                <c:pt idx="1209">
                  <c:v>87</c:v>
                </c:pt>
                <c:pt idx="1210">
                  <c:v>87</c:v>
                </c:pt>
                <c:pt idx="1211">
                  <c:v>87</c:v>
                </c:pt>
                <c:pt idx="1212">
                  <c:v>86</c:v>
                </c:pt>
                <c:pt idx="1213">
                  <c:v>86</c:v>
                </c:pt>
                <c:pt idx="1214">
                  <c:v>87</c:v>
                </c:pt>
                <c:pt idx="1215">
                  <c:v>87.000000000000028</c:v>
                </c:pt>
                <c:pt idx="1216">
                  <c:v>87</c:v>
                </c:pt>
                <c:pt idx="1217">
                  <c:v>87</c:v>
                </c:pt>
                <c:pt idx="1218">
                  <c:v>87.000000000000028</c:v>
                </c:pt>
                <c:pt idx="1219">
                  <c:v>87.000000000000028</c:v>
                </c:pt>
                <c:pt idx="1220">
                  <c:v>88</c:v>
                </c:pt>
                <c:pt idx="1221">
                  <c:v>88.999999999999972</c:v>
                </c:pt>
                <c:pt idx="1222">
                  <c:v>88.999999999999972</c:v>
                </c:pt>
                <c:pt idx="1223">
                  <c:v>90.000000000000057</c:v>
                </c:pt>
                <c:pt idx="1224">
                  <c:v>89.999999999999972</c:v>
                </c:pt>
                <c:pt idx="1225">
                  <c:v>91</c:v>
                </c:pt>
                <c:pt idx="1226">
                  <c:v>90.999999999999943</c:v>
                </c:pt>
                <c:pt idx="1227">
                  <c:v>91.999999999999972</c:v>
                </c:pt>
                <c:pt idx="1228">
                  <c:v>93.000000000000057</c:v>
                </c:pt>
                <c:pt idx="1229">
                  <c:v>92.999999999999972</c:v>
                </c:pt>
                <c:pt idx="1230">
                  <c:v>94.999999999999915</c:v>
                </c:pt>
                <c:pt idx="1231">
                  <c:v>95.999999999999972</c:v>
                </c:pt>
                <c:pt idx="1232">
                  <c:v>97.000000000000057</c:v>
                </c:pt>
                <c:pt idx="1233">
                  <c:v>97.999999999999943</c:v>
                </c:pt>
                <c:pt idx="1234">
                  <c:v>98.000000000000057</c:v>
                </c:pt>
                <c:pt idx="1235">
                  <c:v>99.000000000000028</c:v>
                </c:pt>
                <c:pt idx="1236">
                  <c:v>99.000000000000028</c:v>
                </c:pt>
                <c:pt idx="1237">
                  <c:v>100.99999999999997</c:v>
                </c:pt>
                <c:pt idx="1238">
                  <c:v>102.00000000000006</c:v>
                </c:pt>
                <c:pt idx="1239">
                  <c:v>103.00000000000003</c:v>
                </c:pt>
                <c:pt idx="1240">
                  <c:v>103.00000000000003</c:v>
                </c:pt>
                <c:pt idx="1241">
                  <c:v>106.00000000000003</c:v>
                </c:pt>
                <c:pt idx="1242">
                  <c:v>106.99999999999994</c:v>
                </c:pt>
                <c:pt idx="1243">
                  <c:v>109</c:v>
                </c:pt>
                <c:pt idx="1244">
                  <c:v>111.99999999999993</c:v>
                </c:pt>
                <c:pt idx="1245">
                  <c:v>114.00000000000004</c:v>
                </c:pt>
                <c:pt idx="1246">
                  <c:v>116.00000000000003</c:v>
                </c:pt>
                <c:pt idx="1247">
                  <c:v>116.99999999999999</c:v>
                </c:pt>
                <c:pt idx="1248">
                  <c:v>118.99999999999996</c:v>
                </c:pt>
                <c:pt idx="1249">
                  <c:v>120.00000000000001</c:v>
                </c:pt>
                <c:pt idx="1250">
                  <c:v>120.99999999999999</c:v>
                </c:pt>
                <c:pt idx="1251">
                  <c:v>122.99999999999994</c:v>
                </c:pt>
                <c:pt idx="1252">
                  <c:v>124.00000000000001</c:v>
                </c:pt>
                <c:pt idx="1253">
                  <c:v>123.99999999999994</c:v>
                </c:pt>
                <c:pt idx="1254">
                  <c:v>125.99999999999997</c:v>
                </c:pt>
                <c:pt idx="1255">
                  <c:v>126.99999999999994</c:v>
                </c:pt>
                <c:pt idx="1256">
                  <c:v>129</c:v>
                </c:pt>
                <c:pt idx="1257">
                  <c:v>130</c:v>
                </c:pt>
                <c:pt idx="1258">
                  <c:v>130.99999999999994</c:v>
                </c:pt>
                <c:pt idx="1259">
                  <c:v>132.00000000000003</c:v>
                </c:pt>
                <c:pt idx="1260">
                  <c:v>133</c:v>
                </c:pt>
                <c:pt idx="1261">
                  <c:v>134</c:v>
                </c:pt>
                <c:pt idx="1262">
                  <c:v>136.00000000000006</c:v>
                </c:pt>
                <c:pt idx="1263">
                  <c:v>138</c:v>
                </c:pt>
                <c:pt idx="1264">
                  <c:v>139</c:v>
                </c:pt>
                <c:pt idx="1265">
                  <c:v>140.00000000000003</c:v>
                </c:pt>
                <c:pt idx="1266">
                  <c:v>140.00000000000003</c:v>
                </c:pt>
                <c:pt idx="1267">
                  <c:v>140.99999999999994</c:v>
                </c:pt>
                <c:pt idx="1268">
                  <c:v>142</c:v>
                </c:pt>
                <c:pt idx="1269">
                  <c:v>142</c:v>
                </c:pt>
                <c:pt idx="1270">
                  <c:v>142.99999999999997</c:v>
                </c:pt>
                <c:pt idx="1271">
                  <c:v>143.00000000000006</c:v>
                </c:pt>
                <c:pt idx="1272">
                  <c:v>143.00000000000006</c:v>
                </c:pt>
                <c:pt idx="1273">
                  <c:v>142.99999999999997</c:v>
                </c:pt>
                <c:pt idx="1274">
                  <c:v>141</c:v>
                </c:pt>
                <c:pt idx="1275">
                  <c:v>141</c:v>
                </c:pt>
                <c:pt idx="1276">
                  <c:v>142</c:v>
                </c:pt>
                <c:pt idx="1277">
                  <c:v>142</c:v>
                </c:pt>
                <c:pt idx="1278">
                  <c:v>142</c:v>
                </c:pt>
                <c:pt idx="1279">
                  <c:v>142</c:v>
                </c:pt>
                <c:pt idx="1280">
                  <c:v>142</c:v>
                </c:pt>
                <c:pt idx="1281">
                  <c:v>142</c:v>
                </c:pt>
                <c:pt idx="1282">
                  <c:v>142.00000000000009</c:v>
                </c:pt>
                <c:pt idx="1283">
                  <c:v>142</c:v>
                </c:pt>
                <c:pt idx="1284">
                  <c:v>142</c:v>
                </c:pt>
                <c:pt idx="1285">
                  <c:v>140.99999999999994</c:v>
                </c:pt>
                <c:pt idx="1286">
                  <c:v>141</c:v>
                </c:pt>
                <c:pt idx="1287">
                  <c:v>140.99999999999994</c:v>
                </c:pt>
                <c:pt idx="1288">
                  <c:v>140.99999999999994</c:v>
                </c:pt>
                <c:pt idx="1289">
                  <c:v>140</c:v>
                </c:pt>
                <c:pt idx="1290">
                  <c:v>138.99999999999997</c:v>
                </c:pt>
                <c:pt idx="1291">
                  <c:v>138</c:v>
                </c:pt>
                <c:pt idx="1292">
                  <c:v>137.99999999999997</c:v>
                </c:pt>
                <c:pt idx="1293">
                  <c:v>137</c:v>
                </c:pt>
                <c:pt idx="1294">
                  <c:v>137</c:v>
                </c:pt>
                <c:pt idx="1295">
                  <c:v>137</c:v>
                </c:pt>
                <c:pt idx="1296" formatCode="0_ ">
                  <c:v>137.30000000000001</c:v>
                </c:pt>
                <c:pt idx="1297" formatCode="0_ ">
                  <c:v>137.20000000000005</c:v>
                </c:pt>
                <c:pt idx="1298" formatCode="0_ ">
                  <c:v>139.20000000000005</c:v>
                </c:pt>
                <c:pt idx="1299" formatCode="0_ ">
                  <c:v>137.00000000000006</c:v>
                </c:pt>
                <c:pt idx="1300" formatCode="0_ ">
                  <c:v>136.89999999999998</c:v>
                </c:pt>
                <c:pt idx="1301" formatCode="0_ ">
                  <c:v>137.30000000000001</c:v>
                </c:pt>
                <c:pt idx="1302" formatCode="0_ ">
                  <c:v>137.79999999999995</c:v>
                </c:pt>
                <c:pt idx="1303" formatCode="0_ ">
                  <c:v>136.99999999999994</c:v>
                </c:pt>
                <c:pt idx="1304" formatCode="0_ ">
                  <c:v>136</c:v>
                </c:pt>
                <c:pt idx="1305" formatCode="0_ ">
                  <c:v>135.29999999999995</c:v>
                </c:pt>
                <c:pt idx="1306" formatCode="0_ ">
                  <c:v>138.2000000000001</c:v>
                </c:pt>
                <c:pt idx="1307" formatCode="0_ ">
                  <c:v>137.89999999999992</c:v>
                </c:pt>
                <c:pt idx="1308" formatCode="0_ ">
                  <c:v>136.79999999999995</c:v>
                </c:pt>
                <c:pt idx="1309" formatCode="0_ ">
                  <c:v>138.30000000000001</c:v>
                </c:pt>
                <c:pt idx="1310" formatCode="0_ ">
                  <c:v>137.19999999999993</c:v>
                </c:pt>
                <c:pt idx="1311" formatCode="0_ ">
                  <c:v>137.80000000000001</c:v>
                </c:pt>
                <c:pt idx="1312" formatCode="0_ ">
                  <c:v>135.40000000000003</c:v>
                </c:pt>
                <c:pt idx="1313" formatCode="0_ ">
                  <c:v>133.99999999999994</c:v>
                </c:pt>
                <c:pt idx="1314" formatCode="0_ ">
                  <c:v>135.19999999999993</c:v>
                </c:pt>
                <c:pt idx="1315" formatCode="0_ ">
                  <c:v>136.80000000000001</c:v>
                </c:pt>
                <c:pt idx="1316" formatCode="0_ ">
                  <c:v>135.70000000000005</c:v>
                </c:pt>
                <c:pt idx="1317" formatCode="0_ ">
                  <c:v>135.80000000000001</c:v>
                </c:pt>
                <c:pt idx="1318" formatCode="0_ ">
                  <c:v>136.09999999999997</c:v>
                </c:pt>
                <c:pt idx="1319" formatCode="0_ ">
                  <c:v>135.40000000000003</c:v>
                </c:pt>
                <c:pt idx="1320" formatCode="0_ ">
                  <c:v>134.59999999999997</c:v>
                </c:pt>
                <c:pt idx="1321" formatCode="0_ ">
                  <c:v>135.5</c:v>
                </c:pt>
                <c:pt idx="1322" formatCode="0_ ">
                  <c:v>134.39999999999998</c:v>
                </c:pt>
                <c:pt idx="1323" formatCode="0_ ">
                  <c:v>135.50000000000011</c:v>
                </c:pt>
                <c:pt idx="1324" formatCode="0_ ">
                  <c:v>134.79999999999995</c:v>
                </c:pt>
                <c:pt idx="1325" formatCode="0_ ">
                  <c:v>135.40000000000003</c:v>
                </c:pt>
                <c:pt idx="1326" formatCode="0_ ">
                  <c:v>135.89999999999998</c:v>
                </c:pt>
                <c:pt idx="1327" formatCode="0_ ">
                  <c:v>134.89999999999992</c:v>
                </c:pt>
                <c:pt idx="1328" formatCode="0_ ">
                  <c:v>134.69999999999993</c:v>
                </c:pt>
                <c:pt idx="1329" formatCode="0_ ">
                  <c:v>135.30000000000007</c:v>
                </c:pt>
                <c:pt idx="1330" formatCode="0_ ">
                  <c:v>134.49999999999994</c:v>
                </c:pt>
                <c:pt idx="1331" formatCode="0_ ">
                  <c:v>135.00000000000011</c:v>
                </c:pt>
                <c:pt idx="1332" formatCode="0_ ">
                  <c:v>134.09999999999997</c:v>
                </c:pt>
                <c:pt idx="1333" formatCode="0_ ">
                  <c:v>135.39999999999998</c:v>
                </c:pt>
                <c:pt idx="1334" formatCode="0_ ">
                  <c:v>135.80000000000007</c:v>
                </c:pt>
                <c:pt idx="1335" formatCode="0_ ">
                  <c:v>135</c:v>
                </c:pt>
                <c:pt idx="1336" formatCode="0_ ">
                  <c:v>135.49999999999994</c:v>
                </c:pt>
                <c:pt idx="1337" formatCode="0_ ">
                  <c:v>135.20000000000005</c:v>
                </c:pt>
                <c:pt idx="1338" formatCode="0_ ">
                  <c:v>133.20000000000005</c:v>
                </c:pt>
                <c:pt idx="1339" formatCode="0_ ">
                  <c:v>134.79999999999995</c:v>
                </c:pt>
                <c:pt idx="1340" formatCode="0_ ">
                  <c:v>134.39999999999998</c:v>
                </c:pt>
                <c:pt idx="1341" formatCode="0_ ">
                  <c:v>134.29999999999995</c:v>
                </c:pt>
                <c:pt idx="1342" formatCode="0_ ">
                  <c:v>135.39999999999998</c:v>
                </c:pt>
                <c:pt idx="1343" formatCode="0_ ">
                  <c:v>134.99999999999994</c:v>
                </c:pt>
                <c:pt idx="1344" formatCode="0_ ">
                  <c:v>134.49999999999994</c:v>
                </c:pt>
                <c:pt idx="1345" formatCode="0_ ">
                  <c:v>134.80000000000007</c:v>
                </c:pt>
                <c:pt idx="1346" formatCode="0_ ">
                  <c:v>134.80000000000001</c:v>
                </c:pt>
                <c:pt idx="1347" formatCode="0_ ">
                  <c:v>134.10000000000008</c:v>
                </c:pt>
                <c:pt idx="1348" formatCode="0_ ">
                  <c:v>133.89999999999998</c:v>
                </c:pt>
                <c:pt idx="1349" formatCode="0_ ">
                  <c:v>135.2000000000001</c:v>
                </c:pt>
                <c:pt idx="1350" formatCode="0_ ">
                  <c:v>134.80000000000013</c:v>
                </c:pt>
                <c:pt idx="1351" formatCode="0_ ">
                  <c:v>135.80000000000007</c:v>
                </c:pt>
                <c:pt idx="1352" formatCode="0_ ">
                  <c:v>134.99999999999994</c:v>
                </c:pt>
                <c:pt idx="1353" formatCode="0_ ">
                  <c:v>135.49999999999994</c:v>
                </c:pt>
                <c:pt idx="1354" formatCode="0_ ">
                  <c:v>135</c:v>
                </c:pt>
                <c:pt idx="1355" formatCode="0_ ">
                  <c:v>135.10000000000002</c:v>
                </c:pt>
                <c:pt idx="1356" formatCode="0_ ">
                  <c:v>135.69999999999999</c:v>
                </c:pt>
                <c:pt idx="1357" formatCode="0_ ">
                  <c:v>135</c:v>
                </c:pt>
                <c:pt idx="1358" formatCode="0_ ">
                  <c:v>135.79999999999995</c:v>
                </c:pt>
                <c:pt idx="1359" formatCode="0_ ">
                  <c:v>133.49999999999994</c:v>
                </c:pt>
                <c:pt idx="1360" formatCode="0_ ">
                  <c:v>133.80000000000007</c:v>
                </c:pt>
                <c:pt idx="1361" formatCode="0_ ">
                  <c:v>133.69999999999999</c:v>
                </c:pt>
                <c:pt idx="1362" formatCode="0_ ">
                  <c:v>133.89999999999998</c:v>
                </c:pt>
                <c:pt idx="1363" formatCode="0_ ">
                  <c:v>134.40000000000003</c:v>
                </c:pt>
                <c:pt idx="1364" formatCode="0_ ">
                  <c:v>134.79999999999995</c:v>
                </c:pt>
                <c:pt idx="1365" formatCode="0_ ">
                  <c:v>134.89999999999992</c:v>
                </c:pt>
                <c:pt idx="1366" formatCode="0_ ">
                  <c:v>134.80000000000001</c:v>
                </c:pt>
                <c:pt idx="1367" formatCode="0_ ">
                  <c:v>134.30000000000007</c:v>
                </c:pt>
                <c:pt idx="1368" formatCode="0_ ">
                  <c:v>134.49999999999994</c:v>
                </c:pt>
                <c:pt idx="1369" formatCode="0_ ">
                  <c:v>134.39999999999998</c:v>
                </c:pt>
                <c:pt idx="1370" formatCode="0_ ">
                  <c:v>133.70000000000005</c:v>
                </c:pt>
                <c:pt idx="1371" formatCode="0_ ">
                  <c:v>134.50000000000011</c:v>
                </c:pt>
                <c:pt idx="1372" formatCode="0_ ">
                  <c:v>134.19999999999993</c:v>
                </c:pt>
                <c:pt idx="1373" formatCode="0_ ">
                  <c:v>134.60000000000002</c:v>
                </c:pt>
                <c:pt idx="1374" formatCode="0_ ">
                  <c:v>134.40000000000009</c:v>
                </c:pt>
                <c:pt idx="1375" formatCode="0_ ">
                  <c:v>135.10000000000002</c:v>
                </c:pt>
                <c:pt idx="1376" formatCode="0_ ">
                  <c:v>134.50000000000006</c:v>
                </c:pt>
                <c:pt idx="1377" formatCode="0_ ">
                  <c:v>134.99999999999994</c:v>
                </c:pt>
                <c:pt idx="1378" formatCode="0_ ">
                  <c:v>135.10000000000002</c:v>
                </c:pt>
                <c:pt idx="1379" formatCode="0_ ">
                  <c:v>135.19999999999999</c:v>
                </c:pt>
                <c:pt idx="1380" formatCode="0_ ">
                  <c:v>135.69999999999999</c:v>
                </c:pt>
                <c:pt idx="1381" formatCode="0_ ">
                  <c:v>135.69999999999999</c:v>
                </c:pt>
                <c:pt idx="1382" formatCode="0_ ">
                  <c:v>134.60000000000002</c:v>
                </c:pt>
                <c:pt idx="1383" formatCode="0_ ">
                  <c:v>136</c:v>
                </c:pt>
                <c:pt idx="1384" formatCode="0_ ">
                  <c:v>135.69999999999999</c:v>
                </c:pt>
                <c:pt idx="1385" formatCode="0_ ">
                  <c:v>136.00000000000006</c:v>
                </c:pt>
                <c:pt idx="1386" formatCode="0_ ">
                  <c:v>135.99999999999994</c:v>
                </c:pt>
                <c:pt idx="1387" formatCode="0_ ">
                  <c:v>135.89999999999998</c:v>
                </c:pt>
                <c:pt idx="1388" formatCode="0_ ">
                  <c:v>134.89999999999992</c:v>
                </c:pt>
                <c:pt idx="1389" formatCode="0_ ">
                  <c:v>135.60000000000008</c:v>
                </c:pt>
                <c:pt idx="1390" formatCode="0_ ">
                  <c:v>136.40000000000015</c:v>
                </c:pt>
                <c:pt idx="1391" formatCode="0_ ">
                  <c:v>134.69999999999993</c:v>
                </c:pt>
                <c:pt idx="1392" formatCode="0_ ">
                  <c:v>135.10000000000002</c:v>
                </c:pt>
                <c:pt idx="1393" formatCode="0_ ">
                  <c:v>135.39999999999998</c:v>
                </c:pt>
                <c:pt idx="1394" formatCode="0_ ">
                  <c:v>135.50000000000011</c:v>
                </c:pt>
                <c:pt idx="1395" formatCode="0_ ">
                  <c:v>135.60000000000002</c:v>
                </c:pt>
                <c:pt idx="1396" formatCode="0_ ">
                  <c:v>136.10000000000008</c:v>
                </c:pt>
                <c:pt idx="1397" formatCode="0_ ">
                  <c:v>135.89999999999998</c:v>
                </c:pt>
                <c:pt idx="1398" formatCode="0_ ">
                  <c:v>136.49999999999994</c:v>
                </c:pt>
              </c:numCache>
            </c:numRef>
          </c:val>
          <c:extLst>
            <c:ext xmlns:c16="http://schemas.microsoft.com/office/drawing/2014/chart" uri="{C3380CC4-5D6E-409C-BE32-E72D297353CC}">
              <c16:uniqueId val="{00000000-27F6-453E-AC48-FD03D35B381F}"/>
            </c:ext>
          </c:extLst>
        </c:ser>
        <c:dLbls>
          <c:showLegendKey val="0"/>
          <c:showVal val="0"/>
          <c:showCatName val="0"/>
          <c:showSerName val="0"/>
          <c:showPercent val="0"/>
          <c:showBubbleSize val="0"/>
        </c:dLbls>
        <c:axId val="486484488"/>
        <c:axId val="486484880"/>
      </c:areaChart>
      <c:lineChart>
        <c:grouping val="standard"/>
        <c:varyColors val="0"/>
        <c:ser>
          <c:idx val="1"/>
          <c:order val="0"/>
          <c:tx>
            <c:strRef>
              <c:f>Sheet1!$B$1</c:f>
              <c:strCache>
                <c:ptCount val="1"/>
                <c:pt idx="0">
                  <c:v>회사채(A-) - 국고채</c:v>
                </c:pt>
              </c:strCache>
            </c:strRef>
          </c:tx>
          <c:spPr>
            <a:ln w="19050" cap="rnd">
              <a:solidFill>
                <a:schemeClr val="accent1"/>
              </a:solidFill>
              <a:round/>
            </a:ln>
            <a:effectLst/>
          </c:spPr>
          <c:marker>
            <c:symbol val="none"/>
          </c:marker>
          <c:cat>
            <c:strRef>
              <c:f>Sheet1!$A$246:$A$1644</c:f>
              <c:strCache>
                <c:ptCount val="1399"/>
                <c:pt idx="0">
                  <c:v>'18</c:v>
                </c:pt>
                <c:pt idx="245">
                  <c:v>'19</c:v>
                </c:pt>
                <c:pt idx="492">
                  <c:v>'20</c:v>
                </c:pt>
                <c:pt idx="741">
                  <c:v>'21</c:v>
                </c:pt>
                <c:pt idx="990">
                  <c:v>'22</c:v>
                </c:pt>
                <c:pt idx="1237">
                  <c:v>'23</c:v>
                </c:pt>
                <c:pt idx="1338">
                  <c:v>'23.5.31</c:v>
                </c:pt>
                <c:pt idx="1398">
                  <c:v>23.8.25</c:v>
                </c:pt>
              </c:strCache>
            </c:strRef>
          </c:cat>
          <c:val>
            <c:numRef>
              <c:f>Sheet1!$B$246:$B$1644</c:f>
              <c:numCache>
                <c:formatCode>0_);[Red]\(0\)</c:formatCode>
                <c:ptCount val="1399"/>
                <c:pt idx="0">
                  <c:v>159</c:v>
                </c:pt>
                <c:pt idx="1">
                  <c:v>158</c:v>
                </c:pt>
                <c:pt idx="2">
                  <c:v>159</c:v>
                </c:pt>
                <c:pt idx="3">
                  <c:v>158</c:v>
                </c:pt>
                <c:pt idx="4">
                  <c:v>158</c:v>
                </c:pt>
                <c:pt idx="5">
                  <c:v>159</c:v>
                </c:pt>
                <c:pt idx="6">
                  <c:v>159</c:v>
                </c:pt>
                <c:pt idx="7">
                  <c:v>159</c:v>
                </c:pt>
                <c:pt idx="8">
                  <c:v>158</c:v>
                </c:pt>
                <c:pt idx="9">
                  <c:v>159</c:v>
                </c:pt>
                <c:pt idx="10">
                  <c:v>157</c:v>
                </c:pt>
                <c:pt idx="11">
                  <c:v>156</c:v>
                </c:pt>
                <c:pt idx="12">
                  <c:v>158</c:v>
                </c:pt>
                <c:pt idx="13">
                  <c:v>159</c:v>
                </c:pt>
                <c:pt idx="14">
                  <c:v>159</c:v>
                </c:pt>
                <c:pt idx="15">
                  <c:v>158</c:v>
                </c:pt>
                <c:pt idx="16">
                  <c:v>158</c:v>
                </c:pt>
                <c:pt idx="17">
                  <c:v>158</c:v>
                </c:pt>
                <c:pt idx="18">
                  <c:v>159</c:v>
                </c:pt>
                <c:pt idx="19">
                  <c:v>160</c:v>
                </c:pt>
                <c:pt idx="20">
                  <c:v>159</c:v>
                </c:pt>
                <c:pt idx="21">
                  <c:v>159</c:v>
                </c:pt>
                <c:pt idx="22">
                  <c:v>159</c:v>
                </c:pt>
                <c:pt idx="23">
                  <c:v>158</c:v>
                </c:pt>
                <c:pt idx="24">
                  <c:v>158</c:v>
                </c:pt>
                <c:pt idx="25">
                  <c:v>159</c:v>
                </c:pt>
                <c:pt idx="26">
                  <c:v>158</c:v>
                </c:pt>
                <c:pt idx="27">
                  <c:v>159</c:v>
                </c:pt>
                <c:pt idx="28">
                  <c:v>159</c:v>
                </c:pt>
                <c:pt idx="29">
                  <c:v>159</c:v>
                </c:pt>
                <c:pt idx="30">
                  <c:v>157</c:v>
                </c:pt>
                <c:pt idx="31">
                  <c:v>157</c:v>
                </c:pt>
                <c:pt idx="32">
                  <c:v>158</c:v>
                </c:pt>
                <c:pt idx="33">
                  <c:v>158</c:v>
                </c:pt>
                <c:pt idx="34">
                  <c:v>158</c:v>
                </c:pt>
                <c:pt idx="35">
                  <c:v>158</c:v>
                </c:pt>
                <c:pt idx="36">
                  <c:v>157</c:v>
                </c:pt>
                <c:pt idx="37">
                  <c:v>157</c:v>
                </c:pt>
                <c:pt idx="38">
                  <c:v>158</c:v>
                </c:pt>
                <c:pt idx="39">
                  <c:v>157</c:v>
                </c:pt>
                <c:pt idx="40">
                  <c:v>159</c:v>
                </c:pt>
                <c:pt idx="41">
                  <c:v>156</c:v>
                </c:pt>
                <c:pt idx="42">
                  <c:v>157</c:v>
                </c:pt>
                <c:pt idx="43">
                  <c:v>157</c:v>
                </c:pt>
                <c:pt idx="44">
                  <c:v>157</c:v>
                </c:pt>
                <c:pt idx="45">
                  <c:v>158</c:v>
                </c:pt>
                <c:pt idx="46">
                  <c:v>156</c:v>
                </c:pt>
                <c:pt idx="47">
                  <c:v>157</c:v>
                </c:pt>
                <c:pt idx="48">
                  <c:v>157</c:v>
                </c:pt>
                <c:pt idx="49">
                  <c:v>157</c:v>
                </c:pt>
                <c:pt idx="50">
                  <c:v>156</c:v>
                </c:pt>
                <c:pt idx="51">
                  <c:v>156</c:v>
                </c:pt>
                <c:pt idx="52">
                  <c:v>156</c:v>
                </c:pt>
                <c:pt idx="53">
                  <c:v>156</c:v>
                </c:pt>
                <c:pt idx="54">
                  <c:v>155</c:v>
                </c:pt>
                <c:pt idx="55">
                  <c:v>157</c:v>
                </c:pt>
                <c:pt idx="56">
                  <c:v>157</c:v>
                </c:pt>
                <c:pt idx="57">
                  <c:v>156</c:v>
                </c:pt>
                <c:pt idx="58">
                  <c:v>157</c:v>
                </c:pt>
                <c:pt idx="59">
                  <c:v>156</c:v>
                </c:pt>
                <c:pt idx="60">
                  <c:v>156</c:v>
                </c:pt>
                <c:pt idx="61">
                  <c:v>155</c:v>
                </c:pt>
                <c:pt idx="62">
                  <c:v>157</c:v>
                </c:pt>
                <c:pt idx="63">
                  <c:v>156</c:v>
                </c:pt>
                <c:pt idx="64">
                  <c:v>156</c:v>
                </c:pt>
                <c:pt idx="65">
                  <c:v>157</c:v>
                </c:pt>
                <c:pt idx="66">
                  <c:v>157</c:v>
                </c:pt>
                <c:pt idx="67">
                  <c:v>155</c:v>
                </c:pt>
                <c:pt idx="68">
                  <c:v>155</c:v>
                </c:pt>
                <c:pt idx="69">
                  <c:v>155</c:v>
                </c:pt>
                <c:pt idx="70">
                  <c:v>155</c:v>
                </c:pt>
                <c:pt idx="71">
                  <c:v>155</c:v>
                </c:pt>
                <c:pt idx="72">
                  <c:v>155</c:v>
                </c:pt>
                <c:pt idx="73">
                  <c:v>154</c:v>
                </c:pt>
                <c:pt idx="74">
                  <c:v>153</c:v>
                </c:pt>
                <c:pt idx="75">
                  <c:v>154</c:v>
                </c:pt>
                <c:pt idx="76">
                  <c:v>154</c:v>
                </c:pt>
                <c:pt idx="77">
                  <c:v>153</c:v>
                </c:pt>
                <c:pt idx="78">
                  <c:v>154</c:v>
                </c:pt>
                <c:pt idx="79">
                  <c:v>153</c:v>
                </c:pt>
                <c:pt idx="80">
                  <c:v>154</c:v>
                </c:pt>
                <c:pt idx="81">
                  <c:v>153</c:v>
                </c:pt>
                <c:pt idx="82">
                  <c:v>153</c:v>
                </c:pt>
                <c:pt idx="83">
                  <c:v>152</c:v>
                </c:pt>
                <c:pt idx="84">
                  <c:v>152</c:v>
                </c:pt>
                <c:pt idx="85">
                  <c:v>151</c:v>
                </c:pt>
                <c:pt idx="86">
                  <c:v>151</c:v>
                </c:pt>
                <c:pt idx="87">
                  <c:v>151</c:v>
                </c:pt>
                <c:pt idx="88">
                  <c:v>151</c:v>
                </c:pt>
                <c:pt idx="89">
                  <c:v>151</c:v>
                </c:pt>
                <c:pt idx="90">
                  <c:v>151</c:v>
                </c:pt>
                <c:pt idx="91">
                  <c:v>150</c:v>
                </c:pt>
                <c:pt idx="92">
                  <c:v>151</c:v>
                </c:pt>
                <c:pt idx="93">
                  <c:v>149</c:v>
                </c:pt>
                <c:pt idx="94">
                  <c:v>150</c:v>
                </c:pt>
                <c:pt idx="95">
                  <c:v>149</c:v>
                </c:pt>
                <c:pt idx="96">
                  <c:v>150</c:v>
                </c:pt>
                <c:pt idx="97">
                  <c:v>150</c:v>
                </c:pt>
                <c:pt idx="98">
                  <c:v>149</c:v>
                </c:pt>
                <c:pt idx="99">
                  <c:v>150</c:v>
                </c:pt>
                <c:pt idx="100">
                  <c:v>150</c:v>
                </c:pt>
                <c:pt idx="101">
                  <c:v>149</c:v>
                </c:pt>
                <c:pt idx="102">
                  <c:v>149</c:v>
                </c:pt>
                <c:pt idx="103">
                  <c:v>150</c:v>
                </c:pt>
                <c:pt idx="104">
                  <c:v>150</c:v>
                </c:pt>
                <c:pt idx="105">
                  <c:v>149</c:v>
                </c:pt>
                <c:pt idx="106">
                  <c:v>149</c:v>
                </c:pt>
                <c:pt idx="107">
                  <c:v>148</c:v>
                </c:pt>
                <c:pt idx="108">
                  <c:v>147</c:v>
                </c:pt>
                <c:pt idx="109">
                  <c:v>147</c:v>
                </c:pt>
                <c:pt idx="110">
                  <c:v>148</c:v>
                </c:pt>
                <c:pt idx="111">
                  <c:v>147</c:v>
                </c:pt>
                <c:pt idx="112">
                  <c:v>147</c:v>
                </c:pt>
                <c:pt idx="113">
                  <c:v>148</c:v>
                </c:pt>
                <c:pt idx="114">
                  <c:v>147</c:v>
                </c:pt>
                <c:pt idx="115">
                  <c:v>147</c:v>
                </c:pt>
                <c:pt idx="116">
                  <c:v>147</c:v>
                </c:pt>
                <c:pt idx="117">
                  <c:v>146</c:v>
                </c:pt>
                <c:pt idx="118">
                  <c:v>147</c:v>
                </c:pt>
                <c:pt idx="119">
                  <c:v>147</c:v>
                </c:pt>
                <c:pt idx="120">
                  <c:v>148</c:v>
                </c:pt>
                <c:pt idx="121">
                  <c:v>148</c:v>
                </c:pt>
                <c:pt idx="122">
                  <c:v>147</c:v>
                </c:pt>
                <c:pt idx="123">
                  <c:v>146</c:v>
                </c:pt>
                <c:pt idx="124">
                  <c:v>147</c:v>
                </c:pt>
                <c:pt idx="125">
                  <c:v>147</c:v>
                </c:pt>
                <c:pt idx="126">
                  <c:v>146</c:v>
                </c:pt>
                <c:pt idx="127">
                  <c:v>146</c:v>
                </c:pt>
                <c:pt idx="128">
                  <c:v>147</c:v>
                </c:pt>
                <c:pt idx="129">
                  <c:v>147</c:v>
                </c:pt>
                <c:pt idx="130">
                  <c:v>146</c:v>
                </c:pt>
                <c:pt idx="131">
                  <c:v>147</c:v>
                </c:pt>
                <c:pt idx="132">
                  <c:v>147</c:v>
                </c:pt>
                <c:pt idx="133">
                  <c:v>146</c:v>
                </c:pt>
                <c:pt idx="134">
                  <c:v>146</c:v>
                </c:pt>
                <c:pt idx="135">
                  <c:v>146</c:v>
                </c:pt>
                <c:pt idx="136">
                  <c:v>146</c:v>
                </c:pt>
                <c:pt idx="137">
                  <c:v>145</c:v>
                </c:pt>
                <c:pt idx="138">
                  <c:v>145</c:v>
                </c:pt>
                <c:pt idx="139">
                  <c:v>145</c:v>
                </c:pt>
                <c:pt idx="140">
                  <c:v>145</c:v>
                </c:pt>
                <c:pt idx="141">
                  <c:v>144</c:v>
                </c:pt>
                <c:pt idx="142">
                  <c:v>145</c:v>
                </c:pt>
                <c:pt idx="143">
                  <c:v>144</c:v>
                </c:pt>
                <c:pt idx="144">
                  <c:v>144</c:v>
                </c:pt>
                <c:pt idx="145">
                  <c:v>143</c:v>
                </c:pt>
                <c:pt idx="146">
                  <c:v>142</c:v>
                </c:pt>
                <c:pt idx="147">
                  <c:v>143</c:v>
                </c:pt>
                <c:pt idx="148">
                  <c:v>141</c:v>
                </c:pt>
                <c:pt idx="149">
                  <c:v>141</c:v>
                </c:pt>
                <c:pt idx="150">
                  <c:v>140</c:v>
                </c:pt>
                <c:pt idx="151">
                  <c:v>140</c:v>
                </c:pt>
                <c:pt idx="152">
                  <c:v>140</c:v>
                </c:pt>
                <c:pt idx="153">
                  <c:v>140</c:v>
                </c:pt>
                <c:pt idx="154">
                  <c:v>140</c:v>
                </c:pt>
                <c:pt idx="155">
                  <c:v>140</c:v>
                </c:pt>
                <c:pt idx="156">
                  <c:v>143</c:v>
                </c:pt>
                <c:pt idx="157">
                  <c:v>142</c:v>
                </c:pt>
                <c:pt idx="158">
                  <c:v>142</c:v>
                </c:pt>
                <c:pt idx="159">
                  <c:v>141</c:v>
                </c:pt>
                <c:pt idx="160">
                  <c:v>142</c:v>
                </c:pt>
                <c:pt idx="161">
                  <c:v>141</c:v>
                </c:pt>
                <c:pt idx="162">
                  <c:v>142</c:v>
                </c:pt>
                <c:pt idx="163">
                  <c:v>143</c:v>
                </c:pt>
                <c:pt idx="164">
                  <c:v>142</c:v>
                </c:pt>
                <c:pt idx="165">
                  <c:v>143</c:v>
                </c:pt>
                <c:pt idx="166">
                  <c:v>143</c:v>
                </c:pt>
                <c:pt idx="167">
                  <c:v>143</c:v>
                </c:pt>
                <c:pt idx="168">
                  <c:v>144</c:v>
                </c:pt>
                <c:pt idx="169">
                  <c:v>142</c:v>
                </c:pt>
                <c:pt idx="170">
                  <c:v>142</c:v>
                </c:pt>
                <c:pt idx="171">
                  <c:v>143</c:v>
                </c:pt>
                <c:pt idx="172">
                  <c:v>143</c:v>
                </c:pt>
                <c:pt idx="173">
                  <c:v>143</c:v>
                </c:pt>
                <c:pt idx="174">
                  <c:v>143</c:v>
                </c:pt>
                <c:pt idx="175">
                  <c:v>143</c:v>
                </c:pt>
                <c:pt idx="176">
                  <c:v>143</c:v>
                </c:pt>
                <c:pt idx="177">
                  <c:v>143</c:v>
                </c:pt>
                <c:pt idx="178">
                  <c:v>143</c:v>
                </c:pt>
                <c:pt idx="179">
                  <c:v>143</c:v>
                </c:pt>
                <c:pt idx="180">
                  <c:v>142</c:v>
                </c:pt>
                <c:pt idx="181">
                  <c:v>143</c:v>
                </c:pt>
                <c:pt idx="182">
                  <c:v>143</c:v>
                </c:pt>
                <c:pt idx="183">
                  <c:v>143</c:v>
                </c:pt>
                <c:pt idx="184">
                  <c:v>143</c:v>
                </c:pt>
                <c:pt idx="185">
                  <c:v>143</c:v>
                </c:pt>
                <c:pt idx="186">
                  <c:v>143</c:v>
                </c:pt>
                <c:pt idx="187">
                  <c:v>143</c:v>
                </c:pt>
                <c:pt idx="188">
                  <c:v>145</c:v>
                </c:pt>
                <c:pt idx="189">
                  <c:v>144</c:v>
                </c:pt>
                <c:pt idx="190">
                  <c:v>144</c:v>
                </c:pt>
                <c:pt idx="191">
                  <c:v>143</c:v>
                </c:pt>
                <c:pt idx="192">
                  <c:v>143</c:v>
                </c:pt>
                <c:pt idx="193">
                  <c:v>144</c:v>
                </c:pt>
                <c:pt idx="194">
                  <c:v>144</c:v>
                </c:pt>
                <c:pt idx="195">
                  <c:v>144</c:v>
                </c:pt>
                <c:pt idx="196">
                  <c:v>145</c:v>
                </c:pt>
                <c:pt idx="197">
                  <c:v>144</c:v>
                </c:pt>
                <c:pt idx="198">
                  <c:v>146</c:v>
                </c:pt>
                <c:pt idx="199">
                  <c:v>146</c:v>
                </c:pt>
                <c:pt idx="200">
                  <c:v>147</c:v>
                </c:pt>
                <c:pt idx="201">
                  <c:v>148</c:v>
                </c:pt>
                <c:pt idx="202">
                  <c:v>148</c:v>
                </c:pt>
                <c:pt idx="203">
                  <c:v>148</c:v>
                </c:pt>
                <c:pt idx="204">
                  <c:v>148</c:v>
                </c:pt>
                <c:pt idx="205">
                  <c:v>148</c:v>
                </c:pt>
                <c:pt idx="206">
                  <c:v>148</c:v>
                </c:pt>
                <c:pt idx="207">
                  <c:v>148</c:v>
                </c:pt>
                <c:pt idx="208">
                  <c:v>148</c:v>
                </c:pt>
                <c:pt idx="209">
                  <c:v>148</c:v>
                </c:pt>
                <c:pt idx="210">
                  <c:v>148</c:v>
                </c:pt>
                <c:pt idx="211">
                  <c:v>148</c:v>
                </c:pt>
                <c:pt idx="212">
                  <c:v>149</c:v>
                </c:pt>
                <c:pt idx="213">
                  <c:v>149</c:v>
                </c:pt>
                <c:pt idx="214">
                  <c:v>148</c:v>
                </c:pt>
                <c:pt idx="215">
                  <c:v>148</c:v>
                </c:pt>
                <c:pt idx="216">
                  <c:v>148</c:v>
                </c:pt>
                <c:pt idx="217">
                  <c:v>147</c:v>
                </c:pt>
                <c:pt idx="218">
                  <c:v>147</c:v>
                </c:pt>
                <c:pt idx="219">
                  <c:v>147</c:v>
                </c:pt>
                <c:pt idx="220">
                  <c:v>147</c:v>
                </c:pt>
                <c:pt idx="221">
                  <c:v>146</c:v>
                </c:pt>
                <c:pt idx="222">
                  <c:v>146</c:v>
                </c:pt>
                <c:pt idx="223">
                  <c:v>147</c:v>
                </c:pt>
                <c:pt idx="224">
                  <c:v>146</c:v>
                </c:pt>
                <c:pt idx="225">
                  <c:v>146</c:v>
                </c:pt>
                <c:pt idx="226">
                  <c:v>146</c:v>
                </c:pt>
                <c:pt idx="227">
                  <c:v>144</c:v>
                </c:pt>
                <c:pt idx="228">
                  <c:v>145</c:v>
                </c:pt>
                <c:pt idx="229">
                  <c:v>146</c:v>
                </c:pt>
                <c:pt idx="230">
                  <c:v>147</c:v>
                </c:pt>
                <c:pt idx="231">
                  <c:v>147</c:v>
                </c:pt>
                <c:pt idx="232">
                  <c:v>147</c:v>
                </c:pt>
                <c:pt idx="233">
                  <c:v>147</c:v>
                </c:pt>
                <c:pt idx="234">
                  <c:v>147</c:v>
                </c:pt>
                <c:pt idx="235">
                  <c:v>146</c:v>
                </c:pt>
                <c:pt idx="236">
                  <c:v>145</c:v>
                </c:pt>
                <c:pt idx="237">
                  <c:v>147</c:v>
                </c:pt>
                <c:pt idx="238">
                  <c:v>146</c:v>
                </c:pt>
                <c:pt idx="239">
                  <c:v>146</c:v>
                </c:pt>
                <c:pt idx="240">
                  <c:v>145</c:v>
                </c:pt>
                <c:pt idx="241">
                  <c:v>146</c:v>
                </c:pt>
                <c:pt idx="242">
                  <c:v>146</c:v>
                </c:pt>
                <c:pt idx="243">
                  <c:v>146</c:v>
                </c:pt>
                <c:pt idx="244">
                  <c:v>146</c:v>
                </c:pt>
                <c:pt idx="245">
                  <c:v>146</c:v>
                </c:pt>
                <c:pt idx="246">
                  <c:v>146</c:v>
                </c:pt>
                <c:pt idx="247">
                  <c:v>145</c:v>
                </c:pt>
                <c:pt idx="248">
                  <c:v>145</c:v>
                </c:pt>
                <c:pt idx="249">
                  <c:v>145</c:v>
                </c:pt>
                <c:pt idx="250">
                  <c:v>145</c:v>
                </c:pt>
                <c:pt idx="251">
                  <c:v>144</c:v>
                </c:pt>
                <c:pt idx="252">
                  <c:v>145</c:v>
                </c:pt>
                <c:pt idx="253">
                  <c:v>144</c:v>
                </c:pt>
                <c:pt idx="254">
                  <c:v>143</c:v>
                </c:pt>
                <c:pt idx="255">
                  <c:v>144</c:v>
                </c:pt>
                <c:pt idx="256">
                  <c:v>144</c:v>
                </c:pt>
                <c:pt idx="257">
                  <c:v>144</c:v>
                </c:pt>
                <c:pt idx="258">
                  <c:v>143</c:v>
                </c:pt>
                <c:pt idx="259">
                  <c:v>142</c:v>
                </c:pt>
                <c:pt idx="260">
                  <c:v>142</c:v>
                </c:pt>
                <c:pt idx="261">
                  <c:v>142</c:v>
                </c:pt>
                <c:pt idx="262">
                  <c:v>142</c:v>
                </c:pt>
                <c:pt idx="263">
                  <c:v>141</c:v>
                </c:pt>
                <c:pt idx="264">
                  <c:v>141</c:v>
                </c:pt>
                <c:pt idx="265">
                  <c:v>141</c:v>
                </c:pt>
                <c:pt idx="266">
                  <c:v>140</c:v>
                </c:pt>
                <c:pt idx="267">
                  <c:v>141</c:v>
                </c:pt>
                <c:pt idx="268">
                  <c:v>140</c:v>
                </c:pt>
                <c:pt idx="269">
                  <c:v>140</c:v>
                </c:pt>
                <c:pt idx="270">
                  <c:v>140</c:v>
                </c:pt>
                <c:pt idx="271">
                  <c:v>139</c:v>
                </c:pt>
                <c:pt idx="272">
                  <c:v>140</c:v>
                </c:pt>
                <c:pt idx="273">
                  <c:v>139</c:v>
                </c:pt>
                <c:pt idx="274">
                  <c:v>139</c:v>
                </c:pt>
                <c:pt idx="275">
                  <c:v>139</c:v>
                </c:pt>
                <c:pt idx="276">
                  <c:v>139</c:v>
                </c:pt>
                <c:pt idx="277">
                  <c:v>139</c:v>
                </c:pt>
                <c:pt idx="278">
                  <c:v>138</c:v>
                </c:pt>
                <c:pt idx="279">
                  <c:v>138</c:v>
                </c:pt>
                <c:pt idx="280">
                  <c:v>138</c:v>
                </c:pt>
                <c:pt idx="281">
                  <c:v>137</c:v>
                </c:pt>
                <c:pt idx="282">
                  <c:v>137</c:v>
                </c:pt>
                <c:pt idx="283">
                  <c:v>138</c:v>
                </c:pt>
                <c:pt idx="284">
                  <c:v>138</c:v>
                </c:pt>
                <c:pt idx="285">
                  <c:v>137</c:v>
                </c:pt>
                <c:pt idx="286">
                  <c:v>137</c:v>
                </c:pt>
                <c:pt idx="287">
                  <c:v>137</c:v>
                </c:pt>
                <c:pt idx="288">
                  <c:v>137</c:v>
                </c:pt>
                <c:pt idx="289">
                  <c:v>137</c:v>
                </c:pt>
                <c:pt idx="290">
                  <c:v>136</c:v>
                </c:pt>
                <c:pt idx="291">
                  <c:v>135</c:v>
                </c:pt>
                <c:pt idx="292">
                  <c:v>136</c:v>
                </c:pt>
                <c:pt idx="293">
                  <c:v>136</c:v>
                </c:pt>
                <c:pt idx="294">
                  <c:v>136</c:v>
                </c:pt>
                <c:pt idx="295">
                  <c:v>135</c:v>
                </c:pt>
                <c:pt idx="296">
                  <c:v>135</c:v>
                </c:pt>
                <c:pt idx="297">
                  <c:v>135</c:v>
                </c:pt>
                <c:pt idx="298">
                  <c:v>134</c:v>
                </c:pt>
                <c:pt idx="299">
                  <c:v>135</c:v>
                </c:pt>
                <c:pt idx="300">
                  <c:v>134</c:v>
                </c:pt>
                <c:pt idx="301">
                  <c:v>134</c:v>
                </c:pt>
                <c:pt idx="302">
                  <c:v>134</c:v>
                </c:pt>
                <c:pt idx="303">
                  <c:v>134</c:v>
                </c:pt>
                <c:pt idx="304">
                  <c:v>133</c:v>
                </c:pt>
                <c:pt idx="305">
                  <c:v>133</c:v>
                </c:pt>
                <c:pt idx="306">
                  <c:v>133</c:v>
                </c:pt>
                <c:pt idx="307">
                  <c:v>133</c:v>
                </c:pt>
                <c:pt idx="308">
                  <c:v>133</c:v>
                </c:pt>
                <c:pt idx="309">
                  <c:v>134</c:v>
                </c:pt>
                <c:pt idx="310">
                  <c:v>133</c:v>
                </c:pt>
                <c:pt idx="311">
                  <c:v>133</c:v>
                </c:pt>
                <c:pt idx="312">
                  <c:v>133</c:v>
                </c:pt>
                <c:pt idx="313">
                  <c:v>133</c:v>
                </c:pt>
                <c:pt idx="314">
                  <c:v>132</c:v>
                </c:pt>
                <c:pt idx="315">
                  <c:v>131</c:v>
                </c:pt>
                <c:pt idx="316">
                  <c:v>131</c:v>
                </c:pt>
                <c:pt idx="317">
                  <c:v>132</c:v>
                </c:pt>
                <c:pt idx="318">
                  <c:v>131</c:v>
                </c:pt>
                <c:pt idx="319">
                  <c:v>131</c:v>
                </c:pt>
                <c:pt idx="320">
                  <c:v>130</c:v>
                </c:pt>
                <c:pt idx="321">
                  <c:v>130</c:v>
                </c:pt>
                <c:pt idx="322">
                  <c:v>131</c:v>
                </c:pt>
                <c:pt idx="323">
                  <c:v>130</c:v>
                </c:pt>
                <c:pt idx="324">
                  <c:v>130</c:v>
                </c:pt>
                <c:pt idx="325">
                  <c:v>129</c:v>
                </c:pt>
                <c:pt idx="326">
                  <c:v>129</c:v>
                </c:pt>
                <c:pt idx="327">
                  <c:v>128</c:v>
                </c:pt>
                <c:pt idx="328">
                  <c:v>129</c:v>
                </c:pt>
                <c:pt idx="329">
                  <c:v>128</c:v>
                </c:pt>
                <c:pt idx="330">
                  <c:v>128</c:v>
                </c:pt>
                <c:pt idx="331">
                  <c:v>128</c:v>
                </c:pt>
                <c:pt idx="332">
                  <c:v>128</c:v>
                </c:pt>
                <c:pt idx="333">
                  <c:v>128</c:v>
                </c:pt>
                <c:pt idx="334">
                  <c:v>127</c:v>
                </c:pt>
                <c:pt idx="335">
                  <c:v>127</c:v>
                </c:pt>
                <c:pt idx="336">
                  <c:v>127</c:v>
                </c:pt>
                <c:pt idx="337">
                  <c:v>127</c:v>
                </c:pt>
                <c:pt idx="338">
                  <c:v>127</c:v>
                </c:pt>
                <c:pt idx="339">
                  <c:v>125</c:v>
                </c:pt>
                <c:pt idx="340">
                  <c:v>124</c:v>
                </c:pt>
                <c:pt idx="341">
                  <c:v>124</c:v>
                </c:pt>
                <c:pt idx="342">
                  <c:v>123</c:v>
                </c:pt>
                <c:pt idx="343">
                  <c:v>123</c:v>
                </c:pt>
                <c:pt idx="344">
                  <c:v>122</c:v>
                </c:pt>
                <c:pt idx="345">
                  <c:v>122</c:v>
                </c:pt>
                <c:pt idx="346">
                  <c:v>121</c:v>
                </c:pt>
                <c:pt idx="347">
                  <c:v>121</c:v>
                </c:pt>
                <c:pt idx="348">
                  <c:v>122</c:v>
                </c:pt>
                <c:pt idx="349">
                  <c:v>122</c:v>
                </c:pt>
                <c:pt idx="350">
                  <c:v>120</c:v>
                </c:pt>
                <c:pt idx="351">
                  <c:v>122</c:v>
                </c:pt>
                <c:pt idx="352">
                  <c:v>121</c:v>
                </c:pt>
                <c:pt idx="353">
                  <c:v>123</c:v>
                </c:pt>
                <c:pt idx="354">
                  <c:v>124</c:v>
                </c:pt>
                <c:pt idx="355">
                  <c:v>122</c:v>
                </c:pt>
                <c:pt idx="356">
                  <c:v>123</c:v>
                </c:pt>
                <c:pt idx="357">
                  <c:v>123</c:v>
                </c:pt>
                <c:pt idx="358">
                  <c:v>122</c:v>
                </c:pt>
                <c:pt idx="359">
                  <c:v>124</c:v>
                </c:pt>
                <c:pt idx="360">
                  <c:v>124</c:v>
                </c:pt>
                <c:pt idx="361">
                  <c:v>124</c:v>
                </c:pt>
                <c:pt idx="362">
                  <c:v>123</c:v>
                </c:pt>
                <c:pt idx="363">
                  <c:v>121</c:v>
                </c:pt>
                <c:pt idx="364">
                  <c:v>123</c:v>
                </c:pt>
                <c:pt idx="365">
                  <c:v>123</c:v>
                </c:pt>
                <c:pt idx="366">
                  <c:v>123</c:v>
                </c:pt>
                <c:pt idx="367">
                  <c:v>123</c:v>
                </c:pt>
                <c:pt idx="368">
                  <c:v>123</c:v>
                </c:pt>
                <c:pt idx="369">
                  <c:v>123</c:v>
                </c:pt>
                <c:pt idx="370">
                  <c:v>124</c:v>
                </c:pt>
                <c:pt idx="371">
                  <c:v>124</c:v>
                </c:pt>
                <c:pt idx="372">
                  <c:v>124</c:v>
                </c:pt>
                <c:pt idx="373">
                  <c:v>124</c:v>
                </c:pt>
                <c:pt idx="374">
                  <c:v>124</c:v>
                </c:pt>
                <c:pt idx="375">
                  <c:v>123</c:v>
                </c:pt>
                <c:pt idx="376">
                  <c:v>124</c:v>
                </c:pt>
                <c:pt idx="377">
                  <c:v>123</c:v>
                </c:pt>
                <c:pt idx="378">
                  <c:v>123</c:v>
                </c:pt>
                <c:pt idx="379">
                  <c:v>124</c:v>
                </c:pt>
                <c:pt idx="380">
                  <c:v>124</c:v>
                </c:pt>
                <c:pt idx="381">
                  <c:v>123</c:v>
                </c:pt>
                <c:pt idx="382">
                  <c:v>122</c:v>
                </c:pt>
                <c:pt idx="383">
                  <c:v>122</c:v>
                </c:pt>
                <c:pt idx="384">
                  <c:v>121</c:v>
                </c:pt>
                <c:pt idx="385">
                  <c:v>121</c:v>
                </c:pt>
                <c:pt idx="386">
                  <c:v>121</c:v>
                </c:pt>
                <c:pt idx="387">
                  <c:v>122</c:v>
                </c:pt>
                <c:pt idx="388">
                  <c:v>121</c:v>
                </c:pt>
                <c:pt idx="389">
                  <c:v>121</c:v>
                </c:pt>
                <c:pt idx="390">
                  <c:v>121</c:v>
                </c:pt>
                <c:pt idx="391">
                  <c:v>123</c:v>
                </c:pt>
                <c:pt idx="392">
                  <c:v>124</c:v>
                </c:pt>
                <c:pt idx="393">
                  <c:v>123</c:v>
                </c:pt>
                <c:pt idx="394">
                  <c:v>123</c:v>
                </c:pt>
                <c:pt idx="395">
                  <c:v>122</c:v>
                </c:pt>
                <c:pt idx="396">
                  <c:v>123</c:v>
                </c:pt>
                <c:pt idx="397">
                  <c:v>123</c:v>
                </c:pt>
                <c:pt idx="398">
                  <c:v>123</c:v>
                </c:pt>
                <c:pt idx="399">
                  <c:v>124</c:v>
                </c:pt>
                <c:pt idx="400">
                  <c:v>125</c:v>
                </c:pt>
                <c:pt idx="401">
                  <c:v>125</c:v>
                </c:pt>
                <c:pt idx="402">
                  <c:v>125</c:v>
                </c:pt>
                <c:pt idx="403">
                  <c:v>125</c:v>
                </c:pt>
                <c:pt idx="404">
                  <c:v>124</c:v>
                </c:pt>
                <c:pt idx="405">
                  <c:v>125</c:v>
                </c:pt>
                <c:pt idx="406">
                  <c:v>126</c:v>
                </c:pt>
                <c:pt idx="407">
                  <c:v>125</c:v>
                </c:pt>
                <c:pt idx="408">
                  <c:v>126</c:v>
                </c:pt>
                <c:pt idx="409">
                  <c:v>130</c:v>
                </c:pt>
                <c:pt idx="410">
                  <c:v>127</c:v>
                </c:pt>
                <c:pt idx="411">
                  <c:v>127</c:v>
                </c:pt>
                <c:pt idx="412">
                  <c:v>127</c:v>
                </c:pt>
                <c:pt idx="413">
                  <c:v>128</c:v>
                </c:pt>
                <c:pt idx="414">
                  <c:v>129</c:v>
                </c:pt>
                <c:pt idx="415">
                  <c:v>129</c:v>
                </c:pt>
                <c:pt idx="416">
                  <c:v>129</c:v>
                </c:pt>
                <c:pt idx="417">
                  <c:v>130</c:v>
                </c:pt>
                <c:pt idx="418">
                  <c:v>129</c:v>
                </c:pt>
                <c:pt idx="419">
                  <c:v>129</c:v>
                </c:pt>
                <c:pt idx="420">
                  <c:v>130</c:v>
                </c:pt>
                <c:pt idx="421">
                  <c:v>130</c:v>
                </c:pt>
                <c:pt idx="422">
                  <c:v>130</c:v>
                </c:pt>
                <c:pt idx="423">
                  <c:v>131</c:v>
                </c:pt>
                <c:pt idx="424">
                  <c:v>130</c:v>
                </c:pt>
                <c:pt idx="425">
                  <c:v>131</c:v>
                </c:pt>
                <c:pt idx="426">
                  <c:v>130</c:v>
                </c:pt>
                <c:pt idx="427">
                  <c:v>131</c:v>
                </c:pt>
                <c:pt idx="428">
                  <c:v>130</c:v>
                </c:pt>
                <c:pt idx="429">
                  <c:v>130</c:v>
                </c:pt>
                <c:pt idx="430">
                  <c:v>130</c:v>
                </c:pt>
                <c:pt idx="431">
                  <c:v>130</c:v>
                </c:pt>
                <c:pt idx="432">
                  <c:v>131</c:v>
                </c:pt>
                <c:pt idx="433">
                  <c:v>130</c:v>
                </c:pt>
                <c:pt idx="434">
                  <c:v>129</c:v>
                </c:pt>
                <c:pt idx="435">
                  <c:v>129</c:v>
                </c:pt>
                <c:pt idx="436">
                  <c:v>130</c:v>
                </c:pt>
                <c:pt idx="437">
                  <c:v>131</c:v>
                </c:pt>
                <c:pt idx="438">
                  <c:v>130</c:v>
                </c:pt>
                <c:pt idx="439">
                  <c:v>129</c:v>
                </c:pt>
                <c:pt idx="440">
                  <c:v>129</c:v>
                </c:pt>
                <c:pt idx="441">
                  <c:v>130</c:v>
                </c:pt>
                <c:pt idx="442">
                  <c:v>128</c:v>
                </c:pt>
                <c:pt idx="443">
                  <c:v>128</c:v>
                </c:pt>
                <c:pt idx="444">
                  <c:v>129</c:v>
                </c:pt>
                <c:pt idx="445">
                  <c:v>129</c:v>
                </c:pt>
                <c:pt idx="446">
                  <c:v>130</c:v>
                </c:pt>
                <c:pt idx="447">
                  <c:v>127</c:v>
                </c:pt>
                <c:pt idx="448">
                  <c:v>127</c:v>
                </c:pt>
                <c:pt idx="449">
                  <c:v>128</c:v>
                </c:pt>
                <c:pt idx="450">
                  <c:v>130</c:v>
                </c:pt>
                <c:pt idx="451">
                  <c:v>129</c:v>
                </c:pt>
                <c:pt idx="452">
                  <c:v>129</c:v>
                </c:pt>
                <c:pt idx="453">
                  <c:v>128</c:v>
                </c:pt>
                <c:pt idx="454">
                  <c:v>130</c:v>
                </c:pt>
                <c:pt idx="455">
                  <c:v>129</c:v>
                </c:pt>
                <c:pt idx="456">
                  <c:v>130</c:v>
                </c:pt>
                <c:pt idx="457">
                  <c:v>129</c:v>
                </c:pt>
                <c:pt idx="458">
                  <c:v>128</c:v>
                </c:pt>
                <c:pt idx="459">
                  <c:v>128</c:v>
                </c:pt>
                <c:pt idx="460">
                  <c:v>130</c:v>
                </c:pt>
                <c:pt idx="461">
                  <c:v>129</c:v>
                </c:pt>
                <c:pt idx="462">
                  <c:v>128.99999999999997</c:v>
                </c:pt>
                <c:pt idx="463">
                  <c:v>129.00000000000003</c:v>
                </c:pt>
                <c:pt idx="464">
                  <c:v>129.99999999999997</c:v>
                </c:pt>
                <c:pt idx="465">
                  <c:v>129</c:v>
                </c:pt>
                <c:pt idx="466">
                  <c:v>129</c:v>
                </c:pt>
                <c:pt idx="467">
                  <c:v>127.99999999999999</c:v>
                </c:pt>
                <c:pt idx="468">
                  <c:v>129</c:v>
                </c:pt>
                <c:pt idx="469">
                  <c:v>129.00000000000003</c:v>
                </c:pt>
                <c:pt idx="470">
                  <c:v>130</c:v>
                </c:pt>
                <c:pt idx="471">
                  <c:v>130</c:v>
                </c:pt>
                <c:pt idx="472">
                  <c:v>129</c:v>
                </c:pt>
                <c:pt idx="473">
                  <c:v>129.00000000000003</c:v>
                </c:pt>
                <c:pt idx="474">
                  <c:v>130.00000000000003</c:v>
                </c:pt>
                <c:pt idx="475">
                  <c:v>130</c:v>
                </c:pt>
                <c:pt idx="476">
                  <c:v>130</c:v>
                </c:pt>
                <c:pt idx="477">
                  <c:v>133.00000000000003</c:v>
                </c:pt>
                <c:pt idx="478">
                  <c:v>133</c:v>
                </c:pt>
                <c:pt idx="479">
                  <c:v>133</c:v>
                </c:pt>
                <c:pt idx="480">
                  <c:v>133</c:v>
                </c:pt>
                <c:pt idx="481">
                  <c:v>133</c:v>
                </c:pt>
                <c:pt idx="482">
                  <c:v>132.99999999999997</c:v>
                </c:pt>
                <c:pt idx="483">
                  <c:v>132.99999999999997</c:v>
                </c:pt>
                <c:pt idx="484">
                  <c:v>133</c:v>
                </c:pt>
                <c:pt idx="485">
                  <c:v>133.00000000000003</c:v>
                </c:pt>
                <c:pt idx="486">
                  <c:v>133</c:v>
                </c:pt>
                <c:pt idx="487">
                  <c:v>133</c:v>
                </c:pt>
                <c:pt idx="488">
                  <c:v>131.99999999999997</c:v>
                </c:pt>
                <c:pt idx="489">
                  <c:v>131.99999999999997</c:v>
                </c:pt>
                <c:pt idx="490">
                  <c:v>132</c:v>
                </c:pt>
                <c:pt idx="491">
                  <c:v>132</c:v>
                </c:pt>
                <c:pt idx="492">
                  <c:v>131.99999999999997</c:v>
                </c:pt>
                <c:pt idx="493">
                  <c:v>133</c:v>
                </c:pt>
                <c:pt idx="494">
                  <c:v>132.99999999999997</c:v>
                </c:pt>
                <c:pt idx="495">
                  <c:v>133</c:v>
                </c:pt>
                <c:pt idx="496">
                  <c:v>132.99999999999997</c:v>
                </c:pt>
                <c:pt idx="497">
                  <c:v>132.00000000000003</c:v>
                </c:pt>
                <c:pt idx="498">
                  <c:v>131.00000000000003</c:v>
                </c:pt>
                <c:pt idx="499">
                  <c:v>130.00000000000003</c:v>
                </c:pt>
                <c:pt idx="500">
                  <c:v>131.00000000000003</c:v>
                </c:pt>
                <c:pt idx="501">
                  <c:v>131.00000000000003</c:v>
                </c:pt>
                <c:pt idx="502">
                  <c:v>131.00000000000003</c:v>
                </c:pt>
                <c:pt idx="503">
                  <c:v>130</c:v>
                </c:pt>
                <c:pt idx="504">
                  <c:v>129.99999999999997</c:v>
                </c:pt>
                <c:pt idx="505">
                  <c:v>131</c:v>
                </c:pt>
                <c:pt idx="506">
                  <c:v>130.00000000000003</c:v>
                </c:pt>
                <c:pt idx="507">
                  <c:v>131</c:v>
                </c:pt>
                <c:pt idx="508">
                  <c:v>131</c:v>
                </c:pt>
                <c:pt idx="509">
                  <c:v>131</c:v>
                </c:pt>
                <c:pt idx="510">
                  <c:v>132</c:v>
                </c:pt>
                <c:pt idx="511">
                  <c:v>132.99999999999997</c:v>
                </c:pt>
                <c:pt idx="512">
                  <c:v>131.99999999999997</c:v>
                </c:pt>
                <c:pt idx="513">
                  <c:v>131.99999999999997</c:v>
                </c:pt>
                <c:pt idx="514">
                  <c:v>131.99999999999997</c:v>
                </c:pt>
                <c:pt idx="515">
                  <c:v>131</c:v>
                </c:pt>
                <c:pt idx="516">
                  <c:v>130.99999999999997</c:v>
                </c:pt>
                <c:pt idx="517">
                  <c:v>130.99999999999997</c:v>
                </c:pt>
                <c:pt idx="518">
                  <c:v>130.99999999999997</c:v>
                </c:pt>
                <c:pt idx="519">
                  <c:v>130.99999999999997</c:v>
                </c:pt>
                <c:pt idx="520">
                  <c:v>130.99999999999997</c:v>
                </c:pt>
                <c:pt idx="521">
                  <c:v>131</c:v>
                </c:pt>
                <c:pt idx="522">
                  <c:v>130</c:v>
                </c:pt>
                <c:pt idx="523">
                  <c:v>131</c:v>
                </c:pt>
                <c:pt idx="524">
                  <c:v>130.99999999999997</c:v>
                </c:pt>
                <c:pt idx="525">
                  <c:v>133</c:v>
                </c:pt>
                <c:pt idx="526">
                  <c:v>132</c:v>
                </c:pt>
                <c:pt idx="527">
                  <c:v>132</c:v>
                </c:pt>
                <c:pt idx="528">
                  <c:v>132.00000000000003</c:v>
                </c:pt>
                <c:pt idx="529">
                  <c:v>131.00000000000003</c:v>
                </c:pt>
                <c:pt idx="530">
                  <c:v>131.99999999999997</c:v>
                </c:pt>
                <c:pt idx="531">
                  <c:v>131.99999999999997</c:v>
                </c:pt>
                <c:pt idx="532">
                  <c:v>131</c:v>
                </c:pt>
                <c:pt idx="533">
                  <c:v>132.99999999999997</c:v>
                </c:pt>
                <c:pt idx="534">
                  <c:v>132.99999999999997</c:v>
                </c:pt>
                <c:pt idx="535">
                  <c:v>132.99999999999997</c:v>
                </c:pt>
                <c:pt idx="536">
                  <c:v>131.99999999999997</c:v>
                </c:pt>
                <c:pt idx="537">
                  <c:v>131.99999999999997</c:v>
                </c:pt>
                <c:pt idx="538">
                  <c:v>134</c:v>
                </c:pt>
                <c:pt idx="539">
                  <c:v>132</c:v>
                </c:pt>
                <c:pt idx="540">
                  <c:v>134</c:v>
                </c:pt>
                <c:pt idx="541">
                  <c:v>135</c:v>
                </c:pt>
                <c:pt idx="542">
                  <c:v>131.99999999999997</c:v>
                </c:pt>
                <c:pt idx="543">
                  <c:v>136</c:v>
                </c:pt>
                <c:pt idx="544">
                  <c:v>139</c:v>
                </c:pt>
                <c:pt idx="545">
                  <c:v>140</c:v>
                </c:pt>
                <c:pt idx="546">
                  <c:v>143.99999999999997</c:v>
                </c:pt>
                <c:pt idx="547">
                  <c:v>144</c:v>
                </c:pt>
                <c:pt idx="548">
                  <c:v>145.00000000000003</c:v>
                </c:pt>
                <c:pt idx="549">
                  <c:v>143.00000000000003</c:v>
                </c:pt>
                <c:pt idx="550">
                  <c:v>147.99999999999997</c:v>
                </c:pt>
                <c:pt idx="551">
                  <c:v>148.99999999999997</c:v>
                </c:pt>
                <c:pt idx="552">
                  <c:v>150</c:v>
                </c:pt>
                <c:pt idx="553">
                  <c:v>149.99999999999997</c:v>
                </c:pt>
                <c:pt idx="554">
                  <c:v>151</c:v>
                </c:pt>
                <c:pt idx="555">
                  <c:v>152</c:v>
                </c:pt>
                <c:pt idx="556">
                  <c:v>153</c:v>
                </c:pt>
                <c:pt idx="557">
                  <c:v>155</c:v>
                </c:pt>
                <c:pt idx="558">
                  <c:v>155.99999999999997</c:v>
                </c:pt>
                <c:pt idx="559">
                  <c:v>159</c:v>
                </c:pt>
                <c:pt idx="560">
                  <c:v>160</c:v>
                </c:pt>
                <c:pt idx="561">
                  <c:v>163</c:v>
                </c:pt>
                <c:pt idx="562">
                  <c:v>163</c:v>
                </c:pt>
                <c:pt idx="563">
                  <c:v>163</c:v>
                </c:pt>
                <c:pt idx="564">
                  <c:v>165</c:v>
                </c:pt>
                <c:pt idx="565">
                  <c:v>164</c:v>
                </c:pt>
                <c:pt idx="566">
                  <c:v>164</c:v>
                </c:pt>
                <c:pt idx="567">
                  <c:v>163</c:v>
                </c:pt>
                <c:pt idx="568">
                  <c:v>163</c:v>
                </c:pt>
                <c:pt idx="569">
                  <c:v>163</c:v>
                </c:pt>
                <c:pt idx="570">
                  <c:v>163</c:v>
                </c:pt>
                <c:pt idx="571">
                  <c:v>164</c:v>
                </c:pt>
                <c:pt idx="572">
                  <c:v>164</c:v>
                </c:pt>
                <c:pt idx="573">
                  <c:v>164</c:v>
                </c:pt>
                <c:pt idx="574">
                  <c:v>163</c:v>
                </c:pt>
                <c:pt idx="575">
                  <c:v>164</c:v>
                </c:pt>
                <c:pt idx="576">
                  <c:v>163</c:v>
                </c:pt>
                <c:pt idx="577">
                  <c:v>165</c:v>
                </c:pt>
                <c:pt idx="578">
                  <c:v>165</c:v>
                </c:pt>
                <c:pt idx="579">
                  <c:v>163.99999999999997</c:v>
                </c:pt>
                <c:pt idx="580">
                  <c:v>165</c:v>
                </c:pt>
                <c:pt idx="581">
                  <c:v>165</c:v>
                </c:pt>
                <c:pt idx="582">
                  <c:v>165</c:v>
                </c:pt>
                <c:pt idx="583">
                  <c:v>165</c:v>
                </c:pt>
                <c:pt idx="584">
                  <c:v>165</c:v>
                </c:pt>
                <c:pt idx="585">
                  <c:v>165</c:v>
                </c:pt>
                <c:pt idx="586">
                  <c:v>166</c:v>
                </c:pt>
                <c:pt idx="587">
                  <c:v>166</c:v>
                </c:pt>
                <c:pt idx="588">
                  <c:v>166</c:v>
                </c:pt>
                <c:pt idx="589">
                  <c:v>167</c:v>
                </c:pt>
                <c:pt idx="590">
                  <c:v>165</c:v>
                </c:pt>
                <c:pt idx="591">
                  <c:v>166</c:v>
                </c:pt>
                <c:pt idx="592">
                  <c:v>164</c:v>
                </c:pt>
                <c:pt idx="593">
                  <c:v>167</c:v>
                </c:pt>
                <c:pt idx="594">
                  <c:v>165</c:v>
                </c:pt>
                <c:pt idx="595">
                  <c:v>165.99999999999997</c:v>
                </c:pt>
                <c:pt idx="596">
                  <c:v>165.99999999999997</c:v>
                </c:pt>
                <c:pt idx="597">
                  <c:v>167</c:v>
                </c:pt>
                <c:pt idx="598">
                  <c:v>166</c:v>
                </c:pt>
                <c:pt idx="599">
                  <c:v>165</c:v>
                </c:pt>
                <c:pt idx="600">
                  <c:v>166</c:v>
                </c:pt>
                <c:pt idx="601">
                  <c:v>166</c:v>
                </c:pt>
                <c:pt idx="602">
                  <c:v>167</c:v>
                </c:pt>
                <c:pt idx="603">
                  <c:v>167</c:v>
                </c:pt>
                <c:pt idx="604">
                  <c:v>165</c:v>
                </c:pt>
                <c:pt idx="605">
                  <c:v>165.99999999999997</c:v>
                </c:pt>
                <c:pt idx="606">
                  <c:v>165.00000000000003</c:v>
                </c:pt>
                <c:pt idx="607">
                  <c:v>167</c:v>
                </c:pt>
                <c:pt idx="608">
                  <c:v>165</c:v>
                </c:pt>
                <c:pt idx="609">
                  <c:v>165</c:v>
                </c:pt>
                <c:pt idx="610">
                  <c:v>166</c:v>
                </c:pt>
                <c:pt idx="611">
                  <c:v>166</c:v>
                </c:pt>
                <c:pt idx="612">
                  <c:v>166</c:v>
                </c:pt>
                <c:pt idx="613">
                  <c:v>166</c:v>
                </c:pt>
                <c:pt idx="614">
                  <c:v>167</c:v>
                </c:pt>
                <c:pt idx="615">
                  <c:v>165.99999999999997</c:v>
                </c:pt>
                <c:pt idx="616">
                  <c:v>166</c:v>
                </c:pt>
                <c:pt idx="617">
                  <c:v>166</c:v>
                </c:pt>
                <c:pt idx="618">
                  <c:v>167</c:v>
                </c:pt>
                <c:pt idx="619">
                  <c:v>166</c:v>
                </c:pt>
                <c:pt idx="620">
                  <c:v>166</c:v>
                </c:pt>
                <c:pt idx="621">
                  <c:v>167</c:v>
                </c:pt>
                <c:pt idx="622">
                  <c:v>165.99999999999997</c:v>
                </c:pt>
                <c:pt idx="623">
                  <c:v>166</c:v>
                </c:pt>
                <c:pt idx="624">
                  <c:v>167</c:v>
                </c:pt>
                <c:pt idx="625">
                  <c:v>165.99999999999997</c:v>
                </c:pt>
                <c:pt idx="626">
                  <c:v>166</c:v>
                </c:pt>
                <c:pt idx="627">
                  <c:v>167</c:v>
                </c:pt>
                <c:pt idx="628">
                  <c:v>167.00000000000003</c:v>
                </c:pt>
                <c:pt idx="629">
                  <c:v>166</c:v>
                </c:pt>
                <c:pt idx="630">
                  <c:v>166</c:v>
                </c:pt>
                <c:pt idx="631">
                  <c:v>166</c:v>
                </c:pt>
                <c:pt idx="632">
                  <c:v>166</c:v>
                </c:pt>
                <c:pt idx="633">
                  <c:v>166</c:v>
                </c:pt>
                <c:pt idx="634">
                  <c:v>167</c:v>
                </c:pt>
                <c:pt idx="635">
                  <c:v>167</c:v>
                </c:pt>
                <c:pt idx="636">
                  <c:v>166</c:v>
                </c:pt>
                <c:pt idx="637">
                  <c:v>165</c:v>
                </c:pt>
                <c:pt idx="638">
                  <c:v>166</c:v>
                </c:pt>
                <c:pt idx="639">
                  <c:v>166</c:v>
                </c:pt>
                <c:pt idx="640">
                  <c:v>166</c:v>
                </c:pt>
                <c:pt idx="641">
                  <c:v>165</c:v>
                </c:pt>
                <c:pt idx="642">
                  <c:v>166</c:v>
                </c:pt>
                <c:pt idx="643">
                  <c:v>165</c:v>
                </c:pt>
                <c:pt idx="644">
                  <c:v>165.00000000000003</c:v>
                </c:pt>
                <c:pt idx="645">
                  <c:v>165</c:v>
                </c:pt>
                <c:pt idx="646">
                  <c:v>164</c:v>
                </c:pt>
                <c:pt idx="647">
                  <c:v>164</c:v>
                </c:pt>
                <c:pt idx="648">
                  <c:v>164</c:v>
                </c:pt>
                <c:pt idx="649">
                  <c:v>164</c:v>
                </c:pt>
                <c:pt idx="650">
                  <c:v>165</c:v>
                </c:pt>
                <c:pt idx="651">
                  <c:v>164</c:v>
                </c:pt>
                <c:pt idx="652">
                  <c:v>164</c:v>
                </c:pt>
                <c:pt idx="653">
                  <c:v>163</c:v>
                </c:pt>
                <c:pt idx="654">
                  <c:v>163.00000000000003</c:v>
                </c:pt>
                <c:pt idx="655">
                  <c:v>164</c:v>
                </c:pt>
                <c:pt idx="656">
                  <c:v>163.99999999999997</c:v>
                </c:pt>
                <c:pt idx="657">
                  <c:v>164</c:v>
                </c:pt>
                <c:pt idx="658">
                  <c:v>162</c:v>
                </c:pt>
                <c:pt idx="659">
                  <c:v>163</c:v>
                </c:pt>
                <c:pt idx="660">
                  <c:v>164</c:v>
                </c:pt>
                <c:pt idx="661">
                  <c:v>165</c:v>
                </c:pt>
                <c:pt idx="662">
                  <c:v>165</c:v>
                </c:pt>
                <c:pt idx="663">
                  <c:v>163</c:v>
                </c:pt>
                <c:pt idx="664">
                  <c:v>163</c:v>
                </c:pt>
                <c:pt idx="665">
                  <c:v>164</c:v>
                </c:pt>
                <c:pt idx="666">
                  <c:v>163.99999999999997</c:v>
                </c:pt>
                <c:pt idx="667">
                  <c:v>164</c:v>
                </c:pt>
                <c:pt idx="668">
                  <c:v>163.99999999999997</c:v>
                </c:pt>
                <c:pt idx="669">
                  <c:v>165</c:v>
                </c:pt>
                <c:pt idx="670">
                  <c:v>163.99999999999997</c:v>
                </c:pt>
                <c:pt idx="671">
                  <c:v>163.99999999999997</c:v>
                </c:pt>
                <c:pt idx="672">
                  <c:v>164</c:v>
                </c:pt>
                <c:pt idx="673">
                  <c:v>163</c:v>
                </c:pt>
                <c:pt idx="674">
                  <c:v>164</c:v>
                </c:pt>
                <c:pt idx="675">
                  <c:v>162</c:v>
                </c:pt>
                <c:pt idx="676">
                  <c:v>162</c:v>
                </c:pt>
                <c:pt idx="677">
                  <c:v>163.00000000000003</c:v>
                </c:pt>
                <c:pt idx="678">
                  <c:v>162</c:v>
                </c:pt>
                <c:pt idx="679">
                  <c:v>163</c:v>
                </c:pt>
                <c:pt idx="680">
                  <c:v>161.99999999999997</c:v>
                </c:pt>
                <c:pt idx="681">
                  <c:v>163</c:v>
                </c:pt>
                <c:pt idx="682">
                  <c:v>161.99999999999997</c:v>
                </c:pt>
                <c:pt idx="683">
                  <c:v>161.99999999999997</c:v>
                </c:pt>
                <c:pt idx="684">
                  <c:v>163</c:v>
                </c:pt>
                <c:pt idx="685">
                  <c:v>163</c:v>
                </c:pt>
                <c:pt idx="686">
                  <c:v>162</c:v>
                </c:pt>
                <c:pt idx="687">
                  <c:v>163</c:v>
                </c:pt>
                <c:pt idx="688">
                  <c:v>163</c:v>
                </c:pt>
                <c:pt idx="689">
                  <c:v>163</c:v>
                </c:pt>
                <c:pt idx="690">
                  <c:v>161.99999999999997</c:v>
                </c:pt>
                <c:pt idx="691">
                  <c:v>161</c:v>
                </c:pt>
                <c:pt idx="692">
                  <c:v>161.99999999999997</c:v>
                </c:pt>
                <c:pt idx="693">
                  <c:v>161</c:v>
                </c:pt>
                <c:pt idx="694">
                  <c:v>161</c:v>
                </c:pt>
                <c:pt idx="695">
                  <c:v>161</c:v>
                </c:pt>
                <c:pt idx="696">
                  <c:v>159.99999999999997</c:v>
                </c:pt>
                <c:pt idx="697">
                  <c:v>160</c:v>
                </c:pt>
                <c:pt idx="698">
                  <c:v>161</c:v>
                </c:pt>
                <c:pt idx="699">
                  <c:v>160</c:v>
                </c:pt>
                <c:pt idx="700">
                  <c:v>160</c:v>
                </c:pt>
                <c:pt idx="701">
                  <c:v>159.99999999999997</c:v>
                </c:pt>
                <c:pt idx="702">
                  <c:v>161</c:v>
                </c:pt>
                <c:pt idx="703">
                  <c:v>159</c:v>
                </c:pt>
                <c:pt idx="704">
                  <c:v>160</c:v>
                </c:pt>
                <c:pt idx="705">
                  <c:v>157.99999999999997</c:v>
                </c:pt>
                <c:pt idx="706">
                  <c:v>157.99999999999997</c:v>
                </c:pt>
                <c:pt idx="707">
                  <c:v>155.99999999999997</c:v>
                </c:pt>
                <c:pt idx="708">
                  <c:v>157</c:v>
                </c:pt>
                <c:pt idx="709">
                  <c:v>156</c:v>
                </c:pt>
                <c:pt idx="710">
                  <c:v>155</c:v>
                </c:pt>
                <c:pt idx="711">
                  <c:v>154</c:v>
                </c:pt>
                <c:pt idx="712">
                  <c:v>154.99999999999997</c:v>
                </c:pt>
                <c:pt idx="713">
                  <c:v>153.00000000000003</c:v>
                </c:pt>
                <c:pt idx="714">
                  <c:v>153.00000000000003</c:v>
                </c:pt>
                <c:pt idx="715">
                  <c:v>153</c:v>
                </c:pt>
                <c:pt idx="716">
                  <c:v>152.99999999999997</c:v>
                </c:pt>
                <c:pt idx="717">
                  <c:v>152</c:v>
                </c:pt>
                <c:pt idx="718">
                  <c:v>152</c:v>
                </c:pt>
                <c:pt idx="719">
                  <c:v>151.00000000000003</c:v>
                </c:pt>
                <c:pt idx="720">
                  <c:v>152</c:v>
                </c:pt>
                <c:pt idx="721">
                  <c:v>149.00000000000003</c:v>
                </c:pt>
                <c:pt idx="722">
                  <c:v>150.00000000000003</c:v>
                </c:pt>
                <c:pt idx="723">
                  <c:v>150</c:v>
                </c:pt>
                <c:pt idx="724">
                  <c:v>150</c:v>
                </c:pt>
                <c:pt idx="725">
                  <c:v>148.00000000000003</c:v>
                </c:pt>
                <c:pt idx="726">
                  <c:v>148.00000000000003</c:v>
                </c:pt>
                <c:pt idx="727">
                  <c:v>148</c:v>
                </c:pt>
                <c:pt idx="728">
                  <c:v>147</c:v>
                </c:pt>
                <c:pt idx="729">
                  <c:v>148</c:v>
                </c:pt>
                <c:pt idx="730">
                  <c:v>147</c:v>
                </c:pt>
                <c:pt idx="731">
                  <c:v>147.00000000000003</c:v>
                </c:pt>
                <c:pt idx="732">
                  <c:v>148</c:v>
                </c:pt>
                <c:pt idx="733">
                  <c:v>147.00000000000003</c:v>
                </c:pt>
                <c:pt idx="734">
                  <c:v>146.00000000000003</c:v>
                </c:pt>
                <c:pt idx="735">
                  <c:v>146</c:v>
                </c:pt>
                <c:pt idx="736">
                  <c:v>147</c:v>
                </c:pt>
                <c:pt idx="737">
                  <c:v>146</c:v>
                </c:pt>
                <c:pt idx="738">
                  <c:v>147</c:v>
                </c:pt>
                <c:pt idx="739">
                  <c:v>146</c:v>
                </c:pt>
                <c:pt idx="740">
                  <c:v>146</c:v>
                </c:pt>
                <c:pt idx="741">
                  <c:v>147</c:v>
                </c:pt>
                <c:pt idx="742">
                  <c:v>146</c:v>
                </c:pt>
                <c:pt idx="743">
                  <c:v>147</c:v>
                </c:pt>
                <c:pt idx="744">
                  <c:v>146</c:v>
                </c:pt>
                <c:pt idx="745">
                  <c:v>144</c:v>
                </c:pt>
                <c:pt idx="746">
                  <c:v>144.00000000000003</c:v>
                </c:pt>
                <c:pt idx="747">
                  <c:v>144</c:v>
                </c:pt>
                <c:pt idx="748">
                  <c:v>143.00000000000003</c:v>
                </c:pt>
                <c:pt idx="749">
                  <c:v>143</c:v>
                </c:pt>
                <c:pt idx="750">
                  <c:v>143</c:v>
                </c:pt>
                <c:pt idx="751">
                  <c:v>142.00000000000003</c:v>
                </c:pt>
                <c:pt idx="752">
                  <c:v>143</c:v>
                </c:pt>
                <c:pt idx="753">
                  <c:v>141</c:v>
                </c:pt>
                <c:pt idx="754">
                  <c:v>141</c:v>
                </c:pt>
                <c:pt idx="755">
                  <c:v>140</c:v>
                </c:pt>
                <c:pt idx="756">
                  <c:v>140</c:v>
                </c:pt>
                <c:pt idx="757">
                  <c:v>139</c:v>
                </c:pt>
                <c:pt idx="758">
                  <c:v>140</c:v>
                </c:pt>
                <c:pt idx="759">
                  <c:v>139</c:v>
                </c:pt>
                <c:pt idx="760">
                  <c:v>139</c:v>
                </c:pt>
                <c:pt idx="761">
                  <c:v>138</c:v>
                </c:pt>
                <c:pt idx="762">
                  <c:v>138</c:v>
                </c:pt>
                <c:pt idx="763">
                  <c:v>138</c:v>
                </c:pt>
                <c:pt idx="764">
                  <c:v>138</c:v>
                </c:pt>
                <c:pt idx="765">
                  <c:v>139</c:v>
                </c:pt>
                <c:pt idx="766">
                  <c:v>138</c:v>
                </c:pt>
                <c:pt idx="767">
                  <c:v>138</c:v>
                </c:pt>
                <c:pt idx="768">
                  <c:v>137</c:v>
                </c:pt>
                <c:pt idx="769">
                  <c:v>138</c:v>
                </c:pt>
                <c:pt idx="770">
                  <c:v>138</c:v>
                </c:pt>
                <c:pt idx="771">
                  <c:v>137</c:v>
                </c:pt>
                <c:pt idx="772">
                  <c:v>137</c:v>
                </c:pt>
                <c:pt idx="773">
                  <c:v>137</c:v>
                </c:pt>
                <c:pt idx="774">
                  <c:v>138</c:v>
                </c:pt>
                <c:pt idx="775">
                  <c:v>137</c:v>
                </c:pt>
                <c:pt idx="776">
                  <c:v>137</c:v>
                </c:pt>
                <c:pt idx="777">
                  <c:v>137</c:v>
                </c:pt>
                <c:pt idx="778">
                  <c:v>137</c:v>
                </c:pt>
                <c:pt idx="779">
                  <c:v>137</c:v>
                </c:pt>
                <c:pt idx="780">
                  <c:v>137</c:v>
                </c:pt>
                <c:pt idx="781">
                  <c:v>137</c:v>
                </c:pt>
                <c:pt idx="782">
                  <c:v>136</c:v>
                </c:pt>
                <c:pt idx="783">
                  <c:v>137</c:v>
                </c:pt>
                <c:pt idx="784">
                  <c:v>137</c:v>
                </c:pt>
                <c:pt idx="785">
                  <c:v>137</c:v>
                </c:pt>
                <c:pt idx="786">
                  <c:v>137</c:v>
                </c:pt>
                <c:pt idx="787">
                  <c:v>139</c:v>
                </c:pt>
                <c:pt idx="788">
                  <c:v>136</c:v>
                </c:pt>
                <c:pt idx="789">
                  <c:v>138</c:v>
                </c:pt>
                <c:pt idx="790">
                  <c:v>138</c:v>
                </c:pt>
                <c:pt idx="791">
                  <c:v>140</c:v>
                </c:pt>
                <c:pt idx="792">
                  <c:v>138</c:v>
                </c:pt>
                <c:pt idx="793">
                  <c:v>139</c:v>
                </c:pt>
                <c:pt idx="794">
                  <c:v>140</c:v>
                </c:pt>
                <c:pt idx="795">
                  <c:v>138.99999999999997</c:v>
                </c:pt>
                <c:pt idx="796">
                  <c:v>139</c:v>
                </c:pt>
                <c:pt idx="797">
                  <c:v>138.99999999999997</c:v>
                </c:pt>
                <c:pt idx="798">
                  <c:v>138</c:v>
                </c:pt>
                <c:pt idx="799">
                  <c:v>137</c:v>
                </c:pt>
                <c:pt idx="800">
                  <c:v>138</c:v>
                </c:pt>
                <c:pt idx="801">
                  <c:v>137</c:v>
                </c:pt>
                <c:pt idx="802">
                  <c:v>137</c:v>
                </c:pt>
                <c:pt idx="803">
                  <c:v>137</c:v>
                </c:pt>
                <c:pt idx="804">
                  <c:v>137</c:v>
                </c:pt>
                <c:pt idx="805">
                  <c:v>136</c:v>
                </c:pt>
                <c:pt idx="806">
                  <c:v>137</c:v>
                </c:pt>
                <c:pt idx="807">
                  <c:v>136</c:v>
                </c:pt>
                <c:pt idx="808">
                  <c:v>136</c:v>
                </c:pt>
                <c:pt idx="809">
                  <c:v>135.00000000000003</c:v>
                </c:pt>
                <c:pt idx="810">
                  <c:v>136</c:v>
                </c:pt>
                <c:pt idx="811">
                  <c:v>135</c:v>
                </c:pt>
                <c:pt idx="812">
                  <c:v>136</c:v>
                </c:pt>
                <c:pt idx="813">
                  <c:v>136.00000000000003</c:v>
                </c:pt>
                <c:pt idx="814">
                  <c:v>136.00000000000003</c:v>
                </c:pt>
                <c:pt idx="815">
                  <c:v>135</c:v>
                </c:pt>
                <c:pt idx="816">
                  <c:v>136</c:v>
                </c:pt>
                <c:pt idx="817">
                  <c:v>135</c:v>
                </c:pt>
                <c:pt idx="818">
                  <c:v>135</c:v>
                </c:pt>
                <c:pt idx="819">
                  <c:v>135</c:v>
                </c:pt>
                <c:pt idx="820">
                  <c:v>135</c:v>
                </c:pt>
                <c:pt idx="821">
                  <c:v>135</c:v>
                </c:pt>
                <c:pt idx="822">
                  <c:v>135.00000000000003</c:v>
                </c:pt>
                <c:pt idx="823">
                  <c:v>135</c:v>
                </c:pt>
                <c:pt idx="824">
                  <c:v>134</c:v>
                </c:pt>
                <c:pt idx="825">
                  <c:v>134</c:v>
                </c:pt>
                <c:pt idx="826">
                  <c:v>134</c:v>
                </c:pt>
                <c:pt idx="827">
                  <c:v>134</c:v>
                </c:pt>
                <c:pt idx="828">
                  <c:v>134.00000000000003</c:v>
                </c:pt>
                <c:pt idx="829">
                  <c:v>135</c:v>
                </c:pt>
                <c:pt idx="830">
                  <c:v>135</c:v>
                </c:pt>
                <c:pt idx="831">
                  <c:v>134</c:v>
                </c:pt>
                <c:pt idx="832">
                  <c:v>134</c:v>
                </c:pt>
                <c:pt idx="833">
                  <c:v>135</c:v>
                </c:pt>
                <c:pt idx="834">
                  <c:v>135</c:v>
                </c:pt>
                <c:pt idx="835">
                  <c:v>134</c:v>
                </c:pt>
                <c:pt idx="836">
                  <c:v>135</c:v>
                </c:pt>
                <c:pt idx="837">
                  <c:v>135.00000000000003</c:v>
                </c:pt>
                <c:pt idx="838">
                  <c:v>135</c:v>
                </c:pt>
                <c:pt idx="839">
                  <c:v>135</c:v>
                </c:pt>
                <c:pt idx="840">
                  <c:v>135</c:v>
                </c:pt>
                <c:pt idx="841">
                  <c:v>134</c:v>
                </c:pt>
                <c:pt idx="842" formatCode="General">
                  <c:v>135</c:v>
                </c:pt>
                <c:pt idx="843" formatCode="General">
                  <c:v>134</c:v>
                </c:pt>
                <c:pt idx="844" formatCode="General">
                  <c:v>136</c:v>
                </c:pt>
                <c:pt idx="845" formatCode="General">
                  <c:v>135.00000000000003</c:v>
                </c:pt>
                <c:pt idx="846" formatCode="General">
                  <c:v>136</c:v>
                </c:pt>
                <c:pt idx="847" formatCode="General">
                  <c:v>136.00000000000003</c:v>
                </c:pt>
                <c:pt idx="848" formatCode="General">
                  <c:v>137</c:v>
                </c:pt>
                <c:pt idx="849" formatCode="General">
                  <c:v>126.99999999999999</c:v>
                </c:pt>
                <c:pt idx="850" formatCode="General">
                  <c:v>124</c:v>
                </c:pt>
                <c:pt idx="851" formatCode="General">
                  <c:v>127</c:v>
                </c:pt>
                <c:pt idx="852" formatCode="General">
                  <c:v>127.99999999999999</c:v>
                </c:pt>
                <c:pt idx="853" formatCode="General">
                  <c:v>127.99999999999999</c:v>
                </c:pt>
                <c:pt idx="854" formatCode="General">
                  <c:v>127.99999999999999</c:v>
                </c:pt>
                <c:pt idx="855" formatCode="General">
                  <c:v>127.99999999999999</c:v>
                </c:pt>
                <c:pt idx="856" formatCode="General">
                  <c:v>127.99999999999999</c:v>
                </c:pt>
                <c:pt idx="857" formatCode="General">
                  <c:v>127</c:v>
                </c:pt>
                <c:pt idx="858" formatCode="General">
                  <c:v>126.99999999999999</c:v>
                </c:pt>
                <c:pt idx="859" formatCode="General">
                  <c:v>128.00000000000003</c:v>
                </c:pt>
                <c:pt idx="860" formatCode="General">
                  <c:v>128.00000000000003</c:v>
                </c:pt>
                <c:pt idx="861" formatCode="General">
                  <c:v>128</c:v>
                </c:pt>
                <c:pt idx="862" formatCode="General">
                  <c:v>128.00000000000003</c:v>
                </c:pt>
                <c:pt idx="863" formatCode="General">
                  <c:v>128</c:v>
                </c:pt>
                <c:pt idx="864" formatCode="General">
                  <c:v>128</c:v>
                </c:pt>
                <c:pt idx="865" formatCode="General">
                  <c:v>127.99999999999999</c:v>
                </c:pt>
                <c:pt idx="866" formatCode="General">
                  <c:v>128.00000000000003</c:v>
                </c:pt>
                <c:pt idx="867" formatCode="General">
                  <c:v>127.00000000000003</c:v>
                </c:pt>
                <c:pt idx="868" formatCode="General">
                  <c:v>128</c:v>
                </c:pt>
                <c:pt idx="869" formatCode="General">
                  <c:v>126.99999999999999</c:v>
                </c:pt>
                <c:pt idx="870" formatCode="General">
                  <c:v>127</c:v>
                </c:pt>
                <c:pt idx="871" formatCode="General">
                  <c:v>129</c:v>
                </c:pt>
                <c:pt idx="872" formatCode="General">
                  <c:v>128.00000000000003</c:v>
                </c:pt>
                <c:pt idx="873" formatCode="General">
                  <c:v>128</c:v>
                </c:pt>
                <c:pt idx="874" formatCode="General">
                  <c:v>127</c:v>
                </c:pt>
                <c:pt idx="875" formatCode="General">
                  <c:v>130</c:v>
                </c:pt>
                <c:pt idx="876" formatCode="General">
                  <c:v>128.00000000000003</c:v>
                </c:pt>
                <c:pt idx="877" formatCode="General">
                  <c:v>130</c:v>
                </c:pt>
                <c:pt idx="878" formatCode="General">
                  <c:v>130.00000000000003</c:v>
                </c:pt>
                <c:pt idx="879" formatCode="General">
                  <c:v>129</c:v>
                </c:pt>
                <c:pt idx="880" formatCode="General">
                  <c:v>130</c:v>
                </c:pt>
                <c:pt idx="881" formatCode="General">
                  <c:v>129.99999999999997</c:v>
                </c:pt>
                <c:pt idx="882" formatCode="General">
                  <c:v>131</c:v>
                </c:pt>
                <c:pt idx="883" formatCode="General">
                  <c:v>130.00000000000003</c:v>
                </c:pt>
                <c:pt idx="884" formatCode="General">
                  <c:v>131.00000000000003</c:v>
                </c:pt>
                <c:pt idx="885" formatCode="General">
                  <c:v>130.00000000000003</c:v>
                </c:pt>
                <c:pt idx="886" formatCode="General">
                  <c:v>131</c:v>
                </c:pt>
                <c:pt idx="887" formatCode="General">
                  <c:v>131</c:v>
                </c:pt>
                <c:pt idx="888" formatCode="General">
                  <c:v>130.00000000000003</c:v>
                </c:pt>
                <c:pt idx="889" formatCode="General">
                  <c:v>131.00000000000003</c:v>
                </c:pt>
                <c:pt idx="890" formatCode="General">
                  <c:v>131.00000000000003</c:v>
                </c:pt>
                <c:pt idx="891" formatCode="General">
                  <c:v>130.00000000000003</c:v>
                </c:pt>
                <c:pt idx="892" formatCode="General">
                  <c:v>130</c:v>
                </c:pt>
                <c:pt idx="893" formatCode="General">
                  <c:v>130.00000000000003</c:v>
                </c:pt>
                <c:pt idx="894" formatCode="General">
                  <c:v>131.00000000000003</c:v>
                </c:pt>
                <c:pt idx="895" formatCode="General">
                  <c:v>130</c:v>
                </c:pt>
                <c:pt idx="896" formatCode="General">
                  <c:v>131</c:v>
                </c:pt>
                <c:pt idx="897" formatCode="General">
                  <c:v>131.00000000000003</c:v>
                </c:pt>
                <c:pt idx="898" formatCode="General">
                  <c:v>130.99999999999997</c:v>
                </c:pt>
                <c:pt idx="899" formatCode="General">
                  <c:v>130.99999999999997</c:v>
                </c:pt>
                <c:pt idx="900" formatCode="General">
                  <c:v>132</c:v>
                </c:pt>
                <c:pt idx="901" formatCode="General">
                  <c:v>131</c:v>
                </c:pt>
                <c:pt idx="902" formatCode="General">
                  <c:v>130.00000000000003</c:v>
                </c:pt>
                <c:pt idx="903" formatCode="General">
                  <c:v>131</c:v>
                </c:pt>
                <c:pt idx="904" formatCode="General">
                  <c:v>131.00000000000003</c:v>
                </c:pt>
                <c:pt idx="905" formatCode="General">
                  <c:v>131</c:v>
                </c:pt>
                <c:pt idx="906" formatCode="General">
                  <c:v>131</c:v>
                </c:pt>
                <c:pt idx="907" formatCode="General">
                  <c:v>130.00000000000003</c:v>
                </c:pt>
                <c:pt idx="908" formatCode="General">
                  <c:v>132.00000000000003</c:v>
                </c:pt>
                <c:pt idx="909" formatCode="General">
                  <c:v>131</c:v>
                </c:pt>
                <c:pt idx="910" formatCode="General">
                  <c:v>131</c:v>
                </c:pt>
                <c:pt idx="911" formatCode="General">
                  <c:v>131.99999999999994</c:v>
                </c:pt>
                <c:pt idx="912" formatCode="General">
                  <c:v>130.99999999999997</c:v>
                </c:pt>
                <c:pt idx="913" formatCode="General">
                  <c:v>131.99999999999994</c:v>
                </c:pt>
                <c:pt idx="914" formatCode="General">
                  <c:v>131.99999999999994</c:v>
                </c:pt>
                <c:pt idx="915" formatCode="General">
                  <c:v>132</c:v>
                </c:pt>
                <c:pt idx="916" formatCode="General">
                  <c:v>131.99999999999994</c:v>
                </c:pt>
                <c:pt idx="917" formatCode="General">
                  <c:v>132.99999999999994</c:v>
                </c:pt>
                <c:pt idx="918" formatCode="General">
                  <c:v>132.99999999999997</c:v>
                </c:pt>
                <c:pt idx="919" formatCode="General">
                  <c:v>131.99999999999994</c:v>
                </c:pt>
                <c:pt idx="920" formatCode="General">
                  <c:v>134.00000000000003</c:v>
                </c:pt>
                <c:pt idx="921" formatCode="General">
                  <c:v>133</c:v>
                </c:pt>
                <c:pt idx="922" formatCode="General">
                  <c:v>132.99999999999994</c:v>
                </c:pt>
                <c:pt idx="923" formatCode="General">
                  <c:v>135</c:v>
                </c:pt>
                <c:pt idx="924" formatCode="General">
                  <c:v>133</c:v>
                </c:pt>
                <c:pt idx="925" formatCode="General">
                  <c:v>134</c:v>
                </c:pt>
                <c:pt idx="926" formatCode="General">
                  <c:v>134.00000000000003</c:v>
                </c:pt>
                <c:pt idx="927" formatCode="General">
                  <c:v>133</c:v>
                </c:pt>
                <c:pt idx="928" formatCode="General">
                  <c:v>134</c:v>
                </c:pt>
                <c:pt idx="929" formatCode="General">
                  <c:v>132.99999999999994</c:v>
                </c:pt>
                <c:pt idx="930" formatCode="General">
                  <c:v>132.99999999999994</c:v>
                </c:pt>
                <c:pt idx="931" formatCode="General">
                  <c:v>132</c:v>
                </c:pt>
                <c:pt idx="932" formatCode="General">
                  <c:v>134</c:v>
                </c:pt>
                <c:pt idx="933" formatCode="General">
                  <c:v>134.00000000000003</c:v>
                </c:pt>
                <c:pt idx="934" formatCode="General">
                  <c:v>134</c:v>
                </c:pt>
                <c:pt idx="935" formatCode="General">
                  <c:v>134.00000000000003</c:v>
                </c:pt>
                <c:pt idx="936" formatCode="General">
                  <c:v>133</c:v>
                </c:pt>
                <c:pt idx="937" formatCode="General">
                  <c:v>135</c:v>
                </c:pt>
                <c:pt idx="938" formatCode="General">
                  <c:v>136</c:v>
                </c:pt>
                <c:pt idx="939" formatCode="General">
                  <c:v>137</c:v>
                </c:pt>
                <c:pt idx="940" formatCode="General">
                  <c:v>136.00000000000003</c:v>
                </c:pt>
                <c:pt idx="941" formatCode="General">
                  <c:v>135</c:v>
                </c:pt>
                <c:pt idx="942" formatCode="General">
                  <c:v>138</c:v>
                </c:pt>
                <c:pt idx="943" formatCode="General">
                  <c:v>137</c:v>
                </c:pt>
                <c:pt idx="944" formatCode="General">
                  <c:v>136</c:v>
                </c:pt>
                <c:pt idx="945" formatCode="General">
                  <c:v>137</c:v>
                </c:pt>
                <c:pt idx="946" formatCode="General">
                  <c:v>137</c:v>
                </c:pt>
                <c:pt idx="947" formatCode="General">
                  <c:v>138</c:v>
                </c:pt>
                <c:pt idx="948" formatCode="General">
                  <c:v>137</c:v>
                </c:pt>
                <c:pt idx="949" formatCode="General">
                  <c:v>143.00000000000003</c:v>
                </c:pt>
                <c:pt idx="950" formatCode="General">
                  <c:v>141</c:v>
                </c:pt>
                <c:pt idx="951" formatCode="General">
                  <c:v>140.99999999999997</c:v>
                </c:pt>
                <c:pt idx="952" formatCode="General">
                  <c:v>142</c:v>
                </c:pt>
                <c:pt idx="953" formatCode="General">
                  <c:v>142.00000000000003</c:v>
                </c:pt>
                <c:pt idx="954" formatCode="General">
                  <c:v>141</c:v>
                </c:pt>
                <c:pt idx="955" formatCode="General">
                  <c:v>142.00000000000003</c:v>
                </c:pt>
                <c:pt idx="956" formatCode="General">
                  <c:v>142</c:v>
                </c:pt>
                <c:pt idx="957" formatCode="General">
                  <c:v>142.00000000000006</c:v>
                </c:pt>
                <c:pt idx="958" formatCode="General">
                  <c:v>142.00000000000003</c:v>
                </c:pt>
                <c:pt idx="959" formatCode="General">
                  <c:v>143</c:v>
                </c:pt>
                <c:pt idx="960" formatCode="General">
                  <c:v>143.00000000000003</c:v>
                </c:pt>
                <c:pt idx="961" formatCode="General">
                  <c:v>140.99999999999997</c:v>
                </c:pt>
                <c:pt idx="962" formatCode="General">
                  <c:v>142.00000000000003</c:v>
                </c:pt>
                <c:pt idx="963" formatCode="General">
                  <c:v>144.00000000000003</c:v>
                </c:pt>
                <c:pt idx="964" formatCode="General">
                  <c:v>145</c:v>
                </c:pt>
                <c:pt idx="965" formatCode="General">
                  <c:v>145</c:v>
                </c:pt>
                <c:pt idx="966" formatCode="General">
                  <c:v>143</c:v>
                </c:pt>
                <c:pt idx="967" formatCode="General">
                  <c:v>144.1</c:v>
                </c:pt>
                <c:pt idx="968" formatCode="General">
                  <c:v>144.00000000000003</c:v>
                </c:pt>
                <c:pt idx="969" formatCode="General">
                  <c:v>143.70000000000002</c:v>
                </c:pt>
                <c:pt idx="970" formatCode="General">
                  <c:v>144.6</c:v>
                </c:pt>
                <c:pt idx="971" formatCode="General">
                  <c:v>144.19999999999999</c:v>
                </c:pt>
                <c:pt idx="972" formatCode="General">
                  <c:v>144.30000000000001</c:v>
                </c:pt>
                <c:pt idx="973" formatCode="General">
                  <c:v>145.69999999999999</c:v>
                </c:pt>
                <c:pt idx="974" formatCode="General">
                  <c:v>148.00000000000003</c:v>
                </c:pt>
                <c:pt idx="975" formatCode="General">
                  <c:v>147.9</c:v>
                </c:pt>
                <c:pt idx="976" formatCode="General">
                  <c:v>149.4</c:v>
                </c:pt>
                <c:pt idx="977" formatCode="General">
                  <c:v>148.6</c:v>
                </c:pt>
                <c:pt idx="978" formatCode="General">
                  <c:v>148.80000000000001</c:v>
                </c:pt>
                <c:pt idx="979" formatCode="General">
                  <c:v>148.70000000000002</c:v>
                </c:pt>
                <c:pt idx="980" formatCode="General">
                  <c:v>148.80000000000001</c:v>
                </c:pt>
                <c:pt idx="981" formatCode="General">
                  <c:v>150.00000000000003</c:v>
                </c:pt>
                <c:pt idx="982" formatCode="General">
                  <c:v>149.5</c:v>
                </c:pt>
                <c:pt idx="983" formatCode="General">
                  <c:v>149.5</c:v>
                </c:pt>
                <c:pt idx="984" formatCode="General">
                  <c:v>149.10000000000002</c:v>
                </c:pt>
                <c:pt idx="985" formatCode="General">
                  <c:v>149.5</c:v>
                </c:pt>
                <c:pt idx="986" formatCode="General">
                  <c:v>149.5</c:v>
                </c:pt>
                <c:pt idx="987" formatCode="General">
                  <c:v>148.4</c:v>
                </c:pt>
                <c:pt idx="988" formatCode="General">
                  <c:v>148.30000000000001</c:v>
                </c:pt>
                <c:pt idx="989">
                  <c:v>148.4</c:v>
                </c:pt>
                <c:pt idx="990">
                  <c:v>148</c:v>
                </c:pt>
                <c:pt idx="991">
                  <c:v>149</c:v>
                </c:pt>
                <c:pt idx="992">
                  <c:v>147</c:v>
                </c:pt>
                <c:pt idx="993">
                  <c:v>147</c:v>
                </c:pt>
                <c:pt idx="994">
                  <c:v>146</c:v>
                </c:pt>
                <c:pt idx="995">
                  <c:v>144</c:v>
                </c:pt>
                <c:pt idx="996">
                  <c:v>144</c:v>
                </c:pt>
                <c:pt idx="997">
                  <c:v>143</c:v>
                </c:pt>
                <c:pt idx="998">
                  <c:v>145</c:v>
                </c:pt>
                <c:pt idx="999">
                  <c:v>145</c:v>
                </c:pt>
                <c:pt idx="1000">
                  <c:v>143</c:v>
                </c:pt>
                <c:pt idx="1001">
                  <c:v>142</c:v>
                </c:pt>
                <c:pt idx="1002">
                  <c:v>144</c:v>
                </c:pt>
                <c:pt idx="1003">
                  <c:v>144</c:v>
                </c:pt>
                <c:pt idx="1004">
                  <c:v>145</c:v>
                </c:pt>
                <c:pt idx="1005">
                  <c:v>145</c:v>
                </c:pt>
                <c:pt idx="1006">
                  <c:v>145</c:v>
                </c:pt>
                <c:pt idx="1007">
                  <c:v>145</c:v>
                </c:pt>
                <c:pt idx="1008">
                  <c:v>144</c:v>
                </c:pt>
                <c:pt idx="1009">
                  <c:v>145</c:v>
                </c:pt>
                <c:pt idx="1010">
                  <c:v>145</c:v>
                </c:pt>
                <c:pt idx="1011">
                  <c:v>145</c:v>
                </c:pt>
                <c:pt idx="1012">
                  <c:v>146</c:v>
                </c:pt>
                <c:pt idx="1013">
                  <c:v>146</c:v>
                </c:pt>
                <c:pt idx="1014">
                  <c:v>146</c:v>
                </c:pt>
                <c:pt idx="1015">
                  <c:v>147</c:v>
                </c:pt>
                <c:pt idx="1016">
                  <c:v>147</c:v>
                </c:pt>
                <c:pt idx="1017">
                  <c:v>147</c:v>
                </c:pt>
                <c:pt idx="1018">
                  <c:v>146</c:v>
                </c:pt>
                <c:pt idx="1019">
                  <c:v>145</c:v>
                </c:pt>
                <c:pt idx="1020">
                  <c:v>146</c:v>
                </c:pt>
                <c:pt idx="1021">
                  <c:v>147</c:v>
                </c:pt>
                <c:pt idx="1022">
                  <c:v>147</c:v>
                </c:pt>
                <c:pt idx="1023">
                  <c:v>146</c:v>
                </c:pt>
                <c:pt idx="1024">
                  <c:v>147</c:v>
                </c:pt>
                <c:pt idx="1025">
                  <c:v>148</c:v>
                </c:pt>
                <c:pt idx="1026">
                  <c:v>150</c:v>
                </c:pt>
                <c:pt idx="1027">
                  <c:v>151</c:v>
                </c:pt>
                <c:pt idx="1028">
                  <c:v>150</c:v>
                </c:pt>
                <c:pt idx="1029">
                  <c:v>153</c:v>
                </c:pt>
                <c:pt idx="1030">
                  <c:v>151</c:v>
                </c:pt>
                <c:pt idx="1031">
                  <c:v>151</c:v>
                </c:pt>
                <c:pt idx="1032">
                  <c:v>151</c:v>
                </c:pt>
                <c:pt idx="1033">
                  <c:v>153</c:v>
                </c:pt>
                <c:pt idx="1034">
                  <c:v>152</c:v>
                </c:pt>
                <c:pt idx="1035">
                  <c:v>154</c:v>
                </c:pt>
                <c:pt idx="1036">
                  <c:v>153</c:v>
                </c:pt>
                <c:pt idx="1037">
                  <c:v>153</c:v>
                </c:pt>
                <c:pt idx="1038">
                  <c:v>154</c:v>
                </c:pt>
                <c:pt idx="1039">
                  <c:v>154</c:v>
                </c:pt>
                <c:pt idx="1040">
                  <c:v>154</c:v>
                </c:pt>
                <c:pt idx="1041">
                  <c:v>153</c:v>
                </c:pt>
                <c:pt idx="1042">
                  <c:v>153</c:v>
                </c:pt>
                <c:pt idx="1043">
                  <c:v>154</c:v>
                </c:pt>
                <c:pt idx="1044">
                  <c:v>154</c:v>
                </c:pt>
                <c:pt idx="1045">
                  <c:v>156</c:v>
                </c:pt>
                <c:pt idx="1046">
                  <c:v>153</c:v>
                </c:pt>
                <c:pt idx="1047">
                  <c:v>154</c:v>
                </c:pt>
                <c:pt idx="1048">
                  <c:v>154</c:v>
                </c:pt>
                <c:pt idx="1049">
                  <c:v>153</c:v>
                </c:pt>
                <c:pt idx="1050">
                  <c:v>150</c:v>
                </c:pt>
                <c:pt idx="1051">
                  <c:v>153</c:v>
                </c:pt>
                <c:pt idx="1052">
                  <c:v>150</c:v>
                </c:pt>
                <c:pt idx="1053">
                  <c:v>150</c:v>
                </c:pt>
                <c:pt idx="1054">
                  <c:v>152</c:v>
                </c:pt>
                <c:pt idx="1055">
                  <c:v>154</c:v>
                </c:pt>
                <c:pt idx="1056">
                  <c:v>152</c:v>
                </c:pt>
                <c:pt idx="1057">
                  <c:v>155</c:v>
                </c:pt>
                <c:pt idx="1058">
                  <c:v>155</c:v>
                </c:pt>
                <c:pt idx="1059">
                  <c:v>157</c:v>
                </c:pt>
                <c:pt idx="1060">
                  <c:v>157</c:v>
                </c:pt>
                <c:pt idx="1061">
                  <c:v>154</c:v>
                </c:pt>
                <c:pt idx="1062">
                  <c:v>156</c:v>
                </c:pt>
                <c:pt idx="1063">
                  <c:v>159</c:v>
                </c:pt>
                <c:pt idx="1064">
                  <c:v>156</c:v>
                </c:pt>
                <c:pt idx="1065">
                  <c:v>158</c:v>
                </c:pt>
                <c:pt idx="1066">
                  <c:v>159</c:v>
                </c:pt>
                <c:pt idx="1067">
                  <c:v>159</c:v>
                </c:pt>
                <c:pt idx="1068">
                  <c:v>159</c:v>
                </c:pt>
                <c:pt idx="1069">
                  <c:v>160</c:v>
                </c:pt>
                <c:pt idx="1070">
                  <c:v>161</c:v>
                </c:pt>
                <c:pt idx="1071">
                  <c:v>160</c:v>
                </c:pt>
                <c:pt idx="1072">
                  <c:v>159</c:v>
                </c:pt>
                <c:pt idx="1073">
                  <c:v>160</c:v>
                </c:pt>
                <c:pt idx="1074">
                  <c:v>162</c:v>
                </c:pt>
                <c:pt idx="1075">
                  <c:v>161</c:v>
                </c:pt>
                <c:pt idx="1076">
                  <c:v>161</c:v>
                </c:pt>
                <c:pt idx="1077">
                  <c:v>163</c:v>
                </c:pt>
                <c:pt idx="1078">
                  <c:v>164</c:v>
                </c:pt>
                <c:pt idx="1079">
                  <c:v>162</c:v>
                </c:pt>
                <c:pt idx="1080">
                  <c:v>163</c:v>
                </c:pt>
                <c:pt idx="1081">
                  <c:v>162</c:v>
                </c:pt>
                <c:pt idx="1082">
                  <c:v>164</c:v>
                </c:pt>
                <c:pt idx="1083">
                  <c:v>164</c:v>
                </c:pt>
                <c:pt idx="1084">
                  <c:v>164</c:v>
                </c:pt>
                <c:pt idx="1085">
                  <c:v>163</c:v>
                </c:pt>
                <c:pt idx="1086">
                  <c:v>164</c:v>
                </c:pt>
                <c:pt idx="1087">
                  <c:v>164</c:v>
                </c:pt>
                <c:pt idx="1088">
                  <c:v>165</c:v>
                </c:pt>
                <c:pt idx="1089">
                  <c:v>166</c:v>
                </c:pt>
                <c:pt idx="1090">
                  <c:v>165</c:v>
                </c:pt>
                <c:pt idx="1091">
                  <c:v>164</c:v>
                </c:pt>
                <c:pt idx="1092">
                  <c:v>165</c:v>
                </c:pt>
                <c:pt idx="1093">
                  <c:v>165</c:v>
                </c:pt>
                <c:pt idx="1094">
                  <c:v>163</c:v>
                </c:pt>
                <c:pt idx="1095">
                  <c:v>165</c:v>
                </c:pt>
                <c:pt idx="1096">
                  <c:v>159</c:v>
                </c:pt>
                <c:pt idx="1097">
                  <c:v>161</c:v>
                </c:pt>
                <c:pt idx="1098">
                  <c:v>160</c:v>
                </c:pt>
                <c:pt idx="1099">
                  <c:v>158</c:v>
                </c:pt>
                <c:pt idx="1100">
                  <c:v>160</c:v>
                </c:pt>
                <c:pt idx="1101">
                  <c:v>160</c:v>
                </c:pt>
                <c:pt idx="1102">
                  <c:v>160</c:v>
                </c:pt>
                <c:pt idx="1103">
                  <c:v>163</c:v>
                </c:pt>
                <c:pt idx="1104">
                  <c:v>165</c:v>
                </c:pt>
                <c:pt idx="1105">
                  <c:v>165</c:v>
                </c:pt>
                <c:pt idx="1106">
                  <c:v>165</c:v>
                </c:pt>
                <c:pt idx="1107">
                  <c:v>166</c:v>
                </c:pt>
                <c:pt idx="1108">
                  <c:v>169</c:v>
                </c:pt>
                <c:pt idx="1109">
                  <c:v>169</c:v>
                </c:pt>
                <c:pt idx="1110">
                  <c:v>169</c:v>
                </c:pt>
                <c:pt idx="1111">
                  <c:v>170</c:v>
                </c:pt>
                <c:pt idx="1112">
                  <c:v>171</c:v>
                </c:pt>
                <c:pt idx="1113">
                  <c:v>174</c:v>
                </c:pt>
                <c:pt idx="1114">
                  <c:v>176</c:v>
                </c:pt>
                <c:pt idx="1115">
                  <c:v>177</c:v>
                </c:pt>
                <c:pt idx="1116">
                  <c:v>175</c:v>
                </c:pt>
                <c:pt idx="1117">
                  <c:v>176</c:v>
                </c:pt>
                <c:pt idx="1118">
                  <c:v>175</c:v>
                </c:pt>
                <c:pt idx="1119">
                  <c:v>177</c:v>
                </c:pt>
                <c:pt idx="1120">
                  <c:v>176</c:v>
                </c:pt>
                <c:pt idx="1121">
                  <c:v>176</c:v>
                </c:pt>
                <c:pt idx="1122">
                  <c:v>179</c:v>
                </c:pt>
                <c:pt idx="1123">
                  <c:v>178</c:v>
                </c:pt>
                <c:pt idx="1124">
                  <c:v>178</c:v>
                </c:pt>
                <c:pt idx="1125">
                  <c:v>180</c:v>
                </c:pt>
                <c:pt idx="1126">
                  <c:v>180</c:v>
                </c:pt>
                <c:pt idx="1127">
                  <c:v>182</c:v>
                </c:pt>
                <c:pt idx="1128">
                  <c:v>183</c:v>
                </c:pt>
                <c:pt idx="1129">
                  <c:v>183</c:v>
                </c:pt>
                <c:pt idx="1130">
                  <c:v>183</c:v>
                </c:pt>
                <c:pt idx="1131">
                  <c:v>185</c:v>
                </c:pt>
                <c:pt idx="1132">
                  <c:v>186</c:v>
                </c:pt>
                <c:pt idx="1133">
                  <c:v>186</c:v>
                </c:pt>
                <c:pt idx="1134">
                  <c:v>186</c:v>
                </c:pt>
                <c:pt idx="1135">
                  <c:v>187</c:v>
                </c:pt>
                <c:pt idx="1136">
                  <c:v>186</c:v>
                </c:pt>
                <c:pt idx="1137">
                  <c:v>186</c:v>
                </c:pt>
                <c:pt idx="1138">
                  <c:v>186</c:v>
                </c:pt>
                <c:pt idx="1139">
                  <c:v>186</c:v>
                </c:pt>
                <c:pt idx="1140">
                  <c:v>186</c:v>
                </c:pt>
                <c:pt idx="1141">
                  <c:v>186</c:v>
                </c:pt>
                <c:pt idx="1142">
                  <c:v>186</c:v>
                </c:pt>
                <c:pt idx="1143">
                  <c:v>187</c:v>
                </c:pt>
                <c:pt idx="1144">
                  <c:v>187</c:v>
                </c:pt>
                <c:pt idx="1145">
                  <c:v>187</c:v>
                </c:pt>
                <c:pt idx="1146">
                  <c:v>186</c:v>
                </c:pt>
                <c:pt idx="1147">
                  <c:v>186</c:v>
                </c:pt>
                <c:pt idx="1148">
                  <c:v>187</c:v>
                </c:pt>
                <c:pt idx="1149">
                  <c:v>186</c:v>
                </c:pt>
                <c:pt idx="1150">
                  <c:v>186</c:v>
                </c:pt>
                <c:pt idx="1151">
                  <c:v>187</c:v>
                </c:pt>
                <c:pt idx="1152">
                  <c:v>187</c:v>
                </c:pt>
                <c:pt idx="1153">
                  <c:v>185</c:v>
                </c:pt>
                <c:pt idx="1154">
                  <c:v>187</c:v>
                </c:pt>
                <c:pt idx="1155">
                  <c:v>187</c:v>
                </c:pt>
                <c:pt idx="1156">
                  <c:v>186</c:v>
                </c:pt>
                <c:pt idx="1157">
                  <c:v>187</c:v>
                </c:pt>
                <c:pt idx="1158">
                  <c:v>186</c:v>
                </c:pt>
                <c:pt idx="1159">
                  <c:v>188</c:v>
                </c:pt>
                <c:pt idx="1160">
                  <c:v>185</c:v>
                </c:pt>
                <c:pt idx="1161">
                  <c:v>186</c:v>
                </c:pt>
                <c:pt idx="1162">
                  <c:v>187</c:v>
                </c:pt>
                <c:pt idx="1163">
                  <c:v>188</c:v>
                </c:pt>
                <c:pt idx="1164">
                  <c:v>188</c:v>
                </c:pt>
                <c:pt idx="1165">
                  <c:v>189</c:v>
                </c:pt>
                <c:pt idx="1166">
                  <c:v>188</c:v>
                </c:pt>
                <c:pt idx="1167">
                  <c:v>189</c:v>
                </c:pt>
                <c:pt idx="1168">
                  <c:v>189</c:v>
                </c:pt>
                <c:pt idx="1169">
                  <c:v>188</c:v>
                </c:pt>
                <c:pt idx="1170">
                  <c:v>194</c:v>
                </c:pt>
                <c:pt idx="1171">
                  <c:v>196</c:v>
                </c:pt>
                <c:pt idx="1172">
                  <c:v>197</c:v>
                </c:pt>
                <c:pt idx="1173">
                  <c:v>197</c:v>
                </c:pt>
                <c:pt idx="1174">
                  <c:v>196</c:v>
                </c:pt>
                <c:pt idx="1175">
                  <c:v>199</c:v>
                </c:pt>
                <c:pt idx="1176">
                  <c:v>198</c:v>
                </c:pt>
                <c:pt idx="1177">
                  <c:v>198</c:v>
                </c:pt>
                <c:pt idx="1178">
                  <c:v>200</c:v>
                </c:pt>
                <c:pt idx="1179">
                  <c:v>200</c:v>
                </c:pt>
                <c:pt idx="1180">
                  <c:v>203</c:v>
                </c:pt>
                <c:pt idx="1181">
                  <c:v>202</c:v>
                </c:pt>
                <c:pt idx="1182">
                  <c:v>205</c:v>
                </c:pt>
                <c:pt idx="1183">
                  <c:v>209</c:v>
                </c:pt>
                <c:pt idx="1184">
                  <c:v>213</c:v>
                </c:pt>
                <c:pt idx="1185">
                  <c:v>216</c:v>
                </c:pt>
                <c:pt idx="1186">
                  <c:v>214</c:v>
                </c:pt>
                <c:pt idx="1187">
                  <c:v>221</c:v>
                </c:pt>
                <c:pt idx="1188">
                  <c:v>222</c:v>
                </c:pt>
                <c:pt idx="1189">
                  <c:v>226</c:v>
                </c:pt>
                <c:pt idx="1190">
                  <c:v>228</c:v>
                </c:pt>
                <c:pt idx="1191">
                  <c:v>230</c:v>
                </c:pt>
                <c:pt idx="1192">
                  <c:v>229</c:v>
                </c:pt>
                <c:pt idx="1193">
                  <c:v>232</c:v>
                </c:pt>
                <c:pt idx="1194">
                  <c:v>233</c:v>
                </c:pt>
                <c:pt idx="1195">
                  <c:v>235</c:v>
                </c:pt>
                <c:pt idx="1196">
                  <c:v>238</c:v>
                </c:pt>
                <c:pt idx="1197">
                  <c:v>238</c:v>
                </c:pt>
                <c:pt idx="1198">
                  <c:v>239</c:v>
                </c:pt>
                <c:pt idx="1199">
                  <c:v>241</c:v>
                </c:pt>
                <c:pt idx="1200">
                  <c:v>242</c:v>
                </c:pt>
                <c:pt idx="1201">
                  <c:v>246</c:v>
                </c:pt>
                <c:pt idx="1202">
                  <c:v>247</c:v>
                </c:pt>
                <c:pt idx="1203">
                  <c:v>249</c:v>
                </c:pt>
                <c:pt idx="1204">
                  <c:v>250</c:v>
                </c:pt>
                <c:pt idx="1205">
                  <c:v>253</c:v>
                </c:pt>
                <c:pt idx="1206">
                  <c:v>253</c:v>
                </c:pt>
                <c:pt idx="1207">
                  <c:v>256</c:v>
                </c:pt>
                <c:pt idx="1208">
                  <c:v>259</c:v>
                </c:pt>
                <c:pt idx="1209">
                  <c:v>257</c:v>
                </c:pt>
                <c:pt idx="1210">
                  <c:v>261</c:v>
                </c:pt>
                <c:pt idx="1211">
                  <c:v>262</c:v>
                </c:pt>
                <c:pt idx="1212">
                  <c:v>262</c:v>
                </c:pt>
                <c:pt idx="1213">
                  <c:v>262</c:v>
                </c:pt>
                <c:pt idx="1214">
                  <c:v>266</c:v>
                </c:pt>
                <c:pt idx="1215">
                  <c:v>263.00000000000006</c:v>
                </c:pt>
                <c:pt idx="1216">
                  <c:v>262</c:v>
                </c:pt>
                <c:pt idx="1217">
                  <c:v>262.00000000000006</c:v>
                </c:pt>
                <c:pt idx="1218">
                  <c:v>261.00000000000006</c:v>
                </c:pt>
                <c:pt idx="1219">
                  <c:v>261.00000000000006</c:v>
                </c:pt>
                <c:pt idx="1220">
                  <c:v>261</c:v>
                </c:pt>
                <c:pt idx="1221">
                  <c:v>259</c:v>
                </c:pt>
                <c:pt idx="1222">
                  <c:v>263</c:v>
                </c:pt>
                <c:pt idx="1223">
                  <c:v>263</c:v>
                </c:pt>
                <c:pt idx="1224">
                  <c:v>261</c:v>
                </c:pt>
                <c:pt idx="1225">
                  <c:v>258</c:v>
                </c:pt>
                <c:pt idx="1226">
                  <c:v>255.99999999999997</c:v>
                </c:pt>
                <c:pt idx="1227">
                  <c:v>254.99999999999997</c:v>
                </c:pt>
                <c:pt idx="1228">
                  <c:v>254.00000000000006</c:v>
                </c:pt>
                <c:pt idx="1229">
                  <c:v>252.99999999999997</c:v>
                </c:pt>
                <c:pt idx="1230">
                  <c:v>252.99999999999997</c:v>
                </c:pt>
                <c:pt idx="1231">
                  <c:v>251.99999999999994</c:v>
                </c:pt>
                <c:pt idx="1232">
                  <c:v>253.00000000000003</c:v>
                </c:pt>
                <c:pt idx="1233">
                  <c:v>250.99999999999997</c:v>
                </c:pt>
                <c:pt idx="1234">
                  <c:v>249.00000000000003</c:v>
                </c:pt>
                <c:pt idx="1235">
                  <c:v>247.00000000000003</c:v>
                </c:pt>
                <c:pt idx="1236">
                  <c:v>247.00000000000003</c:v>
                </c:pt>
                <c:pt idx="1237">
                  <c:v>244</c:v>
                </c:pt>
                <c:pt idx="1238">
                  <c:v>245.00000000000003</c:v>
                </c:pt>
                <c:pt idx="1239">
                  <c:v>242</c:v>
                </c:pt>
                <c:pt idx="1240">
                  <c:v>240.99999999999997</c:v>
                </c:pt>
                <c:pt idx="1241">
                  <c:v>239</c:v>
                </c:pt>
                <c:pt idx="1242">
                  <c:v>234.99999999999997</c:v>
                </c:pt>
                <c:pt idx="1243">
                  <c:v>236</c:v>
                </c:pt>
                <c:pt idx="1244">
                  <c:v>233.99999999999994</c:v>
                </c:pt>
                <c:pt idx="1245">
                  <c:v>235</c:v>
                </c:pt>
                <c:pt idx="1246">
                  <c:v>234</c:v>
                </c:pt>
                <c:pt idx="1247">
                  <c:v>233</c:v>
                </c:pt>
                <c:pt idx="1248">
                  <c:v>232.99999999999997</c:v>
                </c:pt>
                <c:pt idx="1249">
                  <c:v>230.00000000000003</c:v>
                </c:pt>
                <c:pt idx="1250">
                  <c:v>233</c:v>
                </c:pt>
                <c:pt idx="1251">
                  <c:v>229.99999999999997</c:v>
                </c:pt>
                <c:pt idx="1252">
                  <c:v>229.99999999999997</c:v>
                </c:pt>
                <c:pt idx="1253">
                  <c:v>228.99999999999997</c:v>
                </c:pt>
                <c:pt idx="1254">
                  <c:v>229.99999999999997</c:v>
                </c:pt>
                <c:pt idx="1255">
                  <c:v>227.99999999999997</c:v>
                </c:pt>
                <c:pt idx="1256">
                  <c:v>226.99999999999994</c:v>
                </c:pt>
                <c:pt idx="1257">
                  <c:v>228.00000000000003</c:v>
                </c:pt>
                <c:pt idx="1258">
                  <c:v>227.99999999999997</c:v>
                </c:pt>
                <c:pt idx="1259">
                  <c:v>227</c:v>
                </c:pt>
                <c:pt idx="1260">
                  <c:v>226.00000000000003</c:v>
                </c:pt>
                <c:pt idx="1261">
                  <c:v>219.99999999999997</c:v>
                </c:pt>
                <c:pt idx="1262">
                  <c:v>220.00000000000003</c:v>
                </c:pt>
                <c:pt idx="1263">
                  <c:v>219.99999999999997</c:v>
                </c:pt>
                <c:pt idx="1264">
                  <c:v>218.00000000000003</c:v>
                </c:pt>
                <c:pt idx="1265">
                  <c:v>216</c:v>
                </c:pt>
                <c:pt idx="1266">
                  <c:v>214</c:v>
                </c:pt>
                <c:pt idx="1267">
                  <c:v>213.99999999999997</c:v>
                </c:pt>
                <c:pt idx="1268">
                  <c:v>213</c:v>
                </c:pt>
                <c:pt idx="1269">
                  <c:v>211</c:v>
                </c:pt>
                <c:pt idx="1270">
                  <c:v>211.99999999999997</c:v>
                </c:pt>
                <c:pt idx="1271">
                  <c:v>211.00000000000003</c:v>
                </c:pt>
                <c:pt idx="1272">
                  <c:v>209.00000000000003</c:v>
                </c:pt>
                <c:pt idx="1273">
                  <c:v>211.99999999999997</c:v>
                </c:pt>
                <c:pt idx="1274">
                  <c:v>210</c:v>
                </c:pt>
                <c:pt idx="1275">
                  <c:v>211.99999999999997</c:v>
                </c:pt>
                <c:pt idx="1276">
                  <c:v>211.00000000000003</c:v>
                </c:pt>
                <c:pt idx="1277">
                  <c:v>208</c:v>
                </c:pt>
                <c:pt idx="1278">
                  <c:v>209.99999999999997</c:v>
                </c:pt>
                <c:pt idx="1279">
                  <c:v>210</c:v>
                </c:pt>
                <c:pt idx="1280">
                  <c:v>210</c:v>
                </c:pt>
                <c:pt idx="1281">
                  <c:v>209.00000000000003</c:v>
                </c:pt>
                <c:pt idx="1282">
                  <c:v>208.00000000000006</c:v>
                </c:pt>
                <c:pt idx="1283">
                  <c:v>210.99999999999994</c:v>
                </c:pt>
                <c:pt idx="1284">
                  <c:v>211.99999999999997</c:v>
                </c:pt>
                <c:pt idx="1285">
                  <c:v>213.99999999999997</c:v>
                </c:pt>
                <c:pt idx="1286">
                  <c:v>210</c:v>
                </c:pt>
                <c:pt idx="1287">
                  <c:v>211.99999999999997</c:v>
                </c:pt>
                <c:pt idx="1288">
                  <c:v>209.99999999999997</c:v>
                </c:pt>
                <c:pt idx="1289">
                  <c:v>211.00000000000003</c:v>
                </c:pt>
                <c:pt idx="1290">
                  <c:v>213.99999999999997</c:v>
                </c:pt>
                <c:pt idx="1291">
                  <c:v>211</c:v>
                </c:pt>
                <c:pt idx="1292">
                  <c:v>216</c:v>
                </c:pt>
                <c:pt idx="1293">
                  <c:v>217</c:v>
                </c:pt>
                <c:pt idx="1294">
                  <c:v>216.99999999999994</c:v>
                </c:pt>
                <c:pt idx="1295">
                  <c:v>217</c:v>
                </c:pt>
                <c:pt idx="1296" formatCode="0_ ">
                  <c:v>215.09999999999997</c:v>
                </c:pt>
                <c:pt idx="1297" formatCode="0_ ">
                  <c:v>216.70000000000005</c:v>
                </c:pt>
                <c:pt idx="1298" formatCode="0_ ">
                  <c:v>219.60000000000002</c:v>
                </c:pt>
                <c:pt idx="1299" formatCode="0_ ">
                  <c:v>216.7000000000001</c:v>
                </c:pt>
                <c:pt idx="1300" formatCode="0_ ">
                  <c:v>217.10000000000002</c:v>
                </c:pt>
                <c:pt idx="1301" formatCode="0_ ">
                  <c:v>218.10000000000002</c:v>
                </c:pt>
                <c:pt idx="1302" formatCode="0_ ">
                  <c:v>218.90000000000003</c:v>
                </c:pt>
                <c:pt idx="1303" formatCode="0_ ">
                  <c:v>217.89999999999998</c:v>
                </c:pt>
                <c:pt idx="1304" formatCode="0_ ">
                  <c:v>217.19999999999993</c:v>
                </c:pt>
                <c:pt idx="1305" formatCode="0_ ">
                  <c:v>216.3</c:v>
                </c:pt>
                <c:pt idx="1306" formatCode="0_ ">
                  <c:v>219.10000000000008</c:v>
                </c:pt>
                <c:pt idx="1307" formatCode="0_ ">
                  <c:v>218.89999999999998</c:v>
                </c:pt>
                <c:pt idx="1308" formatCode="0_ ">
                  <c:v>217.5</c:v>
                </c:pt>
                <c:pt idx="1309" formatCode="0_ ">
                  <c:v>218.8</c:v>
                </c:pt>
                <c:pt idx="1310" formatCode="0_ ">
                  <c:v>217.89999999999998</c:v>
                </c:pt>
                <c:pt idx="1311" formatCode="0_ ">
                  <c:v>218.69999999999993</c:v>
                </c:pt>
                <c:pt idx="1312" formatCode="0_ ">
                  <c:v>216.59999999999997</c:v>
                </c:pt>
                <c:pt idx="1313" formatCode="0_ ">
                  <c:v>215.59999999999997</c:v>
                </c:pt>
                <c:pt idx="1314" formatCode="0_ ">
                  <c:v>217.29999999999995</c:v>
                </c:pt>
                <c:pt idx="1315" formatCode="0_ ">
                  <c:v>217.89999999999998</c:v>
                </c:pt>
                <c:pt idx="1316" formatCode="0_ ">
                  <c:v>216.70000000000005</c:v>
                </c:pt>
                <c:pt idx="1317" formatCode="0_ ">
                  <c:v>216.40000000000009</c:v>
                </c:pt>
                <c:pt idx="1318" formatCode="0_ ">
                  <c:v>217.3</c:v>
                </c:pt>
                <c:pt idx="1319" formatCode="0_ ">
                  <c:v>215.89999999999998</c:v>
                </c:pt>
                <c:pt idx="1320" formatCode="0_ ">
                  <c:v>215.89999999999998</c:v>
                </c:pt>
                <c:pt idx="1321" formatCode="0_ ">
                  <c:v>217.5</c:v>
                </c:pt>
                <c:pt idx="1322" formatCode="0_ ">
                  <c:v>216.19999999999993</c:v>
                </c:pt>
                <c:pt idx="1323" formatCode="0_ ">
                  <c:v>216.80000000000013</c:v>
                </c:pt>
                <c:pt idx="1324" formatCode="0_ ">
                  <c:v>216.09999999999997</c:v>
                </c:pt>
                <c:pt idx="1325" formatCode="0_ ">
                  <c:v>216.60000000000002</c:v>
                </c:pt>
                <c:pt idx="1326" formatCode="0_ ">
                  <c:v>216.89999999999998</c:v>
                </c:pt>
                <c:pt idx="1327" formatCode="0_ ">
                  <c:v>215.89999999999998</c:v>
                </c:pt>
                <c:pt idx="1328" formatCode="0_ ">
                  <c:v>216.09999999999997</c:v>
                </c:pt>
                <c:pt idx="1329" formatCode="0_ ">
                  <c:v>216.30000000000007</c:v>
                </c:pt>
                <c:pt idx="1330" formatCode="0_ ">
                  <c:v>215.2</c:v>
                </c:pt>
                <c:pt idx="1331" formatCode="0_ ">
                  <c:v>215.80000000000007</c:v>
                </c:pt>
                <c:pt idx="1332" formatCode="0_ ">
                  <c:v>214.69999999999993</c:v>
                </c:pt>
                <c:pt idx="1333" formatCode="0_ ">
                  <c:v>216.2</c:v>
                </c:pt>
                <c:pt idx="1334" formatCode="0_ ">
                  <c:v>216.3</c:v>
                </c:pt>
                <c:pt idx="1335" formatCode="0_ ">
                  <c:v>215</c:v>
                </c:pt>
                <c:pt idx="1336" formatCode="0_ ">
                  <c:v>215.89999999999998</c:v>
                </c:pt>
                <c:pt idx="1337" formatCode="0_ ">
                  <c:v>215.10000000000002</c:v>
                </c:pt>
                <c:pt idx="1338" formatCode="0_ ">
                  <c:v>213.49999999999994</c:v>
                </c:pt>
                <c:pt idx="1339" formatCode="0_ ">
                  <c:v>215.49999999999994</c:v>
                </c:pt>
                <c:pt idx="1340" formatCode="0_ ">
                  <c:v>215.19999999999993</c:v>
                </c:pt>
                <c:pt idx="1341" formatCode="0_ ">
                  <c:v>214.8</c:v>
                </c:pt>
                <c:pt idx="1342" formatCode="0_ ">
                  <c:v>215.59999999999991</c:v>
                </c:pt>
                <c:pt idx="1343" formatCode="0_ ">
                  <c:v>215.09999999999997</c:v>
                </c:pt>
                <c:pt idx="1344" formatCode="0_ ">
                  <c:v>214.8</c:v>
                </c:pt>
                <c:pt idx="1345" formatCode="0_ ">
                  <c:v>215.7</c:v>
                </c:pt>
                <c:pt idx="1346" formatCode="0_ ">
                  <c:v>216.10000000000002</c:v>
                </c:pt>
                <c:pt idx="1347" formatCode="0_ ">
                  <c:v>215.20000000000005</c:v>
                </c:pt>
                <c:pt idx="1348" formatCode="0_ ">
                  <c:v>215.00000000000006</c:v>
                </c:pt>
                <c:pt idx="1349" formatCode="0_ ">
                  <c:v>216.20000000000005</c:v>
                </c:pt>
                <c:pt idx="1350" formatCode="0_ ">
                  <c:v>215.50000000000006</c:v>
                </c:pt>
                <c:pt idx="1351" formatCode="0_ ">
                  <c:v>217.10000000000002</c:v>
                </c:pt>
                <c:pt idx="1352" formatCode="0_ ">
                  <c:v>215.69999999999993</c:v>
                </c:pt>
                <c:pt idx="1353" formatCode="0_ ">
                  <c:v>216.3</c:v>
                </c:pt>
                <c:pt idx="1354" formatCode="0_ ">
                  <c:v>216</c:v>
                </c:pt>
                <c:pt idx="1355" formatCode="0_ ">
                  <c:v>215.8</c:v>
                </c:pt>
                <c:pt idx="1356" formatCode="0_ ">
                  <c:v>216.70000000000005</c:v>
                </c:pt>
                <c:pt idx="1357" formatCode="0_ ">
                  <c:v>215.8</c:v>
                </c:pt>
                <c:pt idx="1358" formatCode="0_ ">
                  <c:v>216.49999999999994</c:v>
                </c:pt>
                <c:pt idx="1359" formatCode="0_ ">
                  <c:v>214.59999999999997</c:v>
                </c:pt>
                <c:pt idx="1360" formatCode="0_ ">
                  <c:v>214.60000000000008</c:v>
                </c:pt>
                <c:pt idx="1361" formatCode="0_ ">
                  <c:v>214.7</c:v>
                </c:pt>
                <c:pt idx="1362" formatCode="0_ ">
                  <c:v>214.59999999999997</c:v>
                </c:pt>
                <c:pt idx="1363" formatCode="0_ ">
                  <c:v>214.29999999999995</c:v>
                </c:pt>
                <c:pt idx="1364" formatCode="0_ ">
                  <c:v>214.69999999999993</c:v>
                </c:pt>
                <c:pt idx="1365" formatCode="0_ ">
                  <c:v>214.79999999999995</c:v>
                </c:pt>
                <c:pt idx="1366" formatCode="0_ ">
                  <c:v>214.7</c:v>
                </c:pt>
                <c:pt idx="1367" formatCode="0_ ">
                  <c:v>215.09999999999997</c:v>
                </c:pt>
                <c:pt idx="1368" formatCode="0_ ">
                  <c:v>215.09999999999997</c:v>
                </c:pt>
                <c:pt idx="1369" formatCode="0_ ">
                  <c:v>215</c:v>
                </c:pt>
                <c:pt idx="1370" formatCode="0_ ">
                  <c:v>214</c:v>
                </c:pt>
                <c:pt idx="1371" formatCode="0_ ">
                  <c:v>214.70000000000005</c:v>
                </c:pt>
                <c:pt idx="1372" formatCode="0_ ">
                  <c:v>213.99999999999994</c:v>
                </c:pt>
                <c:pt idx="1373" formatCode="0_ ">
                  <c:v>214.39999999999998</c:v>
                </c:pt>
                <c:pt idx="1374" formatCode="0_ ">
                  <c:v>214.10000000000008</c:v>
                </c:pt>
                <c:pt idx="1375" formatCode="0_ ">
                  <c:v>214.40000000000003</c:v>
                </c:pt>
                <c:pt idx="1376" formatCode="0_ ">
                  <c:v>213.5</c:v>
                </c:pt>
                <c:pt idx="1377" formatCode="0_ ">
                  <c:v>213.59999999999997</c:v>
                </c:pt>
                <c:pt idx="1378" formatCode="0_ ">
                  <c:v>213.79999999999995</c:v>
                </c:pt>
                <c:pt idx="1379" formatCode="0_ ">
                  <c:v>214</c:v>
                </c:pt>
                <c:pt idx="1380" formatCode="0_ ">
                  <c:v>214.29999999999995</c:v>
                </c:pt>
                <c:pt idx="1381" formatCode="0_ ">
                  <c:v>214.49999999999994</c:v>
                </c:pt>
                <c:pt idx="1382" formatCode="0_ ">
                  <c:v>213.50000000000006</c:v>
                </c:pt>
                <c:pt idx="1383" formatCode="0_ ">
                  <c:v>214.20000000000005</c:v>
                </c:pt>
                <c:pt idx="1384" formatCode="0_ ">
                  <c:v>213.8</c:v>
                </c:pt>
                <c:pt idx="1385" formatCode="0_ ">
                  <c:v>213.90000000000009</c:v>
                </c:pt>
                <c:pt idx="1386" formatCode="0_ ">
                  <c:v>213.7</c:v>
                </c:pt>
                <c:pt idx="1387" formatCode="0_ ">
                  <c:v>213.50000000000006</c:v>
                </c:pt>
                <c:pt idx="1388" formatCode="0_ ">
                  <c:v>212.59999999999997</c:v>
                </c:pt>
                <c:pt idx="1389" formatCode="0_ ">
                  <c:v>213.3</c:v>
                </c:pt>
                <c:pt idx="1390" formatCode="0_ ">
                  <c:v>213.7000000000001</c:v>
                </c:pt>
                <c:pt idx="1391" formatCode="0_ ">
                  <c:v>212.29999999999995</c:v>
                </c:pt>
                <c:pt idx="1392" formatCode="0_ ">
                  <c:v>212.40000000000009</c:v>
                </c:pt>
                <c:pt idx="1393" formatCode="0_ ">
                  <c:v>212.59999999999997</c:v>
                </c:pt>
                <c:pt idx="1394" formatCode="0_ ">
                  <c:v>212.30000000000007</c:v>
                </c:pt>
                <c:pt idx="1395" formatCode="0_ ">
                  <c:v>212.3</c:v>
                </c:pt>
                <c:pt idx="1396" formatCode="0_ ">
                  <c:v>212.60000000000008</c:v>
                </c:pt>
                <c:pt idx="1397" formatCode="0_ ">
                  <c:v>212.39999999999998</c:v>
                </c:pt>
                <c:pt idx="1398" formatCode="0_ ">
                  <c:v>212.99999999999994</c:v>
                </c:pt>
              </c:numCache>
            </c:numRef>
          </c:val>
          <c:smooth val="1"/>
          <c:extLst>
            <c:ext xmlns:c16="http://schemas.microsoft.com/office/drawing/2014/chart" uri="{C3380CC4-5D6E-409C-BE32-E72D297353CC}">
              <c16:uniqueId val="{00000001-27F6-453E-AC48-FD03D35B381F}"/>
            </c:ext>
          </c:extLst>
        </c:ser>
        <c:ser>
          <c:idx val="0"/>
          <c:order val="2"/>
          <c:tx>
            <c:strRef>
              <c:f>Sheet1!$D$1</c:f>
              <c:strCache>
                <c:ptCount val="1"/>
                <c:pt idx="0">
                  <c:v>회사채(AA-) - 국고채</c:v>
                </c:pt>
              </c:strCache>
            </c:strRef>
          </c:tx>
          <c:spPr>
            <a:ln w="19050" cap="rnd">
              <a:solidFill>
                <a:schemeClr val="accent4"/>
              </a:solidFill>
              <a:round/>
            </a:ln>
            <a:effectLst/>
          </c:spPr>
          <c:marker>
            <c:symbol val="none"/>
          </c:marker>
          <c:cat>
            <c:strRef>
              <c:f>Sheet1!$A$246:$A$1644</c:f>
              <c:strCache>
                <c:ptCount val="1399"/>
                <c:pt idx="0">
                  <c:v>'18</c:v>
                </c:pt>
                <c:pt idx="245">
                  <c:v>'19</c:v>
                </c:pt>
                <c:pt idx="492">
                  <c:v>'20</c:v>
                </c:pt>
                <c:pt idx="741">
                  <c:v>'21</c:v>
                </c:pt>
                <c:pt idx="990">
                  <c:v>'22</c:v>
                </c:pt>
                <c:pt idx="1237">
                  <c:v>'23</c:v>
                </c:pt>
                <c:pt idx="1338">
                  <c:v>'23.5.31</c:v>
                </c:pt>
                <c:pt idx="1398">
                  <c:v>23.8.25</c:v>
                </c:pt>
              </c:strCache>
            </c:strRef>
          </c:cat>
          <c:val>
            <c:numRef>
              <c:f>Sheet1!$D$246:$D$1644</c:f>
              <c:numCache>
                <c:formatCode>0_);[Red]\(0\)</c:formatCode>
                <c:ptCount val="1399"/>
                <c:pt idx="0">
                  <c:v>40.999999999999972</c:v>
                </c:pt>
                <c:pt idx="1">
                  <c:v>39.999999999999993</c:v>
                </c:pt>
                <c:pt idx="2">
                  <c:v>40.999999999999972</c:v>
                </c:pt>
                <c:pt idx="3">
                  <c:v>39.999999999999993</c:v>
                </c:pt>
                <c:pt idx="4">
                  <c:v>39.999999999999993</c:v>
                </c:pt>
                <c:pt idx="5">
                  <c:v>41.000000000000014</c:v>
                </c:pt>
                <c:pt idx="6">
                  <c:v>41.000000000000014</c:v>
                </c:pt>
                <c:pt idx="7">
                  <c:v>39.999999999999993</c:v>
                </c:pt>
                <c:pt idx="8">
                  <c:v>39.000000000000014</c:v>
                </c:pt>
                <c:pt idx="9">
                  <c:v>40.999999999999972</c:v>
                </c:pt>
                <c:pt idx="10">
                  <c:v>39.000000000000014</c:v>
                </c:pt>
                <c:pt idx="11">
                  <c:v>37.999999999999986</c:v>
                </c:pt>
                <c:pt idx="12">
                  <c:v>39.999999999999993</c:v>
                </c:pt>
                <c:pt idx="13">
                  <c:v>39.999999999999993</c:v>
                </c:pt>
                <c:pt idx="14">
                  <c:v>40.999999999999972</c:v>
                </c:pt>
                <c:pt idx="15">
                  <c:v>39.999999999999993</c:v>
                </c:pt>
                <c:pt idx="16">
                  <c:v>39.999999999999993</c:v>
                </c:pt>
                <c:pt idx="17">
                  <c:v>38.999999999999972</c:v>
                </c:pt>
                <c:pt idx="18">
                  <c:v>39.999999999999993</c:v>
                </c:pt>
                <c:pt idx="19">
                  <c:v>41.000000000000014</c:v>
                </c:pt>
                <c:pt idx="20">
                  <c:v>41.000000000000014</c:v>
                </c:pt>
                <c:pt idx="21">
                  <c:v>39.999999999999993</c:v>
                </c:pt>
                <c:pt idx="22">
                  <c:v>41.000000000000014</c:v>
                </c:pt>
                <c:pt idx="23">
                  <c:v>39.999999999999993</c:v>
                </c:pt>
                <c:pt idx="24">
                  <c:v>39.999999999999993</c:v>
                </c:pt>
                <c:pt idx="25">
                  <c:v>41.000000000000014</c:v>
                </c:pt>
                <c:pt idx="26">
                  <c:v>39.000000000000014</c:v>
                </c:pt>
                <c:pt idx="27">
                  <c:v>41.000000000000014</c:v>
                </c:pt>
                <c:pt idx="28">
                  <c:v>41.000000000000014</c:v>
                </c:pt>
                <c:pt idx="29">
                  <c:v>41.000000000000014</c:v>
                </c:pt>
                <c:pt idx="30">
                  <c:v>40.000000000000036</c:v>
                </c:pt>
                <c:pt idx="31">
                  <c:v>39.999999999999993</c:v>
                </c:pt>
                <c:pt idx="32">
                  <c:v>41.000000000000014</c:v>
                </c:pt>
                <c:pt idx="33">
                  <c:v>41.000000000000014</c:v>
                </c:pt>
                <c:pt idx="34">
                  <c:v>41.000000000000014</c:v>
                </c:pt>
                <c:pt idx="35">
                  <c:v>40.000000000000036</c:v>
                </c:pt>
                <c:pt idx="36">
                  <c:v>39.999999999999993</c:v>
                </c:pt>
                <c:pt idx="37">
                  <c:v>41.000000000000014</c:v>
                </c:pt>
                <c:pt idx="38">
                  <c:v>41.000000000000014</c:v>
                </c:pt>
                <c:pt idx="39">
                  <c:v>41.000000000000014</c:v>
                </c:pt>
                <c:pt idx="40">
                  <c:v>43.000000000000014</c:v>
                </c:pt>
                <c:pt idx="41">
                  <c:v>39.999999999999993</c:v>
                </c:pt>
                <c:pt idx="42">
                  <c:v>41.000000000000014</c:v>
                </c:pt>
                <c:pt idx="43">
                  <c:v>41.000000000000014</c:v>
                </c:pt>
                <c:pt idx="44">
                  <c:v>41.000000000000014</c:v>
                </c:pt>
                <c:pt idx="45">
                  <c:v>43.000000000000014</c:v>
                </c:pt>
                <c:pt idx="46">
                  <c:v>41.999999999999993</c:v>
                </c:pt>
                <c:pt idx="47">
                  <c:v>42.000000000000036</c:v>
                </c:pt>
                <c:pt idx="48">
                  <c:v>43.000000000000014</c:v>
                </c:pt>
                <c:pt idx="49">
                  <c:v>43.000000000000014</c:v>
                </c:pt>
                <c:pt idx="50">
                  <c:v>42.000000000000036</c:v>
                </c:pt>
                <c:pt idx="51">
                  <c:v>43.000000000000014</c:v>
                </c:pt>
                <c:pt idx="52">
                  <c:v>43.999999999999993</c:v>
                </c:pt>
                <c:pt idx="53">
                  <c:v>43.999999999999993</c:v>
                </c:pt>
                <c:pt idx="54">
                  <c:v>43.000000000000014</c:v>
                </c:pt>
                <c:pt idx="55">
                  <c:v>44.999999999999972</c:v>
                </c:pt>
                <c:pt idx="56">
                  <c:v>46</c:v>
                </c:pt>
                <c:pt idx="57">
                  <c:v>45.000000000000014</c:v>
                </c:pt>
                <c:pt idx="58">
                  <c:v>46</c:v>
                </c:pt>
                <c:pt idx="59">
                  <c:v>45.000000000000014</c:v>
                </c:pt>
                <c:pt idx="60">
                  <c:v>46</c:v>
                </c:pt>
                <c:pt idx="61">
                  <c:v>45.000000000000014</c:v>
                </c:pt>
                <c:pt idx="62">
                  <c:v>47.000000000000021</c:v>
                </c:pt>
                <c:pt idx="63">
                  <c:v>45.000000000000014</c:v>
                </c:pt>
                <c:pt idx="64">
                  <c:v>44.999999999999972</c:v>
                </c:pt>
                <c:pt idx="65">
                  <c:v>46.999999999999972</c:v>
                </c:pt>
                <c:pt idx="66">
                  <c:v>47.000000000000021</c:v>
                </c:pt>
                <c:pt idx="67">
                  <c:v>45.000000000000014</c:v>
                </c:pt>
                <c:pt idx="68">
                  <c:v>45.000000000000014</c:v>
                </c:pt>
                <c:pt idx="69">
                  <c:v>44.999999999999972</c:v>
                </c:pt>
                <c:pt idx="70">
                  <c:v>44.999999999999972</c:v>
                </c:pt>
                <c:pt idx="71">
                  <c:v>46</c:v>
                </c:pt>
                <c:pt idx="72">
                  <c:v>44.999999999999972</c:v>
                </c:pt>
                <c:pt idx="73">
                  <c:v>43.999999999999993</c:v>
                </c:pt>
                <c:pt idx="74">
                  <c:v>43.999999999999993</c:v>
                </c:pt>
                <c:pt idx="75">
                  <c:v>43.999999999999993</c:v>
                </c:pt>
                <c:pt idx="76">
                  <c:v>44.999999999999972</c:v>
                </c:pt>
                <c:pt idx="77">
                  <c:v>45.000000000000014</c:v>
                </c:pt>
                <c:pt idx="78">
                  <c:v>45.000000000000014</c:v>
                </c:pt>
                <c:pt idx="79">
                  <c:v>45.000000000000014</c:v>
                </c:pt>
                <c:pt idx="80">
                  <c:v>46</c:v>
                </c:pt>
                <c:pt idx="81">
                  <c:v>44.999999999999972</c:v>
                </c:pt>
                <c:pt idx="82">
                  <c:v>44.999999999999972</c:v>
                </c:pt>
                <c:pt idx="83">
                  <c:v>45.000000000000014</c:v>
                </c:pt>
                <c:pt idx="84">
                  <c:v>45.000000000000014</c:v>
                </c:pt>
                <c:pt idx="85">
                  <c:v>43.999999999999993</c:v>
                </c:pt>
                <c:pt idx="86">
                  <c:v>43.999999999999993</c:v>
                </c:pt>
                <c:pt idx="87">
                  <c:v>44.000000000000043</c:v>
                </c:pt>
                <c:pt idx="88">
                  <c:v>43.999999999999993</c:v>
                </c:pt>
                <c:pt idx="89">
                  <c:v>44.999999999999972</c:v>
                </c:pt>
                <c:pt idx="90">
                  <c:v>44.999999999999972</c:v>
                </c:pt>
                <c:pt idx="91">
                  <c:v>43.999999999999993</c:v>
                </c:pt>
                <c:pt idx="92">
                  <c:v>46.000000000000043</c:v>
                </c:pt>
                <c:pt idx="93">
                  <c:v>45.000000000000014</c:v>
                </c:pt>
                <c:pt idx="94">
                  <c:v>46</c:v>
                </c:pt>
                <c:pt idx="95">
                  <c:v>44.999999999999972</c:v>
                </c:pt>
                <c:pt idx="96">
                  <c:v>47.000000000000021</c:v>
                </c:pt>
                <c:pt idx="97">
                  <c:v>46.999999999999972</c:v>
                </c:pt>
                <c:pt idx="98">
                  <c:v>46</c:v>
                </c:pt>
                <c:pt idx="99">
                  <c:v>47.000000000000021</c:v>
                </c:pt>
                <c:pt idx="100">
                  <c:v>47.000000000000021</c:v>
                </c:pt>
                <c:pt idx="101">
                  <c:v>46.999999999999972</c:v>
                </c:pt>
                <c:pt idx="102">
                  <c:v>47.000000000000021</c:v>
                </c:pt>
                <c:pt idx="103">
                  <c:v>48</c:v>
                </c:pt>
                <c:pt idx="104">
                  <c:v>48</c:v>
                </c:pt>
                <c:pt idx="105">
                  <c:v>46.999999999999972</c:v>
                </c:pt>
                <c:pt idx="106">
                  <c:v>47.000000000000021</c:v>
                </c:pt>
                <c:pt idx="107">
                  <c:v>46</c:v>
                </c:pt>
                <c:pt idx="108">
                  <c:v>46</c:v>
                </c:pt>
                <c:pt idx="109">
                  <c:v>46</c:v>
                </c:pt>
                <c:pt idx="110">
                  <c:v>47.000000000000021</c:v>
                </c:pt>
                <c:pt idx="111">
                  <c:v>46</c:v>
                </c:pt>
                <c:pt idx="112">
                  <c:v>46</c:v>
                </c:pt>
                <c:pt idx="113">
                  <c:v>46.999999999999972</c:v>
                </c:pt>
                <c:pt idx="114">
                  <c:v>46</c:v>
                </c:pt>
                <c:pt idx="115">
                  <c:v>47.000000000000021</c:v>
                </c:pt>
                <c:pt idx="116">
                  <c:v>46.999999999999972</c:v>
                </c:pt>
                <c:pt idx="117">
                  <c:v>46</c:v>
                </c:pt>
                <c:pt idx="118">
                  <c:v>46.999999999999972</c:v>
                </c:pt>
                <c:pt idx="119">
                  <c:v>46.999999999999972</c:v>
                </c:pt>
                <c:pt idx="120">
                  <c:v>46.999999999999972</c:v>
                </c:pt>
                <c:pt idx="121">
                  <c:v>46.999999999999972</c:v>
                </c:pt>
                <c:pt idx="122">
                  <c:v>46.999999999999972</c:v>
                </c:pt>
                <c:pt idx="123">
                  <c:v>46</c:v>
                </c:pt>
                <c:pt idx="124">
                  <c:v>47.000000000000021</c:v>
                </c:pt>
                <c:pt idx="125">
                  <c:v>46</c:v>
                </c:pt>
                <c:pt idx="126">
                  <c:v>46</c:v>
                </c:pt>
                <c:pt idx="127">
                  <c:v>46</c:v>
                </c:pt>
                <c:pt idx="128">
                  <c:v>47.000000000000021</c:v>
                </c:pt>
                <c:pt idx="129">
                  <c:v>47.000000000000021</c:v>
                </c:pt>
                <c:pt idx="130">
                  <c:v>46</c:v>
                </c:pt>
                <c:pt idx="131">
                  <c:v>46</c:v>
                </c:pt>
                <c:pt idx="132">
                  <c:v>47.000000000000021</c:v>
                </c:pt>
                <c:pt idx="133">
                  <c:v>46</c:v>
                </c:pt>
                <c:pt idx="134">
                  <c:v>46</c:v>
                </c:pt>
                <c:pt idx="135">
                  <c:v>46</c:v>
                </c:pt>
                <c:pt idx="136">
                  <c:v>46</c:v>
                </c:pt>
                <c:pt idx="137">
                  <c:v>45.000000000000014</c:v>
                </c:pt>
                <c:pt idx="138">
                  <c:v>44.999999999999972</c:v>
                </c:pt>
                <c:pt idx="139">
                  <c:v>45.000000000000014</c:v>
                </c:pt>
                <c:pt idx="140">
                  <c:v>45.000000000000014</c:v>
                </c:pt>
                <c:pt idx="141">
                  <c:v>43.999999999999993</c:v>
                </c:pt>
                <c:pt idx="142">
                  <c:v>43.999999999999993</c:v>
                </c:pt>
                <c:pt idx="143">
                  <c:v>43.999999999999993</c:v>
                </c:pt>
                <c:pt idx="144">
                  <c:v>43.999999999999993</c:v>
                </c:pt>
                <c:pt idx="145">
                  <c:v>41.999999999999993</c:v>
                </c:pt>
                <c:pt idx="146">
                  <c:v>41.999999999999993</c:v>
                </c:pt>
                <c:pt idx="147">
                  <c:v>41.999999999999993</c:v>
                </c:pt>
                <c:pt idx="148">
                  <c:v>40.000000000000036</c:v>
                </c:pt>
                <c:pt idx="149">
                  <c:v>40.000000000000036</c:v>
                </c:pt>
                <c:pt idx="150">
                  <c:v>39.000000000000014</c:v>
                </c:pt>
                <c:pt idx="151">
                  <c:v>39.000000000000014</c:v>
                </c:pt>
                <c:pt idx="152">
                  <c:v>39.000000000000014</c:v>
                </c:pt>
                <c:pt idx="153">
                  <c:v>38.000000000000036</c:v>
                </c:pt>
                <c:pt idx="154">
                  <c:v>39.000000000000014</c:v>
                </c:pt>
                <c:pt idx="155">
                  <c:v>38.999999999999993</c:v>
                </c:pt>
                <c:pt idx="156">
                  <c:v>41.000000000000014</c:v>
                </c:pt>
                <c:pt idx="157">
                  <c:v>41.000000000000014</c:v>
                </c:pt>
                <c:pt idx="158">
                  <c:v>41.000000000000014</c:v>
                </c:pt>
                <c:pt idx="159">
                  <c:v>39.999999999999993</c:v>
                </c:pt>
                <c:pt idx="160">
                  <c:v>39.999999999999993</c:v>
                </c:pt>
                <c:pt idx="161">
                  <c:v>40.000000000000014</c:v>
                </c:pt>
                <c:pt idx="162">
                  <c:v>41.000000000000014</c:v>
                </c:pt>
                <c:pt idx="163">
                  <c:v>41.999999999999993</c:v>
                </c:pt>
                <c:pt idx="164">
                  <c:v>41.000000000000014</c:v>
                </c:pt>
                <c:pt idx="165">
                  <c:v>41.999999999999993</c:v>
                </c:pt>
                <c:pt idx="166">
                  <c:v>41.999999999999993</c:v>
                </c:pt>
                <c:pt idx="167">
                  <c:v>41.999999999999993</c:v>
                </c:pt>
                <c:pt idx="168">
                  <c:v>42.999999999999993</c:v>
                </c:pt>
                <c:pt idx="169">
                  <c:v>41.000000000000014</c:v>
                </c:pt>
                <c:pt idx="170">
                  <c:v>41.000000000000014</c:v>
                </c:pt>
                <c:pt idx="171">
                  <c:v>41.999999999999993</c:v>
                </c:pt>
                <c:pt idx="172">
                  <c:v>42.000000000000014</c:v>
                </c:pt>
                <c:pt idx="173">
                  <c:v>41.999999999999993</c:v>
                </c:pt>
                <c:pt idx="174">
                  <c:v>41.999999999999993</c:v>
                </c:pt>
                <c:pt idx="175">
                  <c:v>42.999999999999993</c:v>
                </c:pt>
                <c:pt idx="176">
                  <c:v>41.999999999999993</c:v>
                </c:pt>
                <c:pt idx="177">
                  <c:v>43.000000000000014</c:v>
                </c:pt>
                <c:pt idx="178">
                  <c:v>41.999999999999993</c:v>
                </c:pt>
                <c:pt idx="179">
                  <c:v>41.999999999999993</c:v>
                </c:pt>
                <c:pt idx="180">
                  <c:v>42.000000000000036</c:v>
                </c:pt>
                <c:pt idx="181">
                  <c:v>42.000000000000036</c:v>
                </c:pt>
                <c:pt idx="182">
                  <c:v>41.999999999999993</c:v>
                </c:pt>
                <c:pt idx="183">
                  <c:v>41.999999999999993</c:v>
                </c:pt>
                <c:pt idx="184">
                  <c:v>42.000000000000036</c:v>
                </c:pt>
                <c:pt idx="185">
                  <c:v>42.999999999999972</c:v>
                </c:pt>
                <c:pt idx="186">
                  <c:v>41.999999999999993</c:v>
                </c:pt>
                <c:pt idx="187">
                  <c:v>43.000000000000014</c:v>
                </c:pt>
                <c:pt idx="188">
                  <c:v>45.000000000000014</c:v>
                </c:pt>
                <c:pt idx="189">
                  <c:v>43.000000000000014</c:v>
                </c:pt>
                <c:pt idx="190">
                  <c:v>43.000000000000014</c:v>
                </c:pt>
                <c:pt idx="191">
                  <c:v>43.000000000000014</c:v>
                </c:pt>
                <c:pt idx="192">
                  <c:v>43.000000000000014</c:v>
                </c:pt>
                <c:pt idx="193">
                  <c:v>43.999999999999993</c:v>
                </c:pt>
                <c:pt idx="194">
                  <c:v>42.999999999999993</c:v>
                </c:pt>
                <c:pt idx="195">
                  <c:v>44.000000000000043</c:v>
                </c:pt>
                <c:pt idx="196">
                  <c:v>44.999999999999993</c:v>
                </c:pt>
                <c:pt idx="197">
                  <c:v>44.000000000000043</c:v>
                </c:pt>
                <c:pt idx="198">
                  <c:v>46</c:v>
                </c:pt>
                <c:pt idx="199">
                  <c:v>46.000000000000021</c:v>
                </c:pt>
                <c:pt idx="200">
                  <c:v>47</c:v>
                </c:pt>
                <c:pt idx="201">
                  <c:v>48.000000000000021</c:v>
                </c:pt>
                <c:pt idx="202">
                  <c:v>48</c:v>
                </c:pt>
                <c:pt idx="203">
                  <c:v>48</c:v>
                </c:pt>
                <c:pt idx="204">
                  <c:v>48</c:v>
                </c:pt>
                <c:pt idx="205">
                  <c:v>48</c:v>
                </c:pt>
                <c:pt idx="206">
                  <c:v>49.000000000000021</c:v>
                </c:pt>
                <c:pt idx="207">
                  <c:v>49.000000000000021</c:v>
                </c:pt>
                <c:pt idx="208">
                  <c:v>48.000000000000021</c:v>
                </c:pt>
                <c:pt idx="209">
                  <c:v>48</c:v>
                </c:pt>
                <c:pt idx="210">
                  <c:v>49</c:v>
                </c:pt>
                <c:pt idx="211">
                  <c:v>48</c:v>
                </c:pt>
                <c:pt idx="212">
                  <c:v>49.000000000000021</c:v>
                </c:pt>
                <c:pt idx="213">
                  <c:v>49.000000000000021</c:v>
                </c:pt>
                <c:pt idx="214">
                  <c:v>48.000000000000021</c:v>
                </c:pt>
                <c:pt idx="215">
                  <c:v>49.000000000000021</c:v>
                </c:pt>
                <c:pt idx="216">
                  <c:v>48</c:v>
                </c:pt>
                <c:pt idx="217">
                  <c:v>47</c:v>
                </c:pt>
                <c:pt idx="218">
                  <c:v>47.000000000000021</c:v>
                </c:pt>
                <c:pt idx="219">
                  <c:v>47</c:v>
                </c:pt>
                <c:pt idx="220">
                  <c:v>47</c:v>
                </c:pt>
                <c:pt idx="221">
                  <c:v>46.000000000000021</c:v>
                </c:pt>
                <c:pt idx="222">
                  <c:v>46</c:v>
                </c:pt>
                <c:pt idx="223">
                  <c:v>46.000000000000021</c:v>
                </c:pt>
                <c:pt idx="224">
                  <c:v>46</c:v>
                </c:pt>
                <c:pt idx="225">
                  <c:v>46</c:v>
                </c:pt>
                <c:pt idx="226">
                  <c:v>46.000000000000021</c:v>
                </c:pt>
                <c:pt idx="227">
                  <c:v>43.999999999999993</c:v>
                </c:pt>
                <c:pt idx="228">
                  <c:v>44.999999999999993</c:v>
                </c:pt>
                <c:pt idx="229">
                  <c:v>44.999999999999972</c:v>
                </c:pt>
                <c:pt idx="230">
                  <c:v>47</c:v>
                </c:pt>
                <c:pt idx="231">
                  <c:v>46.999999999999972</c:v>
                </c:pt>
                <c:pt idx="232">
                  <c:v>45.999999999999972</c:v>
                </c:pt>
                <c:pt idx="233">
                  <c:v>45.999999999999972</c:v>
                </c:pt>
                <c:pt idx="234">
                  <c:v>46.000000000000021</c:v>
                </c:pt>
                <c:pt idx="235">
                  <c:v>44.999999999999993</c:v>
                </c:pt>
                <c:pt idx="236">
                  <c:v>44.000000000000014</c:v>
                </c:pt>
                <c:pt idx="237">
                  <c:v>46.000000000000021</c:v>
                </c:pt>
                <c:pt idx="238">
                  <c:v>44.999999999999993</c:v>
                </c:pt>
                <c:pt idx="239">
                  <c:v>44.999999999999993</c:v>
                </c:pt>
                <c:pt idx="240">
                  <c:v>44.999999999999972</c:v>
                </c:pt>
                <c:pt idx="241">
                  <c:v>44.999999999999972</c:v>
                </c:pt>
                <c:pt idx="242">
                  <c:v>46</c:v>
                </c:pt>
                <c:pt idx="243">
                  <c:v>45.999999999999972</c:v>
                </c:pt>
                <c:pt idx="244">
                  <c:v>45.999999999999972</c:v>
                </c:pt>
                <c:pt idx="245">
                  <c:v>44.999999999999993</c:v>
                </c:pt>
                <c:pt idx="246">
                  <c:v>44.999999999999993</c:v>
                </c:pt>
                <c:pt idx="247">
                  <c:v>44.000000000000014</c:v>
                </c:pt>
                <c:pt idx="248">
                  <c:v>43.999999999999993</c:v>
                </c:pt>
                <c:pt idx="249">
                  <c:v>43.999999999999993</c:v>
                </c:pt>
                <c:pt idx="250">
                  <c:v>43.999999999999993</c:v>
                </c:pt>
                <c:pt idx="251">
                  <c:v>42.999999999999993</c:v>
                </c:pt>
                <c:pt idx="252">
                  <c:v>44.000000000000014</c:v>
                </c:pt>
                <c:pt idx="253">
                  <c:v>44.000000000000014</c:v>
                </c:pt>
                <c:pt idx="254">
                  <c:v>42.999999999999993</c:v>
                </c:pt>
                <c:pt idx="255">
                  <c:v>42.999999999999993</c:v>
                </c:pt>
                <c:pt idx="256">
                  <c:v>42.999999999999993</c:v>
                </c:pt>
                <c:pt idx="257">
                  <c:v>43.999999999999993</c:v>
                </c:pt>
                <c:pt idx="258">
                  <c:v>42.999999999999993</c:v>
                </c:pt>
                <c:pt idx="259">
                  <c:v>42.000000000000014</c:v>
                </c:pt>
                <c:pt idx="260">
                  <c:v>42.000000000000014</c:v>
                </c:pt>
                <c:pt idx="261">
                  <c:v>41.999999999999993</c:v>
                </c:pt>
                <c:pt idx="262">
                  <c:v>41.000000000000014</c:v>
                </c:pt>
                <c:pt idx="263">
                  <c:v>40.999999999999993</c:v>
                </c:pt>
                <c:pt idx="264">
                  <c:v>40.999999999999993</c:v>
                </c:pt>
                <c:pt idx="265">
                  <c:v>39.999999999999993</c:v>
                </c:pt>
                <c:pt idx="266">
                  <c:v>39.999999999999993</c:v>
                </c:pt>
                <c:pt idx="267">
                  <c:v>40.000000000000014</c:v>
                </c:pt>
                <c:pt idx="268">
                  <c:v>40.000000000000014</c:v>
                </c:pt>
                <c:pt idx="269">
                  <c:v>39.000000000000014</c:v>
                </c:pt>
                <c:pt idx="270">
                  <c:v>40.000000000000014</c:v>
                </c:pt>
                <c:pt idx="271">
                  <c:v>38.999999999999993</c:v>
                </c:pt>
                <c:pt idx="272">
                  <c:v>38.999999999999993</c:v>
                </c:pt>
                <c:pt idx="273">
                  <c:v>39.000000000000014</c:v>
                </c:pt>
                <c:pt idx="274">
                  <c:v>38.999999999999993</c:v>
                </c:pt>
                <c:pt idx="275">
                  <c:v>38.000000000000014</c:v>
                </c:pt>
                <c:pt idx="276">
                  <c:v>38.000000000000014</c:v>
                </c:pt>
                <c:pt idx="277">
                  <c:v>38.000000000000014</c:v>
                </c:pt>
                <c:pt idx="278">
                  <c:v>37.000000000000014</c:v>
                </c:pt>
                <c:pt idx="279">
                  <c:v>37.000000000000014</c:v>
                </c:pt>
                <c:pt idx="280">
                  <c:v>36.999999999999986</c:v>
                </c:pt>
                <c:pt idx="281">
                  <c:v>36.000000000000007</c:v>
                </c:pt>
                <c:pt idx="282">
                  <c:v>35.999999999999986</c:v>
                </c:pt>
                <c:pt idx="283">
                  <c:v>37.000000000000014</c:v>
                </c:pt>
                <c:pt idx="284">
                  <c:v>37.000000000000014</c:v>
                </c:pt>
                <c:pt idx="285">
                  <c:v>36.000000000000007</c:v>
                </c:pt>
                <c:pt idx="286">
                  <c:v>35.999999999999986</c:v>
                </c:pt>
                <c:pt idx="287">
                  <c:v>36.000000000000007</c:v>
                </c:pt>
                <c:pt idx="288">
                  <c:v>36.000000000000007</c:v>
                </c:pt>
                <c:pt idx="289">
                  <c:v>35.999999999999986</c:v>
                </c:pt>
                <c:pt idx="290">
                  <c:v>35.000000000000007</c:v>
                </c:pt>
                <c:pt idx="291">
                  <c:v>34.999999999999986</c:v>
                </c:pt>
                <c:pt idx="292">
                  <c:v>35.000000000000007</c:v>
                </c:pt>
                <c:pt idx="293">
                  <c:v>34.999999999999986</c:v>
                </c:pt>
                <c:pt idx="294">
                  <c:v>35.000000000000007</c:v>
                </c:pt>
                <c:pt idx="295">
                  <c:v>33.999999999999986</c:v>
                </c:pt>
                <c:pt idx="296">
                  <c:v>35.000000000000007</c:v>
                </c:pt>
                <c:pt idx="297">
                  <c:v>33.999999999999986</c:v>
                </c:pt>
                <c:pt idx="298">
                  <c:v>34.000000000000007</c:v>
                </c:pt>
                <c:pt idx="299">
                  <c:v>33.999999999999986</c:v>
                </c:pt>
                <c:pt idx="300">
                  <c:v>34.000000000000007</c:v>
                </c:pt>
                <c:pt idx="301">
                  <c:v>34.000000000000007</c:v>
                </c:pt>
                <c:pt idx="302">
                  <c:v>34.000000000000007</c:v>
                </c:pt>
                <c:pt idx="303">
                  <c:v>33.999999999999986</c:v>
                </c:pt>
                <c:pt idx="304">
                  <c:v>33.000000000000007</c:v>
                </c:pt>
                <c:pt idx="305">
                  <c:v>33.000000000000007</c:v>
                </c:pt>
                <c:pt idx="306">
                  <c:v>34.000000000000007</c:v>
                </c:pt>
                <c:pt idx="307">
                  <c:v>34.000000000000007</c:v>
                </c:pt>
                <c:pt idx="308">
                  <c:v>32.999999999999986</c:v>
                </c:pt>
                <c:pt idx="309">
                  <c:v>34.999999999999986</c:v>
                </c:pt>
                <c:pt idx="310">
                  <c:v>33.000000000000007</c:v>
                </c:pt>
                <c:pt idx="311">
                  <c:v>33.000000000000007</c:v>
                </c:pt>
                <c:pt idx="312">
                  <c:v>33.000000000000007</c:v>
                </c:pt>
                <c:pt idx="313">
                  <c:v>33.000000000000007</c:v>
                </c:pt>
                <c:pt idx="314">
                  <c:v>32.999999999999986</c:v>
                </c:pt>
                <c:pt idx="315">
                  <c:v>31.000000000000007</c:v>
                </c:pt>
                <c:pt idx="316">
                  <c:v>30.999999999999982</c:v>
                </c:pt>
                <c:pt idx="317">
                  <c:v>32.000000000000007</c:v>
                </c:pt>
                <c:pt idx="318">
                  <c:v>30.999999999999982</c:v>
                </c:pt>
                <c:pt idx="319">
                  <c:v>31.000000000000007</c:v>
                </c:pt>
                <c:pt idx="320">
                  <c:v>29.999999999999982</c:v>
                </c:pt>
                <c:pt idx="321">
                  <c:v>29.999999999999982</c:v>
                </c:pt>
                <c:pt idx="322">
                  <c:v>30.999999999999982</c:v>
                </c:pt>
                <c:pt idx="323">
                  <c:v>30.999999999999982</c:v>
                </c:pt>
                <c:pt idx="324">
                  <c:v>31.000000000000007</c:v>
                </c:pt>
                <c:pt idx="325">
                  <c:v>30.000000000000004</c:v>
                </c:pt>
                <c:pt idx="326">
                  <c:v>31.000000000000007</c:v>
                </c:pt>
                <c:pt idx="327">
                  <c:v>30.000000000000004</c:v>
                </c:pt>
                <c:pt idx="328">
                  <c:v>30.000000000000004</c:v>
                </c:pt>
                <c:pt idx="329">
                  <c:v>30.000000000000004</c:v>
                </c:pt>
                <c:pt idx="330">
                  <c:v>29.999999999999982</c:v>
                </c:pt>
                <c:pt idx="331">
                  <c:v>30.000000000000004</c:v>
                </c:pt>
                <c:pt idx="332">
                  <c:v>30.000000000000004</c:v>
                </c:pt>
                <c:pt idx="333">
                  <c:v>29.999999999999982</c:v>
                </c:pt>
                <c:pt idx="334">
                  <c:v>29.000000000000004</c:v>
                </c:pt>
                <c:pt idx="335">
                  <c:v>29.000000000000004</c:v>
                </c:pt>
                <c:pt idx="336">
                  <c:v>30.000000000000004</c:v>
                </c:pt>
                <c:pt idx="337">
                  <c:v>29.000000000000004</c:v>
                </c:pt>
                <c:pt idx="338">
                  <c:v>30.000000000000004</c:v>
                </c:pt>
                <c:pt idx="339">
                  <c:v>29.000000000000004</c:v>
                </c:pt>
                <c:pt idx="340">
                  <c:v>29.000000000000004</c:v>
                </c:pt>
                <c:pt idx="341">
                  <c:v>30.000000000000004</c:v>
                </c:pt>
                <c:pt idx="342">
                  <c:v>29.000000000000004</c:v>
                </c:pt>
                <c:pt idx="343">
                  <c:v>29.000000000000004</c:v>
                </c:pt>
                <c:pt idx="344">
                  <c:v>28.999999999999982</c:v>
                </c:pt>
                <c:pt idx="345">
                  <c:v>29.000000000000004</c:v>
                </c:pt>
                <c:pt idx="346">
                  <c:v>27</c:v>
                </c:pt>
                <c:pt idx="347">
                  <c:v>29.000000000000004</c:v>
                </c:pt>
                <c:pt idx="348">
                  <c:v>29.000000000000004</c:v>
                </c:pt>
                <c:pt idx="349">
                  <c:v>29.000000000000004</c:v>
                </c:pt>
                <c:pt idx="350">
                  <c:v>29.000000000000004</c:v>
                </c:pt>
                <c:pt idx="351">
                  <c:v>31.000000000000007</c:v>
                </c:pt>
                <c:pt idx="352">
                  <c:v>30.000000000000004</c:v>
                </c:pt>
                <c:pt idx="353">
                  <c:v>32.000000000000007</c:v>
                </c:pt>
                <c:pt idx="354">
                  <c:v>33.000000000000007</c:v>
                </c:pt>
                <c:pt idx="355">
                  <c:v>31.000000000000007</c:v>
                </c:pt>
                <c:pt idx="356">
                  <c:v>32.000000000000007</c:v>
                </c:pt>
                <c:pt idx="357">
                  <c:v>33.000000000000007</c:v>
                </c:pt>
                <c:pt idx="358">
                  <c:v>32.000000000000007</c:v>
                </c:pt>
                <c:pt idx="359">
                  <c:v>33.000000000000007</c:v>
                </c:pt>
                <c:pt idx="360">
                  <c:v>34.000000000000007</c:v>
                </c:pt>
                <c:pt idx="361">
                  <c:v>33.000000000000007</c:v>
                </c:pt>
                <c:pt idx="362">
                  <c:v>33.000000000000007</c:v>
                </c:pt>
                <c:pt idx="363">
                  <c:v>32.000000000000007</c:v>
                </c:pt>
                <c:pt idx="364">
                  <c:v>33.000000000000007</c:v>
                </c:pt>
                <c:pt idx="365">
                  <c:v>33.000000000000007</c:v>
                </c:pt>
                <c:pt idx="366">
                  <c:v>33.000000000000007</c:v>
                </c:pt>
                <c:pt idx="367">
                  <c:v>33.000000000000007</c:v>
                </c:pt>
                <c:pt idx="368">
                  <c:v>33.000000000000007</c:v>
                </c:pt>
                <c:pt idx="369">
                  <c:v>33.000000000000007</c:v>
                </c:pt>
                <c:pt idx="370">
                  <c:v>34.000000000000007</c:v>
                </c:pt>
                <c:pt idx="371">
                  <c:v>34.000000000000007</c:v>
                </c:pt>
                <c:pt idx="372">
                  <c:v>35.000000000000007</c:v>
                </c:pt>
                <c:pt idx="373">
                  <c:v>34.000000000000007</c:v>
                </c:pt>
                <c:pt idx="374">
                  <c:v>34.000000000000007</c:v>
                </c:pt>
                <c:pt idx="375">
                  <c:v>34.000000000000007</c:v>
                </c:pt>
                <c:pt idx="376">
                  <c:v>34.000000000000007</c:v>
                </c:pt>
                <c:pt idx="377">
                  <c:v>34.000000000000007</c:v>
                </c:pt>
                <c:pt idx="378">
                  <c:v>34.000000000000007</c:v>
                </c:pt>
                <c:pt idx="379">
                  <c:v>33.999999999999986</c:v>
                </c:pt>
                <c:pt idx="380">
                  <c:v>33.999999999999986</c:v>
                </c:pt>
                <c:pt idx="381">
                  <c:v>33.999999999999986</c:v>
                </c:pt>
                <c:pt idx="382">
                  <c:v>32.999999999999986</c:v>
                </c:pt>
                <c:pt idx="383">
                  <c:v>31.999999999999986</c:v>
                </c:pt>
                <c:pt idx="384">
                  <c:v>31.000000000000007</c:v>
                </c:pt>
                <c:pt idx="385">
                  <c:v>31.999999999999986</c:v>
                </c:pt>
                <c:pt idx="386">
                  <c:v>31.999999999999986</c:v>
                </c:pt>
                <c:pt idx="387">
                  <c:v>32.000000000000007</c:v>
                </c:pt>
                <c:pt idx="388">
                  <c:v>32.000000000000007</c:v>
                </c:pt>
                <c:pt idx="389">
                  <c:v>31.999999999999986</c:v>
                </c:pt>
                <c:pt idx="390">
                  <c:v>31.000000000000007</c:v>
                </c:pt>
                <c:pt idx="391">
                  <c:v>33.000000000000007</c:v>
                </c:pt>
                <c:pt idx="392">
                  <c:v>34.000000000000007</c:v>
                </c:pt>
                <c:pt idx="393">
                  <c:v>34.000000000000007</c:v>
                </c:pt>
                <c:pt idx="394">
                  <c:v>33.000000000000007</c:v>
                </c:pt>
                <c:pt idx="395">
                  <c:v>32.000000000000007</c:v>
                </c:pt>
                <c:pt idx="396">
                  <c:v>34.000000000000007</c:v>
                </c:pt>
                <c:pt idx="397">
                  <c:v>34.000000000000007</c:v>
                </c:pt>
                <c:pt idx="398">
                  <c:v>34.000000000000007</c:v>
                </c:pt>
                <c:pt idx="399">
                  <c:v>34.999999999999986</c:v>
                </c:pt>
                <c:pt idx="400">
                  <c:v>35.999999999999986</c:v>
                </c:pt>
                <c:pt idx="401">
                  <c:v>35.999999999999986</c:v>
                </c:pt>
                <c:pt idx="402">
                  <c:v>36.000000000000007</c:v>
                </c:pt>
                <c:pt idx="403">
                  <c:v>36.000000000000007</c:v>
                </c:pt>
                <c:pt idx="404">
                  <c:v>35.000000000000007</c:v>
                </c:pt>
                <c:pt idx="405">
                  <c:v>36.999999999999986</c:v>
                </c:pt>
                <c:pt idx="406">
                  <c:v>37.000000000000014</c:v>
                </c:pt>
                <c:pt idx="407">
                  <c:v>37.000000000000014</c:v>
                </c:pt>
                <c:pt idx="408">
                  <c:v>37.000000000000014</c:v>
                </c:pt>
                <c:pt idx="409">
                  <c:v>41.000000000000014</c:v>
                </c:pt>
                <c:pt idx="410">
                  <c:v>39.000000000000014</c:v>
                </c:pt>
                <c:pt idx="411">
                  <c:v>38.000000000000014</c:v>
                </c:pt>
                <c:pt idx="412">
                  <c:v>38.000000000000014</c:v>
                </c:pt>
                <c:pt idx="413">
                  <c:v>38.999999999999993</c:v>
                </c:pt>
                <c:pt idx="414">
                  <c:v>39.999999999999993</c:v>
                </c:pt>
                <c:pt idx="415">
                  <c:v>39.999999999999993</c:v>
                </c:pt>
                <c:pt idx="416">
                  <c:v>40.999999999999993</c:v>
                </c:pt>
                <c:pt idx="417">
                  <c:v>41.999999999999993</c:v>
                </c:pt>
                <c:pt idx="418">
                  <c:v>40.999999999999993</c:v>
                </c:pt>
                <c:pt idx="419">
                  <c:v>40.999999999999993</c:v>
                </c:pt>
                <c:pt idx="420">
                  <c:v>40.999999999999993</c:v>
                </c:pt>
                <c:pt idx="421">
                  <c:v>41.999999999999993</c:v>
                </c:pt>
                <c:pt idx="422">
                  <c:v>41.999999999999993</c:v>
                </c:pt>
                <c:pt idx="423">
                  <c:v>41.999999999999993</c:v>
                </c:pt>
                <c:pt idx="424">
                  <c:v>40.999999999999993</c:v>
                </c:pt>
                <c:pt idx="425">
                  <c:v>41.999999999999993</c:v>
                </c:pt>
                <c:pt idx="426">
                  <c:v>41.999999999999993</c:v>
                </c:pt>
                <c:pt idx="427">
                  <c:v>41.999999999999993</c:v>
                </c:pt>
                <c:pt idx="428">
                  <c:v>41.999999999999993</c:v>
                </c:pt>
                <c:pt idx="429">
                  <c:v>41.999999999999993</c:v>
                </c:pt>
                <c:pt idx="430">
                  <c:v>41.999999999999993</c:v>
                </c:pt>
                <c:pt idx="431">
                  <c:v>41.999999999999993</c:v>
                </c:pt>
                <c:pt idx="432">
                  <c:v>42.999999999999993</c:v>
                </c:pt>
                <c:pt idx="433">
                  <c:v>41.999999999999993</c:v>
                </c:pt>
                <c:pt idx="434">
                  <c:v>40.999999999999993</c:v>
                </c:pt>
                <c:pt idx="435">
                  <c:v>40.999999999999993</c:v>
                </c:pt>
                <c:pt idx="436">
                  <c:v>41.999999999999993</c:v>
                </c:pt>
                <c:pt idx="437">
                  <c:v>41.999999999999993</c:v>
                </c:pt>
                <c:pt idx="438">
                  <c:v>41.999999999999993</c:v>
                </c:pt>
                <c:pt idx="439">
                  <c:v>41.000000000000014</c:v>
                </c:pt>
                <c:pt idx="440">
                  <c:v>41.000000000000014</c:v>
                </c:pt>
                <c:pt idx="441">
                  <c:v>41.000000000000014</c:v>
                </c:pt>
                <c:pt idx="442">
                  <c:v>40.000000000000014</c:v>
                </c:pt>
                <c:pt idx="443">
                  <c:v>40.000000000000014</c:v>
                </c:pt>
                <c:pt idx="444">
                  <c:v>40.000000000000014</c:v>
                </c:pt>
                <c:pt idx="445">
                  <c:v>41.000000000000014</c:v>
                </c:pt>
                <c:pt idx="446">
                  <c:v>40.999999999999993</c:v>
                </c:pt>
                <c:pt idx="447">
                  <c:v>38.999999999999993</c:v>
                </c:pt>
                <c:pt idx="448">
                  <c:v>39.000000000000014</c:v>
                </c:pt>
                <c:pt idx="449">
                  <c:v>40.000000000000014</c:v>
                </c:pt>
                <c:pt idx="450">
                  <c:v>40.999999999999993</c:v>
                </c:pt>
                <c:pt idx="451">
                  <c:v>40.999999999999993</c:v>
                </c:pt>
                <c:pt idx="452">
                  <c:v>40.999999999999993</c:v>
                </c:pt>
                <c:pt idx="453">
                  <c:v>39.999999999999993</c:v>
                </c:pt>
                <c:pt idx="454">
                  <c:v>41.999999999999993</c:v>
                </c:pt>
                <c:pt idx="455">
                  <c:v>39.999999999999993</c:v>
                </c:pt>
                <c:pt idx="456">
                  <c:v>40.999999999999993</c:v>
                </c:pt>
                <c:pt idx="457">
                  <c:v>39.999999999999993</c:v>
                </c:pt>
                <c:pt idx="458">
                  <c:v>39.999999999999993</c:v>
                </c:pt>
                <c:pt idx="459">
                  <c:v>39.999999999999993</c:v>
                </c:pt>
                <c:pt idx="460">
                  <c:v>40.999999999999993</c:v>
                </c:pt>
                <c:pt idx="461">
                  <c:v>40.999999999999993</c:v>
                </c:pt>
                <c:pt idx="462">
                  <c:v>39.999999999999993</c:v>
                </c:pt>
                <c:pt idx="463">
                  <c:v>40.000000000000014</c:v>
                </c:pt>
                <c:pt idx="464">
                  <c:v>41.999999999999993</c:v>
                </c:pt>
                <c:pt idx="465">
                  <c:v>40.000000000000014</c:v>
                </c:pt>
                <c:pt idx="466">
                  <c:v>39.999999999999993</c:v>
                </c:pt>
                <c:pt idx="467">
                  <c:v>39.000000000000014</c:v>
                </c:pt>
                <c:pt idx="468">
                  <c:v>40.000000000000014</c:v>
                </c:pt>
                <c:pt idx="469">
                  <c:v>40.000000000000014</c:v>
                </c:pt>
                <c:pt idx="470">
                  <c:v>41.000000000000014</c:v>
                </c:pt>
                <c:pt idx="471">
                  <c:v>41.000000000000014</c:v>
                </c:pt>
                <c:pt idx="472">
                  <c:v>40.000000000000014</c:v>
                </c:pt>
                <c:pt idx="473">
                  <c:v>40.000000000000014</c:v>
                </c:pt>
                <c:pt idx="474">
                  <c:v>41.000000000000014</c:v>
                </c:pt>
                <c:pt idx="475">
                  <c:v>41.000000000000014</c:v>
                </c:pt>
                <c:pt idx="476">
                  <c:v>41.000000000000014</c:v>
                </c:pt>
                <c:pt idx="477">
                  <c:v>44.000000000000014</c:v>
                </c:pt>
                <c:pt idx="478">
                  <c:v>44.000000000000014</c:v>
                </c:pt>
                <c:pt idx="479">
                  <c:v>44.000000000000014</c:v>
                </c:pt>
                <c:pt idx="480">
                  <c:v>44.000000000000014</c:v>
                </c:pt>
                <c:pt idx="481">
                  <c:v>42.999999999999993</c:v>
                </c:pt>
                <c:pt idx="482">
                  <c:v>43.999999999999993</c:v>
                </c:pt>
                <c:pt idx="483">
                  <c:v>42.999999999999993</c:v>
                </c:pt>
                <c:pt idx="484">
                  <c:v>43.000000000000014</c:v>
                </c:pt>
                <c:pt idx="485">
                  <c:v>43.000000000000014</c:v>
                </c:pt>
                <c:pt idx="486">
                  <c:v>43.000000000000014</c:v>
                </c:pt>
                <c:pt idx="487">
                  <c:v>42.999999999999993</c:v>
                </c:pt>
                <c:pt idx="488">
                  <c:v>41.999999999999993</c:v>
                </c:pt>
                <c:pt idx="489">
                  <c:v>41.999999999999993</c:v>
                </c:pt>
                <c:pt idx="490">
                  <c:v>41.999999999999993</c:v>
                </c:pt>
                <c:pt idx="491">
                  <c:v>41.999999999999993</c:v>
                </c:pt>
                <c:pt idx="492">
                  <c:v>41.999999999999993</c:v>
                </c:pt>
                <c:pt idx="493">
                  <c:v>42.999999999999993</c:v>
                </c:pt>
                <c:pt idx="494">
                  <c:v>42.999999999999993</c:v>
                </c:pt>
                <c:pt idx="495">
                  <c:v>42.999999999999993</c:v>
                </c:pt>
                <c:pt idx="496">
                  <c:v>42.999999999999993</c:v>
                </c:pt>
                <c:pt idx="497">
                  <c:v>41.000000000000014</c:v>
                </c:pt>
                <c:pt idx="498">
                  <c:v>40.000000000000014</c:v>
                </c:pt>
                <c:pt idx="499">
                  <c:v>40.000000000000014</c:v>
                </c:pt>
                <c:pt idx="500">
                  <c:v>41.000000000000014</c:v>
                </c:pt>
                <c:pt idx="501">
                  <c:v>41.000000000000014</c:v>
                </c:pt>
                <c:pt idx="502">
                  <c:v>40.000000000000014</c:v>
                </c:pt>
                <c:pt idx="503">
                  <c:v>40.000000000000014</c:v>
                </c:pt>
                <c:pt idx="504">
                  <c:v>40.000000000000014</c:v>
                </c:pt>
                <c:pt idx="505">
                  <c:v>40.000000000000014</c:v>
                </c:pt>
                <c:pt idx="506">
                  <c:v>40.000000000000014</c:v>
                </c:pt>
                <c:pt idx="507">
                  <c:v>41.000000000000014</c:v>
                </c:pt>
                <c:pt idx="508">
                  <c:v>40.999999999999993</c:v>
                </c:pt>
                <c:pt idx="509">
                  <c:v>39.999999999999993</c:v>
                </c:pt>
                <c:pt idx="510">
                  <c:v>40.999999999999993</c:v>
                </c:pt>
                <c:pt idx="511">
                  <c:v>41.999999999999993</c:v>
                </c:pt>
                <c:pt idx="512">
                  <c:v>40.999999999999993</c:v>
                </c:pt>
                <c:pt idx="513">
                  <c:v>40.999999999999993</c:v>
                </c:pt>
                <c:pt idx="514">
                  <c:v>40.999999999999993</c:v>
                </c:pt>
                <c:pt idx="515">
                  <c:v>39.999999999999993</c:v>
                </c:pt>
                <c:pt idx="516">
                  <c:v>40.999999999999993</c:v>
                </c:pt>
                <c:pt idx="517">
                  <c:v>39.999999999999993</c:v>
                </c:pt>
                <c:pt idx="518">
                  <c:v>39.999999999999993</c:v>
                </c:pt>
                <c:pt idx="519">
                  <c:v>39.999999999999993</c:v>
                </c:pt>
                <c:pt idx="520">
                  <c:v>39.999999999999993</c:v>
                </c:pt>
                <c:pt idx="521">
                  <c:v>40.999999999999993</c:v>
                </c:pt>
                <c:pt idx="522">
                  <c:v>39.999999999999993</c:v>
                </c:pt>
                <c:pt idx="523">
                  <c:v>40.999999999999993</c:v>
                </c:pt>
                <c:pt idx="524">
                  <c:v>40.999999999999993</c:v>
                </c:pt>
                <c:pt idx="525">
                  <c:v>41.999999999999993</c:v>
                </c:pt>
                <c:pt idx="526">
                  <c:v>42.000000000000014</c:v>
                </c:pt>
                <c:pt idx="527">
                  <c:v>41.000000000000014</c:v>
                </c:pt>
                <c:pt idx="528">
                  <c:v>42.000000000000014</c:v>
                </c:pt>
                <c:pt idx="529">
                  <c:v>41.000000000000014</c:v>
                </c:pt>
                <c:pt idx="530">
                  <c:v>41.000000000000014</c:v>
                </c:pt>
                <c:pt idx="531">
                  <c:v>40.999999999999993</c:v>
                </c:pt>
                <c:pt idx="532">
                  <c:v>41.000000000000014</c:v>
                </c:pt>
                <c:pt idx="533">
                  <c:v>41.999999999999993</c:v>
                </c:pt>
                <c:pt idx="534">
                  <c:v>42.999999999999993</c:v>
                </c:pt>
                <c:pt idx="535">
                  <c:v>41.999999999999993</c:v>
                </c:pt>
                <c:pt idx="536">
                  <c:v>41.999999999999993</c:v>
                </c:pt>
                <c:pt idx="537">
                  <c:v>40.999999999999993</c:v>
                </c:pt>
                <c:pt idx="538">
                  <c:v>43.999999999999993</c:v>
                </c:pt>
                <c:pt idx="539">
                  <c:v>41.999999999999993</c:v>
                </c:pt>
                <c:pt idx="540">
                  <c:v>42.999999999999993</c:v>
                </c:pt>
                <c:pt idx="541">
                  <c:v>45.000000000000014</c:v>
                </c:pt>
                <c:pt idx="542">
                  <c:v>42.999999999999993</c:v>
                </c:pt>
                <c:pt idx="543">
                  <c:v>46</c:v>
                </c:pt>
                <c:pt idx="544">
                  <c:v>50</c:v>
                </c:pt>
                <c:pt idx="545">
                  <c:v>51</c:v>
                </c:pt>
                <c:pt idx="546">
                  <c:v>53.999999999999979</c:v>
                </c:pt>
                <c:pt idx="547">
                  <c:v>55.000000000000007</c:v>
                </c:pt>
                <c:pt idx="548">
                  <c:v>55.000000000000007</c:v>
                </c:pt>
                <c:pt idx="549">
                  <c:v>53</c:v>
                </c:pt>
                <c:pt idx="550">
                  <c:v>57.999999999999986</c:v>
                </c:pt>
                <c:pt idx="551">
                  <c:v>59.999999999999986</c:v>
                </c:pt>
                <c:pt idx="552">
                  <c:v>59.999999999999986</c:v>
                </c:pt>
                <c:pt idx="553">
                  <c:v>60.999999999999986</c:v>
                </c:pt>
                <c:pt idx="554">
                  <c:v>60.999999999999986</c:v>
                </c:pt>
                <c:pt idx="555">
                  <c:v>61.999999999999986</c:v>
                </c:pt>
                <c:pt idx="556">
                  <c:v>62.999999999999986</c:v>
                </c:pt>
                <c:pt idx="557">
                  <c:v>65.999999999999986</c:v>
                </c:pt>
                <c:pt idx="558">
                  <c:v>67</c:v>
                </c:pt>
                <c:pt idx="559">
                  <c:v>69</c:v>
                </c:pt>
                <c:pt idx="560">
                  <c:v>71</c:v>
                </c:pt>
                <c:pt idx="561">
                  <c:v>74</c:v>
                </c:pt>
                <c:pt idx="562">
                  <c:v>74</c:v>
                </c:pt>
                <c:pt idx="563">
                  <c:v>74</c:v>
                </c:pt>
                <c:pt idx="564">
                  <c:v>75</c:v>
                </c:pt>
                <c:pt idx="565">
                  <c:v>74</c:v>
                </c:pt>
                <c:pt idx="566">
                  <c:v>74</c:v>
                </c:pt>
                <c:pt idx="567">
                  <c:v>74</c:v>
                </c:pt>
                <c:pt idx="568">
                  <c:v>74</c:v>
                </c:pt>
                <c:pt idx="569">
                  <c:v>73</c:v>
                </c:pt>
                <c:pt idx="570">
                  <c:v>73</c:v>
                </c:pt>
                <c:pt idx="571">
                  <c:v>74</c:v>
                </c:pt>
                <c:pt idx="572">
                  <c:v>75</c:v>
                </c:pt>
                <c:pt idx="573">
                  <c:v>74</c:v>
                </c:pt>
                <c:pt idx="574">
                  <c:v>74</c:v>
                </c:pt>
                <c:pt idx="575">
                  <c:v>74</c:v>
                </c:pt>
                <c:pt idx="576">
                  <c:v>73</c:v>
                </c:pt>
                <c:pt idx="577">
                  <c:v>74.999999999999986</c:v>
                </c:pt>
                <c:pt idx="578">
                  <c:v>74.999999999999986</c:v>
                </c:pt>
                <c:pt idx="579">
                  <c:v>74.999999999999986</c:v>
                </c:pt>
                <c:pt idx="580">
                  <c:v>76.000000000000014</c:v>
                </c:pt>
                <c:pt idx="581">
                  <c:v>75.000000000000014</c:v>
                </c:pt>
                <c:pt idx="582">
                  <c:v>75.999999999999986</c:v>
                </c:pt>
                <c:pt idx="583">
                  <c:v>74.999999999999986</c:v>
                </c:pt>
                <c:pt idx="584">
                  <c:v>74.999999999999986</c:v>
                </c:pt>
                <c:pt idx="585">
                  <c:v>75.000000000000014</c:v>
                </c:pt>
                <c:pt idx="586">
                  <c:v>76.000000000000014</c:v>
                </c:pt>
                <c:pt idx="587">
                  <c:v>76.000000000000014</c:v>
                </c:pt>
                <c:pt idx="588">
                  <c:v>76.000000000000014</c:v>
                </c:pt>
                <c:pt idx="589">
                  <c:v>77.000000000000014</c:v>
                </c:pt>
                <c:pt idx="590">
                  <c:v>76.000000000000014</c:v>
                </c:pt>
                <c:pt idx="591">
                  <c:v>77.000000000000014</c:v>
                </c:pt>
                <c:pt idx="592">
                  <c:v>76.000000000000014</c:v>
                </c:pt>
                <c:pt idx="593">
                  <c:v>78.000000000000014</c:v>
                </c:pt>
                <c:pt idx="594">
                  <c:v>76.000000000000014</c:v>
                </c:pt>
                <c:pt idx="595">
                  <c:v>76.999999999999986</c:v>
                </c:pt>
                <c:pt idx="596">
                  <c:v>76.999999999999986</c:v>
                </c:pt>
                <c:pt idx="597">
                  <c:v>77.999999999999986</c:v>
                </c:pt>
                <c:pt idx="598">
                  <c:v>76.999999999999986</c:v>
                </c:pt>
                <c:pt idx="599">
                  <c:v>76.000000000000014</c:v>
                </c:pt>
                <c:pt idx="600">
                  <c:v>77.000000000000014</c:v>
                </c:pt>
                <c:pt idx="601">
                  <c:v>77.000000000000014</c:v>
                </c:pt>
                <c:pt idx="602">
                  <c:v>77.000000000000014</c:v>
                </c:pt>
                <c:pt idx="603">
                  <c:v>76.000000000000014</c:v>
                </c:pt>
                <c:pt idx="604">
                  <c:v>75.000000000000014</c:v>
                </c:pt>
                <c:pt idx="605">
                  <c:v>75.000000000000014</c:v>
                </c:pt>
                <c:pt idx="606">
                  <c:v>73.000000000000014</c:v>
                </c:pt>
                <c:pt idx="607">
                  <c:v>75.000000000000014</c:v>
                </c:pt>
                <c:pt idx="608">
                  <c:v>74.000000000000014</c:v>
                </c:pt>
                <c:pt idx="609">
                  <c:v>73.000000000000014</c:v>
                </c:pt>
                <c:pt idx="610">
                  <c:v>74.000000000000014</c:v>
                </c:pt>
                <c:pt idx="611">
                  <c:v>73.000000000000014</c:v>
                </c:pt>
                <c:pt idx="612">
                  <c:v>73</c:v>
                </c:pt>
                <c:pt idx="613">
                  <c:v>73.000000000000014</c:v>
                </c:pt>
                <c:pt idx="614">
                  <c:v>73.000000000000014</c:v>
                </c:pt>
                <c:pt idx="615">
                  <c:v>71.000000000000014</c:v>
                </c:pt>
                <c:pt idx="616">
                  <c:v>72.000000000000014</c:v>
                </c:pt>
                <c:pt idx="617">
                  <c:v>71.000000000000014</c:v>
                </c:pt>
                <c:pt idx="618">
                  <c:v>72.000000000000014</c:v>
                </c:pt>
                <c:pt idx="619">
                  <c:v>72.000000000000014</c:v>
                </c:pt>
                <c:pt idx="620">
                  <c:v>71.000000000000014</c:v>
                </c:pt>
                <c:pt idx="621">
                  <c:v>71.000000000000014</c:v>
                </c:pt>
                <c:pt idx="622">
                  <c:v>71.000000000000014</c:v>
                </c:pt>
                <c:pt idx="623">
                  <c:v>71.000000000000014</c:v>
                </c:pt>
                <c:pt idx="624">
                  <c:v>71.000000000000014</c:v>
                </c:pt>
                <c:pt idx="625">
                  <c:v>70</c:v>
                </c:pt>
                <c:pt idx="626">
                  <c:v>70</c:v>
                </c:pt>
                <c:pt idx="627">
                  <c:v>70</c:v>
                </c:pt>
                <c:pt idx="628">
                  <c:v>69</c:v>
                </c:pt>
                <c:pt idx="629">
                  <c:v>68</c:v>
                </c:pt>
                <c:pt idx="630">
                  <c:v>68</c:v>
                </c:pt>
                <c:pt idx="631">
                  <c:v>68</c:v>
                </c:pt>
                <c:pt idx="632">
                  <c:v>68</c:v>
                </c:pt>
                <c:pt idx="633">
                  <c:v>68</c:v>
                </c:pt>
                <c:pt idx="634">
                  <c:v>68</c:v>
                </c:pt>
                <c:pt idx="635">
                  <c:v>68</c:v>
                </c:pt>
                <c:pt idx="636">
                  <c:v>67</c:v>
                </c:pt>
                <c:pt idx="637">
                  <c:v>67</c:v>
                </c:pt>
                <c:pt idx="638">
                  <c:v>67</c:v>
                </c:pt>
                <c:pt idx="639">
                  <c:v>67</c:v>
                </c:pt>
                <c:pt idx="640">
                  <c:v>67</c:v>
                </c:pt>
                <c:pt idx="641">
                  <c:v>65.999999999999986</c:v>
                </c:pt>
                <c:pt idx="642">
                  <c:v>67</c:v>
                </c:pt>
                <c:pt idx="643">
                  <c:v>65</c:v>
                </c:pt>
                <c:pt idx="644">
                  <c:v>65</c:v>
                </c:pt>
                <c:pt idx="645">
                  <c:v>64</c:v>
                </c:pt>
                <c:pt idx="646">
                  <c:v>62</c:v>
                </c:pt>
                <c:pt idx="647">
                  <c:v>62</c:v>
                </c:pt>
                <c:pt idx="648">
                  <c:v>61.999999999999986</c:v>
                </c:pt>
                <c:pt idx="649">
                  <c:v>60.999999999999986</c:v>
                </c:pt>
                <c:pt idx="650">
                  <c:v>61.999999999999986</c:v>
                </c:pt>
                <c:pt idx="651">
                  <c:v>61</c:v>
                </c:pt>
                <c:pt idx="652">
                  <c:v>61</c:v>
                </c:pt>
                <c:pt idx="653">
                  <c:v>60</c:v>
                </c:pt>
                <c:pt idx="654">
                  <c:v>60</c:v>
                </c:pt>
                <c:pt idx="655">
                  <c:v>61</c:v>
                </c:pt>
                <c:pt idx="656">
                  <c:v>61</c:v>
                </c:pt>
                <c:pt idx="657">
                  <c:v>61.000000000000007</c:v>
                </c:pt>
                <c:pt idx="658">
                  <c:v>58.000000000000007</c:v>
                </c:pt>
                <c:pt idx="659">
                  <c:v>60</c:v>
                </c:pt>
                <c:pt idx="660">
                  <c:v>60</c:v>
                </c:pt>
                <c:pt idx="661">
                  <c:v>61</c:v>
                </c:pt>
                <c:pt idx="662">
                  <c:v>61.000000000000007</c:v>
                </c:pt>
                <c:pt idx="663">
                  <c:v>60.000000000000007</c:v>
                </c:pt>
                <c:pt idx="664">
                  <c:v>60</c:v>
                </c:pt>
                <c:pt idx="665">
                  <c:v>60</c:v>
                </c:pt>
                <c:pt idx="666">
                  <c:v>61</c:v>
                </c:pt>
                <c:pt idx="667">
                  <c:v>61</c:v>
                </c:pt>
                <c:pt idx="668">
                  <c:v>60</c:v>
                </c:pt>
                <c:pt idx="669">
                  <c:v>61</c:v>
                </c:pt>
                <c:pt idx="670">
                  <c:v>61</c:v>
                </c:pt>
                <c:pt idx="671">
                  <c:v>60</c:v>
                </c:pt>
                <c:pt idx="672">
                  <c:v>61</c:v>
                </c:pt>
                <c:pt idx="673">
                  <c:v>60</c:v>
                </c:pt>
                <c:pt idx="674">
                  <c:v>60</c:v>
                </c:pt>
                <c:pt idx="675">
                  <c:v>59</c:v>
                </c:pt>
                <c:pt idx="676">
                  <c:v>57.999999999999993</c:v>
                </c:pt>
                <c:pt idx="677">
                  <c:v>60</c:v>
                </c:pt>
                <c:pt idx="678">
                  <c:v>59</c:v>
                </c:pt>
                <c:pt idx="679">
                  <c:v>59</c:v>
                </c:pt>
                <c:pt idx="680">
                  <c:v>59</c:v>
                </c:pt>
                <c:pt idx="681">
                  <c:v>59</c:v>
                </c:pt>
                <c:pt idx="682">
                  <c:v>59</c:v>
                </c:pt>
                <c:pt idx="683">
                  <c:v>59</c:v>
                </c:pt>
                <c:pt idx="684">
                  <c:v>59</c:v>
                </c:pt>
                <c:pt idx="685">
                  <c:v>59</c:v>
                </c:pt>
                <c:pt idx="686">
                  <c:v>57.999999999999993</c:v>
                </c:pt>
                <c:pt idx="687">
                  <c:v>59</c:v>
                </c:pt>
                <c:pt idx="688">
                  <c:v>59</c:v>
                </c:pt>
                <c:pt idx="689">
                  <c:v>59</c:v>
                </c:pt>
                <c:pt idx="690">
                  <c:v>59</c:v>
                </c:pt>
                <c:pt idx="691">
                  <c:v>56.999999999999993</c:v>
                </c:pt>
                <c:pt idx="692">
                  <c:v>57.999999999999993</c:v>
                </c:pt>
                <c:pt idx="693">
                  <c:v>57.999999999999993</c:v>
                </c:pt>
                <c:pt idx="694">
                  <c:v>57.999999999999993</c:v>
                </c:pt>
                <c:pt idx="695">
                  <c:v>57.999999999999993</c:v>
                </c:pt>
                <c:pt idx="696">
                  <c:v>56.999999999999993</c:v>
                </c:pt>
                <c:pt idx="697">
                  <c:v>57.000000000000007</c:v>
                </c:pt>
                <c:pt idx="698">
                  <c:v>57.000000000000007</c:v>
                </c:pt>
                <c:pt idx="699">
                  <c:v>57.000000000000007</c:v>
                </c:pt>
                <c:pt idx="700">
                  <c:v>56.000000000000007</c:v>
                </c:pt>
                <c:pt idx="701">
                  <c:v>55.999999999999993</c:v>
                </c:pt>
                <c:pt idx="702">
                  <c:v>57.000000000000007</c:v>
                </c:pt>
                <c:pt idx="703">
                  <c:v>56.000000000000007</c:v>
                </c:pt>
                <c:pt idx="704">
                  <c:v>56.000000000000007</c:v>
                </c:pt>
                <c:pt idx="705">
                  <c:v>55.000000000000007</c:v>
                </c:pt>
                <c:pt idx="706">
                  <c:v>55.000000000000007</c:v>
                </c:pt>
                <c:pt idx="707">
                  <c:v>53</c:v>
                </c:pt>
                <c:pt idx="708">
                  <c:v>54</c:v>
                </c:pt>
                <c:pt idx="709">
                  <c:v>53</c:v>
                </c:pt>
                <c:pt idx="710">
                  <c:v>52</c:v>
                </c:pt>
                <c:pt idx="711">
                  <c:v>51</c:v>
                </c:pt>
                <c:pt idx="712">
                  <c:v>52</c:v>
                </c:pt>
                <c:pt idx="713">
                  <c:v>50</c:v>
                </c:pt>
                <c:pt idx="714">
                  <c:v>50</c:v>
                </c:pt>
                <c:pt idx="715">
                  <c:v>50</c:v>
                </c:pt>
                <c:pt idx="716">
                  <c:v>50</c:v>
                </c:pt>
                <c:pt idx="717">
                  <c:v>49</c:v>
                </c:pt>
                <c:pt idx="718">
                  <c:v>49</c:v>
                </c:pt>
                <c:pt idx="719">
                  <c:v>48</c:v>
                </c:pt>
                <c:pt idx="720">
                  <c:v>49</c:v>
                </c:pt>
                <c:pt idx="721">
                  <c:v>46</c:v>
                </c:pt>
                <c:pt idx="722">
                  <c:v>47</c:v>
                </c:pt>
                <c:pt idx="723">
                  <c:v>47</c:v>
                </c:pt>
                <c:pt idx="724">
                  <c:v>47</c:v>
                </c:pt>
                <c:pt idx="725">
                  <c:v>44.999999999999993</c:v>
                </c:pt>
                <c:pt idx="726">
                  <c:v>44.999999999999993</c:v>
                </c:pt>
                <c:pt idx="727">
                  <c:v>44.999999999999993</c:v>
                </c:pt>
                <c:pt idx="728">
                  <c:v>43.999999999999993</c:v>
                </c:pt>
                <c:pt idx="729">
                  <c:v>44.999999999999993</c:v>
                </c:pt>
                <c:pt idx="730">
                  <c:v>43.999999999999993</c:v>
                </c:pt>
                <c:pt idx="731">
                  <c:v>42.999999999999993</c:v>
                </c:pt>
                <c:pt idx="732">
                  <c:v>43.999999999999993</c:v>
                </c:pt>
                <c:pt idx="733">
                  <c:v>43.999999999999993</c:v>
                </c:pt>
                <c:pt idx="734">
                  <c:v>42.000000000000014</c:v>
                </c:pt>
                <c:pt idx="735">
                  <c:v>43.000000000000007</c:v>
                </c:pt>
                <c:pt idx="736">
                  <c:v>42.999999999999993</c:v>
                </c:pt>
                <c:pt idx="737">
                  <c:v>41.999999999999993</c:v>
                </c:pt>
                <c:pt idx="738">
                  <c:v>42.999999999999993</c:v>
                </c:pt>
                <c:pt idx="739">
                  <c:v>40.999999999999993</c:v>
                </c:pt>
                <c:pt idx="740">
                  <c:v>40.999999999999993</c:v>
                </c:pt>
                <c:pt idx="741">
                  <c:v>42.999999999999993</c:v>
                </c:pt>
                <c:pt idx="742">
                  <c:v>41.000000000000014</c:v>
                </c:pt>
                <c:pt idx="743">
                  <c:v>42.000000000000014</c:v>
                </c:pt>
                <c:pt idx="744">
                  <c:v>41.999999999999993</c:v>
                </c:pt>
                <c:pt idx="745">
                  <c:v>39.999999999999993</c:v>
                </c:pt>
                <c:pt idx="746">
                  <c:v>39.000000000000014</c:v>
                </c:pt>
                <c:pt idx="747">
                  <c:v>39.000000000000014</c:v>
                </c:pt>
                <c:pt idx="748">
                  <c:v>38.000000000000014</c:v>
                </c:pt>
                <c:pt idx="749">
                  <c:v>38.000000000000014</c:v>
                </c:pt>
                <c:pt idx="750">
                  <c:v>38.000000000000014</c:v>
                </c:pt>
                <c:pt idx="751">
                  <c:v>37.000000000000014</c:v>
                </c:pt>
                <c:pt idx="752">
                  <c:v>37.000000000000014</c:v>
                </c:pt>
                <c:pt idx="753">
                  <c:v>35.000000000000007</c:v>
                </c:pt>
                <c:pt idx="754">
                  <c:v>35.000000000000007</c:v>
                </c:pt>
                <c:pt idx="755">
                  <c:v>34.000000000000007</c:v>
                </c:pt>
                <c:pt idx="756">
                  <c:v>34.000000000000007</c:v>
                </c:pt>
                <c:pt idx="757">
                  <c:v>33.000000000000007</c:v>
                </c:pt>
                <c:pt idx="758">
                  <c:v>34.000000000000007</c:v>
                </c:pt>
                <c:pt idx="759">
                  <c:v>33.000000000000007</c:v>
                </c:pt>
                <c:pt idx="760">
                  <c:v>33.000000000000007</c:v>
                </c:pt>
                <c:pt idx="761">
                  <c:v>32.000000000000007</c:v>
                </c:pt>
                <c:pt idx="762">
                  <c:v>32.000000000000007</c:v>
                </c:pt>
                <c:pt idx="763">
                  <c:v>32.000000000000007</c:v>
                </c:pt>
                <c:pt idx="764">
                  <c:v>32.000000000000007</c:v>
                </c:pt>
                <c:pt idx="765">
                  <c:v>33.000000000000007</c:v>
                </c:pt>
                <c:pt idx="766">
                  <c:v>32.000000000000007</c:v>
                </c:pt>
                <c:pt idx="767">
                  <c:v>32.000000000000007</c:v>
                </c:pt>
                <c:pt idx="768">
                  <c:v>31.000000000000007</c:v>
                </c:pt>
                <c:pt idx="769">
                  <c:v>31.000000000000007</c:v>
                </c:pt>
                <c:pt idx="770">
                  <c:v>32.000000000000007</c:v>
                </c:pt>
                <c:pt idx="771">
                  <c:v>31.000000000000007</c:v>
                </c:pt>
                <c:pt idx="772">
                  <c:v>31.000000000000007</c:v>
                </c:pt>
                <c:pt idx="773">
                  <c:v>31.000000000000007</c:v>
                </c:pt>
                <c:pt idx="774">
                  <c:v>32.000000000000007</c:v>
                </c:pt>
                <c:pt idx="775">
                  <c:v>31.000000000000007</c:v>
                </c:pt>
                <c:pt idx="776">
                  <c:v>31.000000000000007</c:v>
                </c:pt>
                <c:pt idx="777">
                  <c:v>32.000000000000007</c:v>
                </c:pt>
                <c:pt idx="778">
                  <c:v>32.000000000000007</c:v>
                </c:pt>
                <c:pt idx="779">
                  <c:v>32.000000000000007</c:v>
                </c:pt>
                <c:pt idx="780">
                  <c:v>32.000000000000007</c:v>
                </c:pt>
                <c:pt idx="781">
                  <c:v>32.000000000000007</c:v>
                </c:pt>
                <c:pt idx="782">
                  <c:v>31.999999999999986</c:v>
                </c:pt>
                <c:pt idx="783">
                  <c:v>33.000000000000007</c:v>
                </c:pt>
                <c:pt idx="784">
                  <c:v>33.000000000000007</c:v>
                </c:pt>
                <c:pt idx="785">
                  <c:v>33.000000000000007</c:v>
                </c:pt>
                <c:pt idx="786">
                  <c:v>33.000000000000007</c:v>
                </c:pt>
                <c:pt idx="787">
                  <c:v>36.000000000000007</c:v>
                </c:pt>
                <c:pt idx="788">
                  <c:v>33.000000000000007</c:v>
                </c:pt>
                <c:pt idx="789">
                  <c:v>36.000000000000007</c:v>
                </c:pt>
                <c:pt idx="790">
                  <c:v>37.000000000000014</c:v>
                </c:pt>
                <c:pt idx="791">
                  <c:v>39.000000000000014</c:v>
                </c:pt>
                <c:pt idx="792">
                  <c:v>38.000000000000014</c:v>
                </c:pt>
                <c:pt idx="793">
                  <c:v>39.000000000000014</c:v>
                </c:pt>
                <c:pt idx="794">
                  <c:v>41.000000000000014</c:v>
                </c:pt>
                <c:pt idx="795">
                  <c:v>39.999999999999993</c:v>
                </c:pt>
                <c:pt idx="796">
                  <c:v>39.999999999999993</c:v>
                </c:pt>
                <c:pt idx="797">
                  <c:v>39.999999999999993</c:v>
                </c:pt>
                <c:pt idx="798">
                  <c:v>38.999999999999993</c:v>
                </c:pt>
                <c:pt idx="799">
                  <c:v>38.000000000000014</c:v>
                </c:pt>
                <c:pt idx="800">
                  <c:v>38.000000000000014</c:v>
                </c:pt>
                <c:pt idx="801">
                  <c:v>37.000000000000014</c:v>
                </c:pt>
                <c:pt idx="802">
                  <c:v>37.000000000000014</c:v>
                </c:pt>
                <c:pt idx="803">
                  <c:v>37.000000000000014</c:v>
                </c:pt>
                <c:pt idx="804">
                  <c:v>37.000000000000014</c:v>
                </c:pt>
                <c:pt idx="805">
                  <c:v>36.000000000000007</c:v>
                </c:pt>
                <c:pt idx="806">
                  <c:v>38.000000000000014</c:v>
                </c:pt>
                <c:pt idx="807">
                  <c:v>36.000000000000007</c:v>
                </c:pt>
                <c:pt idx="808">
                  <c:v>36.000000000000007</c:v>
                </c:pt>
                <c:pt idx="809">
                  <c:v>36.000000000000007</c:v>
                </c:pt>
                <c:pt idx="810">
                  <c:v>36.999999999999986</c:v>
                </c:pt>
                <c:pt idx="811">
                  <c:v>36.000000000000007</c:v>
                </c:pt>
                <c:pt idx="812">
                  <c:v>36.000000000000007</c:v>
                </c:pt>
                <c:pt idx="813">
                  <c:v>37.000000000000014</c:v>
                </c:pt>
                <c:pt idx="814">
                  <c:v>37.000000000000014</c:v>
                </c:pt>
                <c:pt idx="815">
                  <c:v>36.999999999999986</c:v>
                </c:pt>
                <c:pt idx="816">
                  <c:v>37.999999999999986</c:v>
                </c:pt>
                <c:pt idx="817">
                  <c:v>36.999999999999986</c:v>
                </c:pt>
                <c:pt idx="818">
                  <c:v>36.999999999999986</c:v>
                </c:pt>
                <c:pt idx="819">
                  <c:v>36.999999999999986</c:v>
                </c:pt>
                <c:pt idx="820">
                  <c:v>37.999999999999986</c:v>
                </c:pt>
                <c:pt idx="821">
                  <c:v>37.999999999999986</c:v>
                </c:pt>
                <c:pt idx="822">
                  <c:v>37.000000000000014</c:v>
                </c:pt>
                <c:pt idx="823">
                  <c:v>37.000000000000014</c:v>
                </c:pt>
                <c:pt idx="824">
                  <c:v>37.000000000000014</c:v>
                </c:pt>
                <c:pt idx="825">
                  <c:v>38.000000000000014</c:v>
                </c:pt>
                <c:pt idx="826">
                  <c:v>38.000000000000014</c:v>
                </c:pt>
                <c:pt idx="827">
                  <c:v>38.000000000000014</c:v>
                </c:pt>
                <c:pt idx="828">
                  <c:v>38.000000000000014</c:v>
                </c:pt>
                <c:pt idx="829">
                  <c:v>38.999999999999993</c:v>
                </c:pt>
                <c:pt idx="830">
                  <c:v>38.999999999999993</c:v>
                </c:pt>
                <c:pt idx="831">
                  <c:v>38.999999999999993</c:v>
                </c:pt>
                <c:pt idx="832">
                  <c:v>38.999999999999993</c:v>
                </c:pt>
                <c:pt idx="833">
                  <c:v>38.999999999999993</c:v>
                </c:pt>
                <c:pt idx="834">
                  <c:v>39.999999999999993</c:v>
                </c:pt>
                <c:pt idx="835">
                  <c:v>38.999999999999993</c:v>
                </c:pt>
                <c:pt idx="836">
                  <c:v>39.999999999999993</c:v>
                </c:pt>
                <c:pt idx="837">
                  <c:v>40.000000000000014</c:v>
                </c:pt>
                <c:pt idx="838">
                  <c:v>40.000000000000014</c:v>
                </c:pt>
                <c:pt idx="839">
                  <c:v>39.999999999999993</c:v>
                </c:pt>
                <c:pt idx="840">
                  <c:v>40.000000000000014</c:v>
                </c:pt>
                <c:pt idx="841">
                  <c:v>39.000000000000014</c:v>
                </c:pt>
                <c:pt idx="842">
                  <c:v>40.000000000000014</c:v>
                </c:pt>
                <c:pt idx="843">
                  <c:v>39.000000000000014</c:v>
                </c:pt>
                <c:pt idx="844">
                  <c:v>41.000000000000014</c:v>
                </c:pt>
                <c:pt idx="845">
                  <c:v>40.000000000000014</c:v>
                </c:pt>
                <c:pt idx="846">
                  <c:v>41.000000000000014</c:v>
                </c:pt>
                <c:pt idx="847">
                  <c:v>41.000000000000014</c:v>
                </c:pt>
                <c:pt idx="848">
                  <c:v>42.000000000000014</c:v>
                </c:pt>
                <c:pt idx="849">
                  <c:v>32.000000000000007</c:v>
                </c:pt>
                <c:pt idx="850">
                  <c:v>30.000000000000004</c:v>
                </c:pt>
                <c:pt idx="851">
                  <c:v>33.000000000000007</c:v>
                </c:pt>
                <c:pt idx="852">
                  <c:v>33.999999999999986</c:v>
                </c:pt>
                <c:pt idx="853">
                  <c:v>33.999999999999986</c:v>
                </c:pt>
                <c:pt idx="854">
                  <c:v>34.999999999999986</c:v>
                </c:pt>
                <c:pt idx="855">
                  <c:v>34.999999999999986</c:v>
                </c:pt>
                <c:pt idx="856">
                  <c:v>35.999999999999986</c:v>
                </c:pt>
                <c:pt idx="857">
                  <c:v>34.999999999999986</c:v>
                </c:pt>
                <c:pt idx="858">
                  <c:v>34.999999999999986</c:v>
                </c:pt>
                <c:pt idx="859">
                  <c:v>36.000000000000007</c:v>
                </c:pt>
                <c:pt idx="860">
                  <c:v>36.000000000000007</c:v>
                </c:pt>
                <c:pt idx="861">
                  <c:v>36.000000000000007</c:v>
                </c:pt>
                <c:pt idx="862">
                  <c:v>36.000000000000007</c:v>
                </c:pt>
                <c:pt idx="863">
                  <c:v>36.000000000000007</c:v>
                </c:pt>
                <c:pt idx="864">
                  <c:v>36.000000000000007</c:v>
                </c:pt>
                <c:pt idx="865">
                  <c:v>36.000000000000007</c:v>
                </c:pt>
                <c:pt idx="866">
                  <c:v>36.000000000000007</c:v>
                </c:pt>
                <c:pt idx="867">
                  <c:v>35.000000000000007</c:v>
                </c:pt>
                <c:pt idx="868">
                  <c:v>37.000000000000014</c:v>
                </c:pt>
                <c:pt idx="869">
                  <c:v>36.999999999999986</c:v>
                </c:pt>
                <c:pt idx="870">
                  <c:v>36.000000000000007</c:v>
                </c:pt>
                <c:pt idx="871">
                  <c:v>38.000000000000014</c:v>
                </c:pt>
                <c:pt idx="872">
                  <c:v>38.000000000000014</c:v>
                </c:pt>
                <c:pt idx="873">
                  <c:v>37.000000000000014</c:v>
                </c:pt>
                <c:pt idx="874">
                  <c:v>36.000000000000007</c:v>
                </c:pt>
                <c:pt idx="875">
                  <c:v>40.000000000000014</c:v>
                </c:pt>
                <c:pt idx="876">
                  <c:v>38.000000000000014</c:v>
                </c:pt>
                <c:pt idx="877">
                  <c:v>40.000000000000014</c:v>
                </c:pt>
                <c:pt idx="878">
                  <c:v>40.000000000000014</c:v>
                </c:pt>
                <c:pt idx="879">
                  <c:v>40.000000000000014</c:v>
                </c:pt>
                <c:pt idx="880">
                  <c:v>41.000000000000014</c:v>
                </c:pt>
                <c:pt idx="881">
                  <c:v>40.999999999999993</c:v>
                </c:pt>
                <c:pt idx="882">
                  <c:v>42.000000000000014</c:v>
                </c:pt>
                <c:pt idx="883">
                  <c:v>41.000000000000014</c:v>
                </c:pt>
                <c:pt idx="884">
                  <c:v>42.000000000000014</c:v>
                </c:pt>
                <c:pt idx="885">
                  <c:v>41.000000000000014</c:v>
                </c:pt>
                <c:pt idx="886">
                  <c:v>42.000000000000014</c:v>
                </c:pt>
                <c:pt idx="887">
                  <c:v>42.000000000000014</c:v>
                </c:pt>
                <c:pt idx="888">
                  <c:v>41.000000000000014</c:v>
                </c:pt>
                <c:pt idx="889">
                  <c:v>42.000000000000014</c:v>
                </c:pt>
                <c:pt idx="890">
                  <c:v>43.000000000000014</c:v>
                </c:pt>
                <c:pt idx="891">
                  <c:v>41.000000000000014</c:v>
                </c:pt>
                <c:pt idx="892">
                  <c:v>42.000000000000014</c:v>
                </c:pt>
                <c:pt idx="893">
                  <c:v>42.000000000000014</c:v>
                </c:pt>
                <c:pt idx="894">
                  <c:v>42.000000000000014</c:v>
                </c:pt>
                <c:pt idx="895">
                  <c:v>42.000000000000014</c:v>
                </c:pt>
                <c:pt idx="896">
                  <c:v>42.000000000000014</c:v>
                </c:pt>
                <c:pt idx="897">
                  <c:v>43.000000000000014</c:v>
                </c:pt>
                <c:pt idx="898">
                  <c:v>42.999999999999993</c:v>
                </c:pt>
                <c:pt idx="899">
                  <c:v>42.999999999999993</c:v>
                </c:pt>
                <c:pt idx="900">
                  <c:v>44.000000000000014</c:v>
                </c:pt>
                <c:pt idx="901">
                  <c:v>43.000000000000014</c:v>
                </c:pt>
                <c:pt idx="902">
                  <c:v>41.000000000000014</c:v>
                </c:pt>
                <c:pt idx="903">
                  <c:v>43.000000000000014</c:v>
                </c:pt>
                <c:pt idx="904">
                  <c:v>42.000000000000014</c:v>
                </c:pt>
                <c:pt idx="905">
                  <c:v>43.000000000000014</c:v>
                </c:pt>
                <c:pt idx="906">
                  <c:v>42.000000000000014</c:v>
                </c:pt>
                <c:pt idx="907">
                  <c:v>42.000000000000014</c:v>
                </c:pt>
                <c:pt idx="908">
                  <c:v>43.000000000000014</c:v>
                </c:pt>
                <c:pt idx="909">
                  <c:v>42.000000000000014</c:v>
                </c:pt>
                <c:pt idx="910">
                  <c:v>41.999999999999993</c:v>
                </c:pt>
                <c:pt idx="911">
                  <c:v>42.999999999999993</c:v>
                </c:pt>
                <c:pt idx="912">
                  <c:v>41.999999999999993</c:v>
                </c:pt>
                <c:pt idx="913">
                  <c:v>42.999999999999993</c:v>
                </c:pt>
                <c:pt idx="914">
                  <c:v>42.999999999999993</c:v>
                </c:pt>
                <c:pt idx="915">
                  <c:v>43.999999999999993</c:v>
                </c:pt>
                <c:pt idx="916">
                  <c:v>43.999999999999993</c:v>
                </c:pt>
                <c:pt idx="917">
                  <c:v>44.999999999999993</c:v>
                </c:pt>
                <c:pt idx="918">
                  <c:v>43.999999999999993</c:v>
                </c:pt>
                <c:pt idx="919">
                  <c:v>43.999999999999993</c:v>
                </c:pt>
                <c:pt idx="920">
                  <c:v>44.999999999999972</c:v>
                </c:pt>
                <c:pt idx="921">
                  <c:v>44.999999999999972</c:v>
                </c:pt>
                <c:pt idx="922">
                  <c:v>43.999999999999972</c:v>
                </c:pt>
                <c:pt idx="923">
                  <c:v>45.999999999999972</c:v>
                </c:pt>
                <c:pt idx="924">
                  <c:v>43.999999999999993</c:v>
                </c:pt>
                <c:pt idx="925">
                  <c:v>44.999999999999993</c:v>
                </c:pt>
                <c:pt idx="926">
                  <c:v>45.000000000000014</c:v>
                </c:pt>
                <c:pt idx="927">
                  <c:v>45.000000000000014</c:v>
                </c:pt>
                <c:pt idx="928">
                  <c:v>44.999999999999993</c:v>
                </c:pt>
                <c:pt idx="929">
                  <c:v>44.000000000000014</c:v>
                </c:pt>
                <c:pt idx="930">
                  <c:v>44.999999999999993</c:v>
                </c:pt>
                <c:pt idx="931">
                  <c:v>42.999999999999993</c:v>
                </c:pt>
                <c:pt idx="932">
                  <c:v>44.999999999999993</c:v>
                </c:pt>
                <c:pt idx="933">
                  <c:v>46</c:v>
                </c:pt>
                <c:pt idx="934">
                  <c:v>44.999999999999993</c:v>
                </c:pt>
                <c:pt idx="935">
                  <c:v>46</c:v>
                </c:pt>
                <c:pt idx="936">
                  <c:v>44.999999999999972</c:v>
                </c:pt>
                <c:pt idx="937">
                  <c:v>46.999999999999972</c:v>
                </c:pt>
                <c:pt idx="938">
                  <c:v>47.999999999999979</c:v>
                </c:pt>
                <c:pt idx="939">
                  <c:v>49</c:v>
                </c:pt>
                <c:pt idx="940">
                  <c:v>49.000000000000021</c:v>
                </c:pt>
                <c:pt idx="941">
                  <c:v>47</c:v>
                </c:pt>
                <c:pt idx="942">
                  <c:v>50.999999999999979</c:v>
                </c:pt>
                <c:pt idx="943">
                  <c:v>50</c:v>
                </c:pt>
                <c:pt idx="944">
                  <c:v>48.999999999999979</c:v>
                </c:pt>
                <c:pt idx="945">
                  <c:v>49.000000000000021</c:v>
                </c:pt>
                <c:pt idx="946">
                  <c:v>48.999999999999979</c:v>
                </c:pt>
                <c:pt idx="947">
                  <c:v>50.999999999999979</c:v>
                </c:pt>
                <c:pt idx="948">
                  <c:v>50</c:v>
                </c:pt>
                <c:pt idx="949">
                  <c:v>55.000000000000028</c:v>
                </c:pt>
                <c:pt idx="950">
                  <c:v>53</c:v>
                </c:pt>
                <c:pt idx="951">
                  <c:v>54</c:v>
                </c:pt>
                <c:pt idx="952">
                  <c:v>55.000000000000028</c:v>
                </c:pt>
                <c:pt idx="953">
                  <c:v>55.000000000000007</c:v>
                </c:pt>
                <c:pt idx="954">
                  <c:v>53</c:v>
                </c:pt>
                <c:pt idx="955">
                  <c:v>55.000000000000007</c:v>
                </c:pt>
                <c:pt idx="956">
                  <c:v>54</c:v>
                </c:pt>
                <c:pt idx="957">
                  <c:v>55.000000000000007</c:v>
                </c:pt>
                <c:pt idx="958">
                  <c:v>55.000000000000007</c:v>
                </c:pt>
                <c:pt idx="959">
                  <c:v>55.000000000000007</c:v>
                </c:pt>
                <c:pt idx="960">
                  <c:v>56.000000000000007</c:v>
                </c:pt>
                <c:pt idx="961">
                  <c:v>54</c:v>
                </c:pt>
                <c:pt idx="962">
                  <c:v>55.000000000000028</c:v>
                </c:pt>
                <c:pt idx="963">
                  <c:v>57.000000000000007</c:v>
                </c:pt>
                <c:pt idx="964">
                  <c:v>57.999999999999986</c:v>
                </c:pt>
                <c:pt idx="965">
                  <c:v>57.999999999999986</c:v>
                </c:pt>
                <c:pt idx="966">
                  <c:v>55.999999999999986</c:v>
                </c:pt>
                <c:pt idx="967">
                  <c:v>57.300000000000018</c:v>
                </c:pt>
                <c:pt idx="968">
                  <c:v>57.199999999999982</c:v>
                </c:pt>
                <c:pt idx="969">
                  <c:v>56.899999999999991</c:v>
                </c:pt>
                <c:pt idx="970">
                  <c:v>57.800000000000004</c:v>
                </c:pt>
                <c:pt idx="971">
                  <c:v>57.400000000000006</c:v>
                </c:pt>
                <c:pt idx="972">
                  <c:v>57.500000000000014</c:v>
                </c:pt>
                <c:pt idx="973">
                  <c:v>58.999999999999986</c:v>
                </c:pt>
                <c:pt idx="974">
                  <c:v>61.300000000000018</c:v>
                </c:pt>
                <c:pt idx="975">
                  <c:v>61.20000000000001</c:v>
                </c:pt>
                <c:pt idx="976">
                  <c:v>62.899999999999977</c:v>
                </c:pt>
                <c:pt idx="977">
                  <c:v>62.09999999999998</c:v>
                </c:pt>
                <c:pt idx="978">
                  <c:v>62.299999999999976</c:v>
                </c:pt>
                <c:pt idx="979">
                  <c:v>62.1</c:v>
                </c:pt>
                <c:pt idx="980">
                  <c:v>62.20000000000001</c:v>
                </c:pt>
                <c:pt idx="981">
                  <c:v>63.400000000000013</c:v>
                </c:pt>
                <c:pt idx="982">
                  <c:v>62.90000000000002</c:v>
                </c:pt>
                <c:pt idx="983">
                  <c:v>63.000000000000014</c:v>
                </c:pt>
                <c:pt idx="984">
                  <c:v>62.400000000000013</c:v>
                </c:pt>
                <c:pt idx="985">
                  <c:v>62.79999999999999</c:v>
                </c:pt>
                <c:pt idx="986">
                  <c:v>62.5</c:v>
                </c:pt>
                <c:pt idx="987">
                  <c:v>61.3</c:v>
                </c:pt>
                <c:pt idx="988">
                  <c:v>61.100000000000023</c:v>
                </c:pt>
                <c:pt idx="989">
                  <c:v>61.20000000000001</c:v>
                </c:pt>
                <c:pt idx="990" formatCode="#,##0">
                  <c:v>60</c:v>
                </c:pt>
                <c:pt idx="991" formatCode="#,##0">
                  <c:v>61</c:v>
                </c:pt>
                <c:pt idx="992" formatCode="#,##0">
                  <c:v>59</c:v>
                </c:pt>
                <c:pt idx="993" formatCode="#,##0">
                  <c:v>59</c:v>
                </c:pt>
                <c:pt idx="994" formatCode="#,##0">
                  <c:v>58</c:v>
                </c:pt>
                <c:pt idx="995" formatCode="#,##0">
                  <c:v>55</c:v>
                </c:pt>
                <c:pt idx="996" formatCode="#,##0">
                  <c:v>55</c:v>
                </c:pt>
                <c:pt idx="997" formatCode="#,##0">
                  <c:v>55</c:v>
                </c:pt>
                <c:pt idx="998" formatCode="#,##0">
                  <c:v>57</c:v>
                </c:pt>
                <c:pt idx="999" formatCode="#,##0">
                  <c:v>57</c:v>
                </c:pt>
                <c:pt idx="1000" formatCode="#,##0">
                  <c:v>55</c:v>
                </c:pt>
                <c:pt idx="1001" formatCode="#,##0">
                  <c:v>54</c:v>
                </c:pt>
                <c:pt idx="1002" formatCode="#,##0">
                  <c:v>56</c:v>
                </c:pt>
                <c:pt idx="1003" formatCode="#,##0">
                  <c:v>55</c:v>
                </c:pt>
                <c:pt idx="1004" formatCode="#,##0">
                  <c:v>56</c:v>
                </c:pt>
                <c:pt idx="1005" formatCode="#,##0">
                  <c:v>57</c:v>
                </c:pt>
                <c:pt idx="1006" formatCode="#,##0">
                  <c:v>57</c:v>
                </c:pt>
                <c:pt idx="1007" formatCode="#,##0">
                  <c:v>56</c:v>
                </c:pt>
                <c:pt idx="1008" formatCode="#,##0">
                  <c:v>56</c:v>
                </c:pt>
                <c:pt idx="1009" formatCode="#,##0">
                  <c:v>57</c:v>
                </c:pt>
                <c:pt idx="1010" formatCode="#,##0">
                  <c:v>57</c:v>
                </c:pt>
                <c:pt idx="1011" formatCode="#,##0">
                  <c:v>57</c:v>
                </c:pt>
                <c:pt idx="1012" formatCode="#,##0">
                  <c:v>58</c:v>
                </c:pt>
                <c:pt idx="1013" formatCode="#,##0">
                  <c:v>58</c:v>
                </c:pt>
                <c:pt idx="1014" formatCode="#,##0">
                  <c:v>58</c:v>
                </c:pt>
                <c:pt idx="1015" formatCode="#,##0">
                  <c:v>59</c:v>
                </c:pt>
                <c:pt idx="1016" formatCode="#,##0">
                  <c:v>59</c:v>
                </c:pt>
                <c:pt idx="1017" formatCode="#,##0">
                  <c:v>60</c:v>
                </c:pt>
                <c:pt idx="1018" formatCode="#,##0">
                  <c:v>59</c:v>
                </c:pt>
                <c:pt idx="1019" formatCode="#,##0">
                  <c:v>58</c:v>
                </c:pt>
                <c:pt idx="1020" formatCode="#,##0">
                  <c:v>59</c:v>
                </c:pt>
                <c:pt idx="1021" formatCode="#,##0">
                  <c:v>59</c:v>
                </c:pt>
                <c:pt idx="1022" formatCode="#,##0">
                  <c:v>59</c:v>
                </c:pt>
                <c:pt idx="1023" formatCode="#,##0">
                  <c:v>59</c:v>
                </c:pt>
                <c:pt idx="1024" formatCode="#,##0">
                  <c:v>59</c:v>
                </c:pt>
                <c:pt idx="1025" formatCode="#,##0">
                  <c:v>61</c:v>
                </c:pt>
                <c:pt idx="1026" formatCode="#,##0">
                  <c:v>63</c:v>
                </c:pt>
                <c:pt idx="1027" formatCode="#,##0">
                  <c:v>64</c:v>
                </c:pt>
                <c:pt idx="1028" formatCode="#,##0">
                  <c:v>63</c:v>
                </c:pt>
                <c:pt idx="1029" formatCode="#,##0">
                  <c:v>66</c:v>
                </c:pt>
                <c:pt idx="1030" formatCode="#,##0">
                  <c:v>64</c:v>
                </c:pt>
                <c:pt idx="1031" formatCode="#,##0">
                  <c:v>64</c:v>
                </c:pt>
                <c:pt idx="1032" formatCode="#,##0">
                  <c:v>64</c:v>
                </c:pt>
                <c:pt idx="1033" formatCode="#,##0">
                  <c:v>66</c:v>
                </c:pt>
                <c:pt idx="1034" formatCode="#,##0">
                  <c:v>65</c:v>
                </c:pt>
                <c:pt idx="1035" formatCode="#,##0">
                  <c:v>67</c:v>
                </c:pt>
                <c:pt idx="1036" formatCode="#,##0">
                  <c:v>66</c:v>
                </c:pt>
                <c:pt idx="1037" formatCode="#,##0">
                  <c:v>66</c:v>
                </c:pt>
                <c:pt idx="1038" formatCode="#,##0">
                  <c:v>67</c:v>
                </c:pt>
                <c:pt idx="1039" formatCode="#,##0">
                  <c:v>67</c:v>
                </c:pt>
                <c:pt idx="1040" formatCode="#,##0">
                  <c:v>67</c:v>
                </c:pt>
                <c:pt idx="1041" formatCode="#,##0">
                  <c:v>66</c:v>
                </c:pt>
                <c:pt idx="1042" formatCode="#,##0">
                  <c:v>66</c:v>
                </c:pt>
                <c:pt idx="1043" formatCode="#,##0">
                  <c:v>67</c:v>
                </c:pt>
                <c:pt idx="1044" formatCode="#,##0">
                  <c:v>67</c:v>
                </c:pt>
                <c:pt idx="1045" formatCode="#,##0">
                  <c:v>69</c:v>
                </c:pt>
                <c:pt idx="1046" formatCode="#,##0">
                  <c:v>66</c:v>
                </c:pt>
                <c:pt idx="1047" formatCode="#,##0">
                  <c:v>67</c:v>
                </c:pt>
                <c:pt idx="1048" formatCode="#,##0">
                  <c:v>67</c:v>
                </c:pt>
                <c:pt idx="1049" formatCode="#,##0">
                  <c:v>66</c:v>
                </c:pt>
                <c:pt idx="1050" formatCode="#,##0">
                  <c:v>63</c:v>
                </c:pt>
                <c:pt idx="1051" formatCode="#,##0">
                  <c:v>66</c:v>
                </c:pt>
                <c:pt idx="1052" formatCode="#,##0">
                  <c:v>63</c:v>
                </c:pt>
                <c:pt idx="1053" formatCode="#,##0">
                  <c:v>63</c:v>
                </c:pt>
                <c:pt idx="1054" formatCode="#,##0">
                  <c:v>65</c:v>
                </c:pt>
                <c:pt idx="1055" formatCode="#,##0">
                  <c:v>67</c:v>
                </c:pt>
                <c:pt idx="1056" formatCode="#,##0">
                  <c:v>65</c:v>
                </c:pt>
                <c:pt idx="1057" formatCode="#,##0">
                  <c:v>68</c:v>
                </c:pt>
                <c:pt idx="1058" formatCode="#,##0">
                  <c:v>68</c:v>
                </c:pt>
                <c:pt idx="1059" formatCode="#,##0">
                  <c:v>71</c:v>
                </c:pt>
                <c:pt idx="1060" formatCode="#,##0">
                  <c:v>70</c:v>
                </c:pt>
                <c:pt idx="1061" formatCode="#,##0">
                  <c:v>67</c:v>
                </c:pt>
                <c:pt idx="1062" formatCode="#,##0">
                  <c:v>69</c:v>
                </c:pt>
                <c:pt idx="1063" formatCode="#,##0">
                  <c:v>72</c:v>
                </c:pt>
                <c:pt idx="1064" formatCode="#,##0">
                  <c:v>70</c:v>
                </c:pt>
                <c:pt idx="1065" formatCode="#,##0">
                  <c:v>71</c:v>
                </c:pt>
                <c:pt idx="1066" formatCode="#,##0">
                  <c:v>72</c:v>
                </c:pt>
                <c:pt idx="1067" formatCode="#,##0">
                  <c:v>72</c:v>
                </c:pt>
                <c:pt idx="1068" formatCode="#,##0">
                  <c:v>72</c:v>
                </c:pt>
                <c:pt idx="1069" formatCode="#,##0">
                  <c:v>73</c:v>
                </c:pt>
                <c:pt idx="1070" formatCode="#,##0">
                  <c:v>74</c:v>
                </c:pt>
                <c:pt idx="1071" formatCode="#,##0">
                  <c:v>73</c:v>
                </c:pt>
                <c:pt idx="1072" formatCode="#,##0">
                  <c:v>72</c:v>
                </c:pt>
                <c:pt idx="1073" formatCode="#,##0">
                  <c:v>73</c:v>
                </c:pt>
                <c:pt idx="1074" formatCode="#,##0">
                  <c:v>75</c:v>
                </c:pt>
                <c:pt idx="1075" formatCode="#,##0">
                  <c:v>74</c:v>
                </c:pt>
                <c:pt idx="1076" formatCode="#,##0">
                  <c:v>74</c:v>
                </c:pt>
                <c:pt idx="1077" formatCode="#,##0">
                  <c:v>76</c:v>
                </c:pt>
                <c:pt idx="1078" formatCode="#,##0">
                  <c:v>77</c:v>
                </c:pt>
                <c:pt idx="1079" formatCode="#,##0">
                  <c:v>74</c:v>
                </c:pt>
                <c:pt idx="1080" formatCode="#,##0">
                  <c:v>76</c:v>
                </c:pt>
                <c:pt idx="1081" formatCode="#,##0">
                  <c:v>75</c:v>
                </c:pt>
                <c:pt idx="1082" formatCode="#,##0">
                  <c:v>76</c:v>
                </c:pt>
                <c:pt idx="1083" formatCode="#,##0">
                  <c:v>77</c:v>
                </c:pt>
                <c:pt idx="1084" formatCode="#,##0">
                  <c:v>77</c:v>
                </c:pt>
                <c:pt idx="1085" formatCode="#,##0">
                  <c:v>76</c:v>
                </c:pt>
                <c:pt idx="1086" formatCode="#,##0">
                  <c:v>77</c:v>
                </c:pt>
                <c:pt idx="1087" formatCode="#,##0">
                  <c:v>77</c:v>
                </c:pt>
                <c:pt idx="1088" formatCode="#,##0">
                  <c:v>77</c:v>
                </c:pt>
                <c:pt idx="1089" formatCode="#,##0">
                  <c:v>79</c:v>
                </c:pt>
                <c:pt idx="1090" formatCode="#,##0">
                  <c:v>78</c:v>
                </c:pt>
                <c:pt idx="1091" formatCode="General">
                  <c:v>76</c:v>
                </c:pt>
                <c:pt idx="1092" formatCode="General">
                  <c:v>77</c:v>
                </c:pt>
                <c:pt idx="1093" formatCode="General">
                  <c:v>77</c:v>
                </c:pt>
                <c:pt idx="1094" formatCode="General">
                  <c:v>76</c:v>
                </c:pt>
                <c:pt idx="1095" formatCode="General">
                  <c:v>77</c:v>
                </c:pt>
                <c:pt idx="1096" formatCode="General">
                  <c:v>71</c:v>
                </c:pt>
                <c:pt idx="1097" formatCode="General">
                  <c:v>73</c:v>
                </c:pt>
                <c:pt idx="1098" formatCode="General">
                  <c:v>72</c:v>
                </c:pt>
                <c:pt idx="1099" formatCode="General">
                  <c:v>70</c:v>
                </c:pt>
                <c:pt idx="1100" formatCode="General">
                  <c:v>72</c:v>
                </c:pt>
                <c:pt idx="1101" formatCode="General">
                  <c:v>73</c:v>
                </c:pt>
                <c:pt idx="1102" formatCode="General">
                  <c:v>73</c:v>
                </c:pt>
                <c:pt idx="1103" formatCode="General">
                  <c:v>75</c:v>
                </c:pt>
                <c:pt idx="1104" formatCode="General">
                  <c:v>77</c:v>
                </c:pt>
                <c:pt idx="1105" formatCode="General">
                  <c:v>77</c:v>
                </c:pt>
                <c:pt idx="1106" formatCode="General">
                  <c:v>78</c:v>
                </c:pt>
                <c:pt idx="1107" formatCode="General">
                  <c:v>79</c:v>
                </c:pt>
                <c:pt idx="1108" formatCode="General">
                  <c:v>81</c:v>
                </c:pt>
                <c:pt idx="1109" formatCode="General">
                  <c:v>81</c:v>
                </c:pt>
                <c:pt idx="1110" formatCode="General">
                  <c:v>81</c:v>
                </c:pt>
                <c:pt idx="1111" formatCode="General">
                  <c:v>82</c:v>
                </c:pt>
                <c:pt idx="1112" formatCode="General">
                  <c:v>83</c:v>
                </c:pt>
                <c:pt idx="1113" formatCode="General">
                  <c:v>86</c:v>
                </c:pt>
                <c:pt idx="1114" formatCode="General">
                  <c:v>88</c:v>
                </c:pt>
                <c:pt idx="1115" formatCode="General">
                  <c:v>89</c:v>
                </c:pt>
                <c:pt idx="1116" formatCode="General">
                  <c:v>87</c:v>
                </c:pt>
                <c:pt idx="1117" formatCode="General">
                  <c:v>88</c:v>
                </c:pt>
                <c:pt idx="1118" formatCode="General">
                  <c:v>87</c:v>
                </c:pt>
                <c:pt idx="1119" formatCode="General">
                  <c:v>89</c:v>
                </c:pt>
                <c:pt idx="1120" formatCode="General">
                  <c:v>88</c:v>
                </c:pt>
                <c:pt idx="1121" formatCode="General">
                  <c:v>88</c:v>
                </c:pt>
                <c:pt idx="1122" formatCode="General">
                  <c:v>91</c:v>
                </c:pt>
                <c:pt idx="1123" formatCode="General">
                  <c:v>90</c:v>
                </c:pt>
                <c:pt idx="1124" formatCode="General">
                  <c:v>90</c:v>
                </c:pt>
                <c:pt idx="1125" formatCode="General">
                  <c:v>92</c:v>
                </c:pt>
                <c:pt idx="1126" formatCode="General">
                  <c:v>92</c:v>
                </c:pt>
                <c:pt idx="1127" formatCode="General">
                  <c:v>94</c:v>
                </c:pt>
                <c:pt idx="1128" formatCode="General">
                  <c:v>95</c:v>
                </c:pt>
                <c:pt idx="1129" formatCode="General">
                  <c:v>95</c:v>
                </c:pt>
                <c:pt idx="1130" formatCode="General">
                  <c:v>96</c:v>
                </c:pt>
                <c:pt idx="1131" formatCode="General">
                  <c:v>97</c:v>
                </c:pt>
                <c:pt idx="1132" formatCode="General">
                  <c:v>98</c:v>
                </c:pt>
                <c:pt idx="1133" formatCode="General">
                  <c:v>99</c:v>
                </c:pt>
                <c:pt idx="1134" formatCode="General">
                  <c:v>98</c:v>
                </c:pt>
                <c:pt idx="1135" formatCode="General">
                  <c:v>99</c:v>
                </c:pt>
                <c:pt idx="1136" formatCode="General">
                  <c:v>98</c:v>
                </c:pt>
                <c:pt idx="1137" formatCode="General">
                  <c:v>98</c:v>
                </c:pt>
                <c:pt idx="1138" formatCode="General">
                  <c:v>98</c:v>
                </c:pt>
                <c:pt idx="1139" formatCode="General">
                  <c:v>99</c:v>
                </c:pt>
                <c:pt idx="1140" formatCode="General">
                  <c:v>99</c:v>
                </c:pt>
                <c:pt idx="1141" formatCode="General">
                  <c:v>98</c:v>
                </c:pt>
                <c:pt idx="1142" formatCode="General">
                  <c:v>98</c:v>
                </c:pt>
                <c:pt idx="1143" formatCode="General">
                  <c:v>99</c:v>
                </c:pt>
                <c:pt idx="1144" formatCode="General">
                  <c:v>100</c:v>
                </c:pt>
                <c:pt idx="1145" formatCode="General">
                  <c:v>99</c:v>
                </c:pt>
                <c:pt idx="1146" formatCode="General">
                  <c:v>97</c:v>
                </c:pt>
                <c:pt idx="1147" formatCode="General">
                  <c:v>98</c:v>
                </c:pt>
                <c:pt idx="1148" formatCode="General">
                  <c:v>99</c:v>
                </c:pt>
                <c:pt idx="1149" formatCode="General">
                  <c:v>98</c:v>
                </c:pt>
                <c:pt idx="1150" formatCode="General">
                  <c:v>98</c:v>
                </c:pt>
                <c:pt idx="1151" formatCode="General">
                  <c:v>99</c:v>
                </c:pt>
                <c:pt idx="1152" formatCode="General">
                  <c:v>98</c:v>
                </c:pt>
                <c:pt idx="1153" formatCode="General">
                  <c:v>97</c:v>
                </c:pt>
                <c:pt idx="1154" formatCode="General">
                  <c:v>99</c:v>
                </c:pt>
                <c:pt idx="1155" formatCode="General">
                  <c:v>99</c:v>
                </c:pt>
                <c:pt idx="1156" formatCode="General">
                  <c:v>98</c:v>
                </c:pt>
                <c:pt idx="1157" formatCode="General">
                  <c:v>99</c:v>
                </c:pt>
                <c:pt idx="1158" formatCode="General">
                  <c:v>98</c:v>
                </c:pt>
                <c:pt idx="1159" formatCode="General">
                  <c:v>100</c:v>
                </c:pt>
                <c:pt idx="1160" formatCode="General">
                  <c:v>97</c:v>
                </c:pt>
                <c:pt idx="1161" formatCode="General">
                  <c:v>98</c:v>
                </c:pt>
                <c:pt idx="1162" formatCode="General">
                  <c:v>99</c:v>
                </c:pt>
                <c:pt idx="1163" formatCode="General">
                  <c:v>99</c:v>
                </c:pt>
                <c:pt idx="1164" formatCode="General">
                  <c:v>100</c:v>
                </c:pt>
                <c:pt idx="1165" formatCode="General">
                  <c:v>101</c:v>
                </c:pt>
                <c:pt idx="1166" formatCode="General">
                  <c:v>100</c:v>
                </c:pt>
                <c:pt idx="1167" formatCode="General">
                  <c:v>101</c:v>
                </c:pt>
                <c:pt idx="1168" formatCode="General">
                  <c:v>100</c:v>
                </c:pt>
                <c:pt idx="1169" formatCode="General">
                  <c:v>100</c:v>
                </c:pt>
                <c:pt idx="1170" formatCode="General">
                  <c:v>106</c:v>
                </c:pt>
                <c:pt idx="1171" formatCode="General">
                  <c:v>108</c:v>
                </c:pt>
                <c:pt idx="1172" formatCode="General">
                  <c:v>109</c:v>
                </c:pt>
                <c:pt idx="1173" formatCode="General">
                  <c:v>109</c:v>
                </c:pt>
                <c:pt idx="1174" formatCode="General">
                  <c:v>108</c:v>
                </c:pt>
                <c:pt idx="1175" formatCode="General">
                  <c:v>111</c:v>
                </c:pt>
                <c:pt idx="1176" formatCode="General">
                  <c:v>110</c:v>
                </c:pt>
                <c:pt idx="1177" formatCode="General">
                  <c:v>110</c:v>
                </c:pt>
                <c:pt idx="1178" formatCode="General">
                  <c:v>112</c:v>
                </c:pt>
                <c:pt idx="1179" formatCode="General">
                  <c:v>112</c:v>
                </c:pt>
                <c:pt idx="1180" formatCode="General">
                  <c:v>115</c:v>
                </c:pt>
                <c:pt idx="1181" formatCode="General">
                  <c:v>114</c:v>
                </c:pt>
                <c:pt idx="1182" formatCode="General">
                  <c:v>117</c:v>
                </c:pt>
                <c:pt idx="1183" formatCode="General">
                  <c:v>121</c:v>
                </c:pt>
                <c:pt idx="1184" formatCode="General">
                  <c:v>125</c:v>
                </c:pt>
                <c:pt idx="1185" formatCode="General">
                  <c:v>127</c:v>
                </c:pt>
                <c:pt idx="1186" formatCode="General">
                  <c:v>126</c:v>
                </c:pt>
                <c:pt idx="1187" formatCode="General">
                  <c:v>133</c:v>
                </c:pt>
                <c:pt idx="1188" formatCode="General">
                  <c:v>134</c:v>
                </c:pt>
                <c:pt idx="1189" formatCode="General">
                  <c:v>138</c:v>
                </c:pt>
                <c:pt idx="1190" formatCode="General">
                  <c:v>140</c:v>
                </c:pt>
                <c:pt idx="1191" formatCode="General">
                  <c:v>143</c:v>
                </c:pt>
                <c:pt idx="1192" formatCode="General">
                  <c:v>142</c:v>
                </c:pt>
                <c:pt idx="1193" formatCode="General">
                  <c:v>145</c:v>
                </c:pt>
                <c:pt idx="1194" formatCode="General">
                  <c:v>145</c:v>
                </c:pt>
                <c:pt idx="1195" formatCode="General">
                  <c:v>148</c:v>
                </c:pt>
                <c:pt idx="1196" formatCode="General">
                  <c:v>150</c:v>
                </c:pt>
                <c:pt idx="1197" formatCode="General">
                  <c:v>150</c:v>
                </c:pt>
                <c:pt idx="1198" formatCode="General">
                  <c:v>151</c:v>
                </c:pt>
                <c:pt idx="1199" formatCode="General">
                  <c:v>153</c:v>
                </c:pt>
                <c:pt idx="1200" formatCode="General">
                  <c:v>155</c:v>
                </c:pt>
                <c:pt idx="1201" formatCode="General">
                  <c:v>158</c:v>
                </c:pt>
                <c:pt idx="1202" formatCode="General">
                  <c:v>160</c:v>
                </c:pt>
                <c:pt idx="1203" formatCode="General">
                  <c:v>162</c:v>
                </c:pt>
                <c:pt idx="1204" formatCode="General">
                  <c:v>163</c:v>
                </c:pt>
                <c:pt idx="1205" formatCode="General">
                  <c:v>166</c:v>
                </c:pt>
                <c:pt idx="1206" formatCode="General">
                  <c:v>167</c:v>
                </c:pt>
                <c:pt idx="1207" formatCode="General">
                  <c:v>169</c:v>
                </c:pt>
                <c:pt idx="1208" formatCode="General">
                  <c:v>172</c:v>
                </c:pt>
                <c:pt idx="1209" formatCode="General">
                  <c:v>170</c:v>
                </c:pt>
                <c:pt idx="1210" formatCode="General">
                  <c:v>174</c:v>
                </c:pt>
                <c:pt idx="1211" formatCode="General">
                  <c:v>175</c:v>
                </c:pt>
                <c:pt idx="1212" formatCode="General">
                  <c:v>176</c:v>
                </c:pt>
                <c:pt idx="1213" formatCode="General">
                  <c:v>176</c:v>
                </c:pt>
                <c:pt idx="1214" formatCode="General">
                  <c:v>179</c:v>
                </c:pt>
                <c:pt idx="1215" formatCode="0_ ">
                  <c:v>176.00000000000003</c:v>
                </c:pt>
                <c:pt idx="1216" formatCode="0_ ">
                  <c:v>175</c:v>
                </c:pt>
                <c:pt idx="1217" formatCode="0_ ">
                  <c:v>175.00000000000006</c:v>
                </c:pt>
                <c:pt idx="1218" formatCode="0_ ">
                  <c:v>174.00000000000003</c:v>
                </c:pt>
                <c:pt idx="1219" formatCode="0_ ">
                  <c:v>174.00000000000003</c:v>
                </c:pt>
                <c:pt idx="1220" formatCode="0_ ">
                  <c:v>173</c:v>
                </c:pt>
                <c:pt idx="1221" formatCode="0_ ">
                  <c:v>170.00000000000003</c:v>
                </c:pt>
                <c:pt idx="1222" formatCode="0_ ">
                  <c:v>174.00000000000003</c:v>
                </c:pt>
                <c:pt idx="1223" formatCode="0_ ">
                  <c:v>172.99999999999994</c:v>
                </c:pt>
                <c:pt idx="1224" formatCode="0_ ">
                  <c:v>171.00000000000003</c:v>
                </c:pt>
                <c:pt idx="1225" formatCode="0_ ">
                  <c:v>167</c:v>
                </c:pt>
                <c:pt idx="1226" formatCode="0_ ">
                  <c:v>165.00000000000003</c:v>
                </c:pt>
                <c:pt idx="1227" formatCode="0_ ">
                  <c:v>163</c:v>
                </c:pt>
                <c:pt idx="1228" formatCode="0_ ">
                  <c:v>161</c:v>
                </c:pt>
                <c:pt idx="1229" formatCode="0_ ">
                  <c:v>160</c:v>
                </c:pt>
                <c:pt idx="1230" formatCode="0_ ">
                  <c:v>158.00000000000006</c:v>
                </c:pt>
                <c:pt idx="1231" formatCode="0_ ">
                  <c:v>155.99999999999997</c:v>
                </c:pt>
                <c:pt idx="1232" formatCode="0_ ">
                  <c:v>155.99999999999997</c:v>
                </c:pt>
                <c:pt idx="1233" formatCode="0_ ">
                  <c:v>153.00000000000003</c:v>
                </c:pt>
                <c:pt idx="1234" formatCode="0_ ">
                  <c:v>150.99999999999997</c:v>
                </c:pt>
                <c:pt idx="1235" formatCode="0_ ">
                  <c:v>148</c:v>
                </c:pt>
                <c:pt idx="1236" formatCode="0_ ">
                  <c:v>148</c:v>
                </c:pt>
                <c:pt idx="1237" formatCode="0_ ">
                  <c:v>143.00000000000003</c:v>
                </c:pt>
                <c:pt idx="1238" formatCode="0_ ">
                  <c:v>142.99999999999997</c:v>
                </c:pt>
                <c:pt idx="1239" formatCode="0_ ">
                  <c:v>138.99999999999997</c:v>
                </c:pt>
                <c:pt idx="1240" formatCode="0_ ">
                  <c:v>137.99999999999994</c:v>
                </c:pt>
                <c:pt idx="1241" formatCode="0_ ">
                  <c:v>132.99999999999997</c:v>
                </c:pt>
                <c:pt idx="1242" formatCode="0_ ">
                  <c:v>128.00000000000003</c:v>
                </c:pt>
                <c:pt idx="1243" formatCode="0_ ">
                  <c:v>127</c:v>
                </c:pt>
                <c:pt idx="1244" formatCode="0_ ">
                  <c:v>122.00000000000001</c:v>
                </c:pt>
                <c:pt idx="1245" formatCode="0_ ">
                  <c:v>120.99999999999996</c:v>
                </c:pt>
                <c:pt idx="1246" formatCode="0_ ">
                  <c:v>117.99999999999997</c:v>
                </c:pt>
                <c:pt idx="1247" formatCode="0_ ">
                  <c:v>116.00000000000001</c:v>
                </c:pt>
                <c:pt idx="1248" formatCode="0_ ">
                  <c:v>114.00000000000001</c:v>
                </c:pt>
                <c:pt idx="1249" formatCode="0_ ">
                  <c:v>110.00000000000001</c:v>
                </c:pt>
                <c:pt idx="1250" formatCode="0_ ">
                  <c:v>112.00000000000001</c:v>
                </c:pt>
                <c:pt idx="1251" formatCode="0_ ">
                  <c:v>107.00000000000003</c:v>
                </c:pt>
                <c:pt idx="1252" formatCode="0_ ">
                  <c:v>105.99999999999996</c:v>
                </c:pt>
                <c:pt idx="1253" formatCode="0_ ">
                  <c:v>105.00000000000003</c:v>
                </c:pt>
                <c:pt idx="1254" formatCode="0_ ">
                  <c:v>104</c:v>
                </c:pt>
                <c:pt idx="1255" formatCode="0_ ">
                  <c:v>101.00000000000003</c:v>
                </c:pt>
                <c:pt idx="1256" formatCode="0_ ">
                  <c:v>97.999999999999957</c:v>
                </c:pt>
                <c:pt idx="1257" formatCode="0_ ">
                  <c:v>98.000000000000043</c:v>
                </c:pt>
                <c:pt idx="1258" formatCode="0_ ">
                  <c:v>97.000000000000014</c:v>
                </c:pt>
                <c:pt idx="1259" formatCode="0_ ">
                  <c:v>94.999999999999972</c:v>
                </c:pt>
                <c:pt idx="1260" formatCode="0_ ">
                  <c:v>93.000000000000014</c:v>
                </c:pt>
                <c:pt idx="1261" formatCode="0_ ">
                  <c:v>85.999999999999986</c:v>
                </c:pt>
                <c:pt idx="1262" formatCode="0_ ">
                  <c:v>83.999999999999986</c:v>
                </c:pt>
                <c:pt idx="1263" formatCode="0_ ">
                  <c:v>81.999999999999986</c:v>
                </c:pt>
                <c:pt idx="1264" formatCode="0_ ">
                  <c:v>79.000000000000043</c:v>
                </c:pt>
                <c:pt idx="1265" formatCode="0_ ">
                  <c:v>75.999999999999972</c:v>
                </c:pt>
                <c:pt idx="1266" formatCode="0_ ">
                  <c:v>73.999999999999972</c:v>
                </c:pt>
                <c:pt idx="1267" formatCode="0_ ">
                  <c:v>73.000000000000043</c:v>
                </c:pt>
                <c:pt idx="1268" formatCode="0_ ">
                  <c:v>71</c:v>
                </c:pt>
                <c:pt idx="1269" formatCode="0_ ">
                  <c:v>69</c:v>
                </c:pt>
                <c:pt idx="1270" formatCode="0_ ">
                  <c:v>69</c:v>
                </c:pt>
                <c:pt idx="1271" formatCode="0_ ">
                  <c:v>67.999999999999972</c:v>
                </c:pt>
                <c:pt idx="1272" formatCode="0_ ">
                  <c:v>65.999999999999972</c:v>
                </c:pt>
                <c:pt idx="1273" formatCode="0_ ">
                  <c:v>69</c:v>
                </c:pt>
                <c:pt idx="1274" formatCode="0_ ">
                  <c:v>69</c:v>
                </c:pt>
                <c:pt idx="1275" formatCode="0_ ">
                  <c:v>70.999999999999957</c:v>
                </c:pt>
                <c:pt idx="1276" formatCode="0_ ">
                  <c:v>69.000000000000043</c:v>
                </c:pt>
                <c:pt idx="1277" formatCode="0_ ">
                  <c:v>66.000000000000014</c:v>
                </c:pt>
                <c:pt idx="1278" formatCode="0_ ">
                  <c:v>67.999999999999972</c:v>
                </c:pt>
                <c:pt idx="1279" formatCode="0_ ">
                  <c:v>68.000000000000014</c:v>
                </c:pt>
                <c:pt idx="1280" formatCode="0_ ">
                  <c:v>68.000000000000014</c:v>
                </c:pt>
                <c:pt idx="1281" formatCode="0_ ">
                  <c:v>67.000000000000043</c:v>
                </c:pt>
                <c:pt idx="1282" formatCode="0_ ">
                  <c:v>65.999999999999972</c:v>
                </c:pt>
                <c:pt idx="1283" formatCode="0_ ">
                  <c:v>68.999999999999943</c:v>
                </c:pt>
                <c:pt idx="1284" formatCode="0_ ">
                  <c:v>69.999999999999972</c:v>
                </c:pt>
                <c:pt idx="1285" formatCode="0_ ">
                  <c:v>73.000000000000043</c:v>
                </c:pt>
                <c:pt idx="1286" formatCode="0_ ">
                  <c:v>69</c:v>
                </c:pt>
                <c:pt idx="1287" formatCode="0_ ">
                  <c:v>71.000000000000043</c:v>
                </c:pt>
                <c:pt idx="1288" formatCode="0_ ">
                  <c:v>69.000000000000043</c:v>
                </c:pt>
                <c:pt idx="1289" formatCode="0_ ">
                  <c:v>71.000000000000043</c:v>
                </c:pt>
                <c:pt idx="1290" formatCode="0_ ">
                  <c:v>75</c:v>
                </c:pt>
                <c:pt idx="1291" formatCode="0_ ">
                  <c:v>73</c:v>
                </c:pt>
                <c:pt idx="1292" formatCode="0_ ">
                  <c:v>78.000000000000028</c:v>
                </c:pt>
                <c:pt idx="1293" formatCode="0_ ">
                  <c:v>79.999999999999986</c:v>
                </c:pt>
                <c:pt idx="1294" formatCode="0_ ">
                  <c:v>79.999999999999943</c:v>
                </c:pt>
                <c:pt idx="1295" formatCode="0_ ">
                  <c:v>79.999999999999986</c:v>
                </c:pt>
                <c:pt idx="1296" formatCode="0_ ">
                  <c:v>77.799999999999955</c:v>
                </c:pt>
                <c:pt idx="1297" formatCode="0_ ">
                  <c:v>79.5</c:v>
                </c:pt>
                <c:pt idx="1298" formatCode="0_ ">
                  <c:v>80.399999999999977</c:v>
                </c:pt>
                <c:pt idx="1299" formatCode="0_ ">
                  <c:v>79.700000000000045</c:v>
                </c:pt>
                <c:pt idx="1300" formatCode="0_ ">
                  <c:v>80.200000000000045</c:v>
                </c:pt>
                <c:pt idx="1301" formatCode="0_ ">
                  <c:v>80.800000000000011</c:v>
                </c:pt>
                <c:pt idx="1302" formatCode="0_ ">
                  <c:v>81.10000000000008</c:v>
                </c:pt>
                <c:pt idx="1303" formatCode="0_ ">
                  <c:v>80.900000000000034</c:v>
                </c:pt>
                <c:pt idx="1304" formatCode="0_ ">
                  <c:v>81.199999999999932</c:v>
                </c:pt>
                <c:pt idx="1305" formatCode="0_ ">
                  <c:v>81.000000000000057</c:v>
                </c:pt>
                <c:pt idx="1306" formatCode="0_ ">
                  <c:v>80.899999999999977</c:v>
                </c:pt>
                <c:pt idx="1307" formatCode="0_ ">
                  <c:v>81.000000000000057</c:v>
                </c:pt>
                <c:pt idx="1308" formatCode="0_ ">
                  <c:v>80.700000000000045</c:v>
                </c:pt>
                <c:pt idx="1309" formatCode="0_ ">
                  <c:v>80.5</c:v>
                </c:pt>
                <c:pt idx="1310" formatCode="0_ ">
                  <c:v>80.700000000000045</c:v>
                </c:pt>
                <c:pt idx="1311" formatCode="0_ ">
                  <c:v>80.89999999999992</c:v>
                </c:pt>
                <c:pt idx="1312" formatCode="0_ ">
                  <c:v>81.199999999999932</c:v>
                </c:pt>
                <c:pt idx="1313" formatCode="0_ ">
                  <c:v>81.600000000000023</c:v>
                </c:pt>
                <c:pt idx="1314" formatCode="0_ ">
                  <c:v>82.100000000000023</c:v>
                </c:pt>
                <c:pt idx="1315" formatCode="0_ ">
                  <c:v>81.099999999999966</c:v>
                </c:pt>
                <c:pt idx="1316" formatCode="0_ ">
                  <c:v>81</c:v>
                </c:pt>
                <c:pt idx="1317" formatCode="0_ ">
                  <c:v>80.60000000000008</c:v>
                </c:pt>
                <c:pt idx="1318" formatCode="0_ ">
                  <c:v>81.200000000000045</c:v>
                </c:pt>
                <c:pt idx="1319" formatCode="0_ ">
                  <c:v>80.499999999999943</c:v>
                </c:pt>
                <c:pt idx="1320" formatCode="0_ ">
                  <c:v>81.300000000000011</c:v>
                </c:pt>
                <c:pt idx="1321" formatCode="0_ ">
                  <c:v>82</c:v>
                </c:pt>
                <c:pt idx="1322" formatCode="0_ ">
                  <c:v>81.799999999999955</c:v>
                </c:pt>
                <c:pt idx="1323" formatCode="0_ ">
                  <c:v>81.300000000000011</c:v>
                </c:pt>
                <c:pt idx="1324" formatCode="0_ ">
                  <c:v>81.300000000000011</c:v>
                </c:pt>
                <c:pt idx="1325" formatCode="0_ ">
                  <c:v>81.199999999999989</c:v>
                </c:pt>
                <c:pt idx="1326" formatCode="0_ ">
                  <c:v>81</c:v>
                </c:pt>
                <c:pt idx="1327" formatCode="0_ ">
                  <c:v>81.000000000000057</c:v>
                </c:pt>
                <c:pt idx="1328" formatCode="0_ ">
                  <c:v>81.400000000000034</c:v>
                </c:pt>
                <c:pt idx="1329" formatCode="0_ ">
                  <c:v>81</c:v>
                </c:pt>
                <c:pt idx="1330" formatCode="0_ ">
                  <c:v>80.700000000000045</c:v>
                </c:pt>
                <c:pt idx="1331" formatCode="0_ ">
                  <c:v>80.799999999999955</c:v>
                </c:pt>
                <c:pt idx="1332" formatCode="0_ ">
                  <c:v>80.599999999999966</c:v>
                </c:pt>
                <c:pt idx="1333" formatCode="0_ ">
                  <c:v>80.800000000000011</c:v>
                </c:pt>
                <c:pt idx="1334" formatCode="0_ ">
                  <c:v>80.499999999999943</c:v>
                </c:pt>
                <c:pt idx="1335" formatCode="0_ ">
                  <c:v>80</c:v>
                </c:pt>
                <c:pt idx="1336" formatCode="0_ ">
                  <c:v>80.400000000000034</c:v>
                </c:pt>
                <c:pt idx="1337" formatCode="0_ ">
                  <c:v>79.899999999999977</c:v>
                </c:pt>
                <c:pt idx="1338" formatCode="0_ ">
                  <c:v>80.299999999999898</c:v>
                </c:pt>
                <c:pt idx="1339" formatCode="0_ ">
                  <c:v>80.699999999999989</c:v>
                </c:pt>
                <c:pt idx="1340" formatCode="0_ ">
                  <c:v>80.799999999999955</c:v>
                </c:pt>
                <c:pt idx="1341" formatCode="0_ ">
                  <c:v>80.500000000000057</c:v>
                </c:pt>
                <c:pt idx="1342" formatCode="0_ ">
                  <c:v>80.199999999999932</c:v>
                </c:pt>
                <c:pt idx="1343" formatCode="0_ ">
                  <c:v>80.100000000000023</c:v>
                </c:pt>
                <c:pt idx="1344" formatCode="0_ ">
                  <c:v>80.300000000000068</c:v>
                </c:pt>
                <c:pt idx="1345" formatCode="0_ ">
                  <c:v>80.89999999999992</c:v>
                </c:pt>
                <c:pt idx="1346" formatCode="0_ ">
                  <c:v>81.300000000000011</c:v>
                </c:pt>
                <c:pt idx="1347" formatCode="0_ ">
                  <c:v>81.099999999999966</c:v>
                </c:pt>
                <c:pt idx="1348" formatCode="0_ ">
                  <c:v>81.10000000000008</c:v>
                </c:pt>
                <c:pt idx="1349" formatCode="0_ ">
                  <c:v>80.999999999999943</c:v>
                </c:pt>
                <c:pt idx="1350" formatCode="0_ ">
                  <c:v>80.699999999999932</c:v>
                </c:pt>
                <c:pt idx="1351" formatCode="0_ ">
                  <c:v>81.299999999999955</c:v>
                </c:pt>
                <c:pt idx="1352" formatCode="0_ ">
                  <c:v>80.699999999999989</c:v>
                </c:pt>
                <c:pt idx="1353" formatCode="0_ ">
                  <c:v>80.800000000000068</c:v>
                </c:pt>
                <c:pt idx="1354" formatCode="0_ ">
                  <c:v>81</c:v>
                </c:pt>
                <c:pt idx="1355" formatCode="0_ ">
                  <c:v>80.699999999999989</c:v>
                </c:pt>
                <c:pt idx="1356" formatCode="0_ ">
                  <c:v>81.000000000000057</c:v>
                </c:pt>
                <c:pt idx="1357" formatCode="0_ ">
                  <c:v>80.800000000000011</c:v>
                </c:pt>
                <c:pt idx="1358" formatCode="0_ ">
                  <c:v>80.699999999999989</c:v>
                </c:pt>
                <c:pt idx="1359" formatCode="0_ ">
                  <c:v>81.100000000000023</c:v>
                </c:pt>
                <c:pt idx="1360" formatCode="0_ ">
                  <c:v>80.800000000000011</c:v>
                </c:pt>
                <c:pt idx="1361" formatCode="0_ ">
                  <c:v>81</c:v>
                </c:pt>
                <c:pt idx="1362" formatCode="0_ ">
                  <c:v>80.699999999999989</c:v>
                </c:pt>
                <c:pt idx="1363" formatCode="0_ ">
                  <c:v>79.89999999999992</c:v>
                </c:pt>
                <c:pt idx="1364" formatCode="0_ ">
                  <c:v>79.899999999999977</c:v>
                </c:pt>
                <c:pt idx="1365" formatCode="0_ ">
                  <c:v>79.900000000000034</c:v>
                </c:pt>
                <c:pt idx="1366" formatCode="0_ ">
                  <c:v>79.899999999999977</c:v>
                </c:pt>
                <c:pt idx="1367" formatCode="0_ ">
                  <c:v>80.799999999999898</c:v>
                </c:pt>
                <c:pt idx="1368" formatCode="0_ ">
                  <c:v>80.600000000000023</c:v>
                </c:pt>
                <c:pt idx="1369" formatCode="0_ ">
                  <c:v>80.600000000000023</c:v>
                </c:pt>
                <c:pt idx="1370" formatCode="0_ ">
                  <c:v>80.299999999999955</c:v>
                </c:pt>
                <c:pt idx="1371" formatCode="0_ ">
                  <c:v>80.199999999999932</c:v>
                </c:pt>
                <c:pt idx="1372" formatCode="0_ ">
                  <c:v>79.800000000000011</c:v>
                </c:pt>
                <c:pt idx="1373" formatCode="0_ ">
                  <c:v>79.799999999999955</c:v>
                </c:pt>
                <c:pt idx="1374" formatCode="0_ ">
                  <c:v>79.699999999999989</c:v>
                </c:pt>
                <c:pt idx="1375" formatCode="0_ ">
                  <c:v>79.300000000000011</c:v>
                </c:pt>
                <c:pt idx="1376" formatCode="0_ ">
                  <c:v>78.999999999999943</c:v>
                </c:pt>
                <c:pt idx="1377" formatCode="0_ ">
                  <c:v>78.600000000000023</c:v>
                </c:pt>
                <c:pt idx="1378" formatCode="0_ ">
                  <c:v>78.699999999999932</c:v>
                </c:pt>
                <c:pt idx="1379" formatCode="0_ ">
                  <c:v>78.800000000000011</c:v>
                </c:pt>
                <c:pt idx="1380" formatCode="0_ ">
                  <c:v>78.599999999999966</c:v>
                </c:pt>
                <c:pt idx="1381" formatCode="0_ ">
                  <c:v>78.799999999999955</c:v>
                </c:pt>
                <c:pt idx="1382" formatCode="0_ ">
                  <c:v>78.900000000000034</c:v>
                </c:pt>
                <c:pt idx="1383" formatCode="0_ ">
                  <c:v>78.200000000000045</c:v>
                </c:pt>
                <c:pt idx="1384" formatCode="0_ ">
                  <c:v>78.100000000000023</c:v>
                </c:pt>
                <c:pt idx="1385" formatCode="0_ ">
                  <c:v>77.900000000000034</c:v>
                </c:pt>
                <c:pt idx="1386" formatCode="0_ ">
                  <c:v>77.700000000000045</c:v>
                </c:pt>
                <c:pt idx="1387" formatCode="0_ ">
                  <c:v>77.60000000000008</c:v>
                </c:pt>
                <c:pt idx="1388" formatCode="0_ ">
                  <c:v>77.700000000000045</c:v>
                </c:pt>
                <c:pt idx="1389" formatCode="0_ ">
                  <c:v>77.699999999999932</c:v>
                </c:pt>
                <c:pt idx="1390" formatCode="0_ ">
                  <c:v>77.299999999999955</c:v>
                </c:pt>
                <c:pt idx="1391" formatCode="0_ ">
                  <c:v>77.600000000000023</c:v>
                </c:pt>
                <c:pt idx="1392" formatCode="0_ ">
                  <c:v>77.300000000000068</c:v>
                </c:pt>
                <c:pt idx="1393" formatCode="0_ ">
                  <c:v>77.199999999999989</c:v>
                </c:pt>
                <c:pt idx="1394" formatCode="0_ ">
                  <c:v>76.799999999999955</c:v>
                </c:pt>
                <c:pt idx="1395" formatCode="0_ ">
                  <c:v>76.699999999999989</c:v>
                </c:pt>
                <c:pt idx="1396" formatCode="0_ ">
                  <c:v>76.5</c:v>
                </c:pt>
                <c:pt idx="1397" formatCode="0_ ">
                  <c:v>76.5</c:v>
                </c:pt>
                <c:pt idx="1398" formatCode="0_ ">
                  <c:v>76.5</c:v>
                </c:pt>
              </c:numCache>
            </c:numRef>
          </c:val>
          <c:smooth val="1"/>
          <c:extLst>
            <c:ext xmlns:c16="http://schemas.microsoft.com/office/drawing/2014/chart" uri="{C3380CC4-5D6E-409C-BE32-E72D297353CC}">
              <c16:uniqueId val="{00000002-27F6-453E-AC48-FD03D35B381F}"/>
            </c:ext>
          </c:extLst>
        </c:ser>
        <c:dLbls>
          <c:showLegendKey val="0"/>
          <c:showVal val="0"/>
          <c:showCatName val="0"/>
          <c:showSerName val="0"/>
          <c:showPercent val="0"/>
          <c:showBubbleSize val="0"/>
        </c:dLbls>
        <c:marker val="1"/>
        <c:smooth val="0"/>
        <c:axId val="486484488"/>
        <c:axId val="486484880"/>
      </c:lineChart>
      <c:catAx>
        <c:axId val="486484488"/>
        <c:scaling>
          <c:orientation val="minMax"/>
        </c:scaling>
        <c:delete val="0"/>
        <c:axPos val="b"/>
        <c:numFmt formatCode="\'yy" sourceLinked="0"/>
        <c:majorTickMark val="out"/>
        <c:minorTickMark val="none"/>
        <c:tickLblPos val="low"/>
        <c:spPr>
          <a:noFill/>
          <a:ln w="6350" cap="flat" cmpd="sng" algn="ctr">
            <a:noFill/>
            <a:round/>
          </a:ln>
          <a:effectLst/>
        </c:spPr>
        <c:txPr>
          <a:bodyPr rot="-5400000" spcFirstLastPara="1" vertOverflow="ellipsis" wrap="square" anchor="ctr" anchorCtr="1"/>
          <a:lstStyle/>
          <a:p>
            <a:pPr algn="ctr">
              <a:defRPr lang="en-US" altLang="ko-K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6484880"/>
        <c:crosses val="autoZero"/>
        <c:auto val="1"/>
        <c:lblAlgn val="ctr"/>
        <c:lblOffset val="300"/>
        <c:tickMarkSkip val="300"/>
        <c:noMultiLvlLbl val="1"/>
      </c:catAx>
      <c:valAx>
        <c:axId val="486484880"/>
        <c:scaling>
          <c:orientation val="minMax"/>
        </c:scaling>
        <c:delete val="0"/>
        <c:axPos val="l"/>
        <c:numFmt formatCode="#,##0_);[Red]\(#,##0\)" sourceLinked="0"/>
        <c:majorTickMark val="out"/>
        <c:minorTickMark val="none"/>
        <c:tickLblPos val="nextTo"/>
        <c:spPr>
          <a:noFill/>
          <a:ln>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6484488"/>
        <c:crosses val="autoZero"/>
        <c:crossBetween val="midCat"/>
      </c:valAx>
      <c:spPr>
        <a:noFill/>
        <a:ln>
          <a:noFill/>
        </a:ln>
        <a:effectLst/>
      </c:spPr>
    </c:plotArea>
    <c:legend>
      <c:legendPos val="t"/>
      <c:layout>
        <c:manualLayout>
          <c:xMode val="edge"/>
          <c:yMode val="edge"/>
          <c:x val="9.5763071895424837E-2"/>
          <c:y val="5.6936874559383968E-2"/>
          <c:w val="0.87113819101538525"/>
          <c:h val="0.13634085648148148"/>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tx2">
                    <a:lumMod val="7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80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0480888656575527E-2"/>
          <c:y val="6.3466819700039312E-2"/>
          <c:w val="0.90063748761474016"/>
          <c:h val="0.82450353340296334"/>
        </c:manualLayout>
      </c:layout>
      <c:barChart>
        <c:barDir val="col"/>
        <c:grouping val="clustered"/>
        <c:varyColors val="0"/>
        <c:ser>
          <c:idx val="1"/>
          <c:order val="1"/>
          <c:tx>
            <c:strRef>
              <c:f>Sheet1!$C$1</c:f>
              <c:strCache>
                <c:ptCount val="1"/>
                <c:pt idx="0">
                  <c:v>가구소득</c:v>
                </c:pt>
              </c:strCache>
            </c:strRef>
          </c:tx>
          <c:spPr>
            <a:solidFill>
              <a:schemeClr val="bg1">
                <a:lumMod val="85000"/>
              </a:schemeClr>
            </a:solidFill>
            <a:ln w="12700">
              <a:noFill/>
              <a:prstDash val="sysDash"/>
            </a:ln>
            <a:effectLst/>
          </c:spPr>
          <c:invertIfNegative val="0"/>
          <c:cat>
            <c:strRef>
              <c:f>Sheet1!$A$18:$A$39</c:f>
              <c:strCache>
                <c:ptCount val="22"/>
                <c:pt idx="0">
                  <c:v>'18.1Q</c:v>
                </c:pt>
                <c:pt idx="4">
                  <c:v>'19.1Q</c:v>
                </c:pt>
                <c:pt idx="8">
                  <c:v>'20.1Q</c:v>
                </c:pt>
                <c:pt idx="12">
                  <c:v>'21.1Q</c:v>
                </c:pt>
                <c:pt idx="16">
                  <c:v>'22.1Q</c:v>
                </c:pt>
                <c:pt idx="20">
                  <c:v>'23.1Q</c:v>
                </c:pt>
                <c:pt idx="21">
                  <c:v>.2Q</c:v>
                </c:pt>
              </c:strCache>
              <c:extLst/>
            </c:strRef>
          </c:cat>
          <c:val>
            <c:numRef>
              <c:f>Sheet1!$C$18:$C$39</c:f>
              <c:numCache>
                <c:formatCode>General</c:formatCode>
                <c:ptCount val="22"/>
                <c:pt idx="0">
                  <c:v>2.6</c:v>
                </c:pt>
                <c:pt idx="1">
                  <c:v>2.7</c:v>
                </c:pt>
                <c:pt idx="2">
                  <c:v>3</c:v>
                </c:pt>
                <c:pt idx="3">
                  <c:v>1.8</c:v>
                </c:pt>
                <c:pt idx="4">
                  <c:v>0.8</c:v>
                </c:pt>
                <c:pt idx="5">
                  <c:v>3.2</c:v>
                </c:pt>
                <c:pt idx="6">
                  <c:v>2.7</c:v>
                </c:pt>
                <c:pt idx="7">
                  <c:v>3.3</c:v>
                </c:pt>
                <c:pt idx="8" formatCode="#,##0.0_ ">
                  <c:v>2.7</c:v>
                </c:pt>
                <c:pt idx="9" formatCode="#,##0.0_ ">
                  <c:v>4.7</c:v>
                </c:pt>
                <c:pt idx="10" formatCode="#,##0.0_ ">
                  <c:v>0.9</c:v>
                </c:pt>
                <c:pt idx="11" formatCode="#,##0.0_ ">
                  <c:v>1.3</c:v>
                </c:pt>
                <c:pt idx="12" formatCode="#,##0.0_ ">
                  <c:v>-2.1</c:v>
                </c:pt>
                <c:pt idx="13" formatCode="#,##0.0_ ">
                  <c:v>-3.8</c:v>
                </c:pt>
                <c:pt idx="14" formatCode="#,##0.0_ ">
                  <c:v>4.9000000000000004</c:v>
                </c:pt>
                <c:pt idx="15" formatCode="0.0">
                  <c:v>3.3</c:v>
                </c:pt>
                <c:pt idx="16" formatCode="0.0">
                  <c:v>7</c:v>
                </c:pt>
                <c:pt idx="17">
                  <c:v>7.6</c:v>
                </c:pt>
                <c:pt idx="18">
                  <c:v>-2.6</c:v>
                </c:pt>
                <c:pt idx="19">
                  <c:v>-0.3</c:v>
                </c:pt>
                <c:pt idx="20">
                  <c:v>1.9</c:v>
                </c:pt>
                <c:pt idx="21">
                  <c:v>-2.7</c:v>
                </c:pt>
              </c:numCache>
              <c:extLst/>
            </c:numRef>
          </c:val>
          <c:extLst>
            <c:ext xmlns:c16="http://schemas.microsoft.com/office/drawing/2014/chart" uri="{C3380CC4-5D6E-409C-BE32-E72D297353CC}">
              <c16:uniqueId val="{00000000-C817-48DB-975F-ADB6A9601258}"/>
            </c:ext>
          </c:extLst>
        </c:ser>
        <c:dLbls>
          <c:showLegendKey val="0"/>
          <c:showVal val="0"/>
          <c:showCatName val="0"/>
          <c:showSerName val="0"/>
          <c:showPercent val="0"/>
          <c:showBubbleSize val="0"/>
        </c:dLbls>
        <c:gapWidth val="150"/>
        <c:axId val="189443080"/>
        <c:axId val="189443472"/>
      </c:barChart>
      <c:lineChart>
        <c:grouping val="standard"/>
        <c:varyColors val="0"/>
        <c:ser>
          <c:idx val="0"/>
          <c:order val="0"/>
          <c:tx>
            <c:strRef>
              <c:f>Sheet1!$B$1</c:f>
              <c:strCache>
                <c:ptCount val="1"/>
                <c:pt idx="0">
                  <c:v>민간소비</c:v>
                </c:pt>
              </c:strCache>
            </c:strRef>
          </c:tx>
          <c:spPr>
            <a:ln w="19050" cap="rnd">
              <a:solidFill>
                <a:schemeClr val="accent1"/>
              </a:solidFill>
              <a:prstDash val="solid"/>
              <a:round/>
            </a:ln>
            <a:effectLst/>
          </c:spPr>
          <c:marker>
            <c:symbol val="none"/>
          </c:marker>
          <c:dPt>
            <c:idx val="15"/>
            <c:marker>
              <c:symbol val="none"/>
            </c:marker>
            <c:bubble3D val="0"/>
            <c:spPr>
              <a:ln w="19050" cap="rnd">
                <a:solidFill>
                  <a:schemeClr val="accent1"/>
                </a:solidFill>
                <a:prstDash val="solid"/>
                <a:round/>
              </a:ln>
              <a:effectLst/>
            </c:spPr>
            <c:extLst>
              <c:ext xmlns:c16="http://schemas.microsoft.com/office/drawing/2014/chart" uri="{C3380CC4-5D6E-409C-BE32-E72D297353CC}">
                <c16:uniqueId val="{00000002-C817-48DB-975F-ADB6A9601258}"/>
              </c:ext>
            </c:extLst>
          </c:dPt>
          <c:dPt>
            <c:idx val="16"/>
            <c:marker>
              <c:symbol val="none"/>
            </c:marker>
            <c:bubble3D val="0"/>
            <c:spPr>
              <a:ln w="19050" cap="rnd">
                <a:solidFill>
                  <a:schemeClr val="accent1"/>
                </a:solidFill>
                <a:prstDash val="solid"/>
                <a:round/>
              </a:ln>
              <a:effectLst/>
            </c:spPr>
            <c:extLst>
              <c:ext xmlns:c16="http://schemas.microsoft.com/office/drawing/2014/chart" uri="{C3380CC4-5D6E-409C-BE32-E72D297353CC}">
                <c16:uniqueId val="{00000004-C817-48DB-975F-ADB6A9601258}"/>
              </c:ext>
            </c:extLst>
          </c:dPt>
          <c:dPt>
            <c:idx val="17"/>
            <c:marker>
              <c:symbol val="none"/>
            </c:marker>
            <c:bubble3D val="0"/>
            <c:spPr>
              <a:ln w="19050" cap="rnd">
                <a:solidFill>
                  <a:schemeClr val="accent1"/>
                </a:solidFill>
                <a:prstDash val="solid"/>
                <a:round/>
              </a:ln>
              <a:effectLst/>
            </c:spPr>
            <c:extLst>
              <c:ext xmlns:c16="http://schemas.microsoft.com/office/drawing/2014/chart" uri="{C3380CC4-5D6E-409C-BE32-E72D297353CC}">
                <c16:uniqueId val="{00000006-C817-48DB-975F-ADB6A9601258}"/>
              </c:ext>
            </c:extLst>
          </c:dPt>
          <c:dPt>
            <c:idx val="18"/>
            <c:marker>
              <c:symbol val="none"/>
            </c:marker>
            <c:bubble3D val="0"/>
            <c:spPr>
              <a:ln w="19050" cap="rnd">
                <a:solidFill>
                  <a:schemeClr val="accent1"/>
                </a:solidFill>
                <a:prstDash val="solid"/>
                <a:round/>
              </a:ln>
              <a:effectLst/>
            </c:spPr>
            <c:extLst>
              <c:ext xmlns:c16="http://schemas.microsoft.com/office/drawing/2014/chart" uri="{C3380CC4-5D6E-409C-BE32-E72D297353CC}">
                <c16:uniqueId val="{00000008-C817-48DB-975F-ADB6A9601258}"/>
              </c:ext>
            </c:extLst>
          </c:dPt>
          <c:cat>
            <c:strRef>
              <c:f>Sheet1!$A$18:$A$39</c:f>
              <c:strCache>
                <c:ptCount val="22"/>
                <c:pt idx="0">
                  <c:v>'18.1Q</c:v>
                </c:pt>
                <c:pt idx="4">
                  <c:v>'19.1Q</c:v>
                </c:pt>
                <c:pt idx="8">
                  <c:v>'20.1Q</c:v>
                </c:pt>
                <c:pt idx="12">
                  <c:v>'21.1Q</c:v>
                </c:pt>
                <c:pt idx="16">
                  <c:v>'22.1Q</c:v>
                </c:pt>
                <c:pt idx="20">
                  <c:v>'23.1Q</c:v>
                </c:pt>
                <c:pt idx="21">
                  <c:v>.2Q</c:v>
                </c:pt>
              </c:strCache>
              <c:extLst/>
            </c:strRef>
          </c:cat>
          <c:val>
            <c:numRef>
              <c:f>Sheet1!$B$18:$B$40</c:f>
              <c:numCache>
                <c:formatCode>General</c:formatCode>
                <c:ptCount val="22"/>
                <c:pt idx="0">
                  <c:v>3.6</c:v>
                </c:pt>
                <c:pt idx="1">
                  <c:v>3.4</c:v>
                </c:pt>
                <c:pt idx="2">
                  <c:v>2.8</c:v>
                </c:pt>
                <c:pt idx="3">
                  <c:v>3.2</c:v>
                </c:pt>
                <c:pt idx="4">
                  <c:v>2.9</c:v>
                </c:pt>
                <c:pt idx="5">
                  <c:v>2.7</c:v>
                </c:pt>
                <c:pt idx="6">
                  <c:v>2.9</c:v>
                </c:pt>
                <c:pt idx="7">
                  <c:v>2.9</c:v>
                </c:pt>
                <c:pt idx="8">
                  <c:v>-4</c:v>
                </c:pt>
                <c:pt idx="9">
                  <c:v>-2.9</c:v>
                </c:pt>
                <c:pt idx="10">
                  <c:v>-3</c:v>
                </c:pt>
                <c:pt idx="11">
                  <c:v>-5.0999999999999996</c:v>
                </c:pt>
                <c:pt idx="12">
                  <c:v>2.1</c:v>
                </c:pt>
                <c:pt idx="13">
                  <c:v>3.6</c:v>
                </c:pt>
                <c:pt idx="14">
                  <c:v>3.5</c:v>
                </c:pt>
                <c:pt idx="15">
                  <c:v>6.3</c:v>
                </c:pt>
                <c:pt idx="16">
                  <c:v>4</c:v>
                </c:pt>
                <c:pt idx="17">
                  <c:v>4.0999999999999996</c:v>
                </c:pt>
                <c:pt idx="18">
                  <c:v>5.2</c:v>
                </c:pt>
                <c:pt idx="19">
                  <c:v>3</c:v>
                </c:pt>
                <c:pt idx="20">
                  <c:v>4.0999999999999996</c:v>
                </c:pt>
              </c:numCache>
              <c:extLst/>
            </c:numRef>
          </c:val>
          <c:smooth val="1"/>
          <c:extLst>
            <c:ext xmlns:c16="http://schemas.microsoft.com/office/drawing/2014/chart" uri="{C3380CC4-5D6E-409C-BE32-E72D297353CC}">
              <c16:uniqueId val="{00000009-C817-48DB-975F-ADB6A9601258}"/>
            </c:ext>
          </c:extLst>
        </c:ser>
        <c:dLbls>
          <c:showLegendKey val="0"/>
          <c:showVal val="0"/>
          <c:showCatName val="0"/>
          <c:showSerName val="0"/>
          <c:showPercent val="0"/>
          <c:showBubbleSize val="0"/>
        </c:dLbls>
        <c:marker val="1"/>
        <c:smooth val="0"/>
        <c:axId val="189443080"/>
        <c:axId val="189443472"/>
      </c:lineChart>
      <c:catAx>
        <c:axId val="189443080"/>
        <c:scaling>
          <c:orientation val="minMax"/>
        </c:scaling>
        <c:delete val="0"/>
        <c:axPos val="b"/>
        <c:numFmt formatCode="General" sourceLinked="1"/>
        <c:majorTickMark val="out"/>
        <c:minorTickMark val="none"/>
        <c:tickLblPos val="low"/>
        <c:spPr>
          <a:noFill/>
          <a:ln w="6350" cap="flat" cmpd="sng" algn="ctr">
            <a:solidFill>
              <a:schemeClr val="bg1">
                <a:lumMod val="75000"/>
              </a:schemeClr>
            </a:solidFill>
            <a:round/>
          </a:ln>
          <a:effectLst/>
        </c:spPr>
        <c:txPr>
          <a:bodyPr rot="-5400000" spcFirstLastPara="1" vertOverflow="ellipsis"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89443472"/>
        <c:crosses val="autoZero"/>
        <c:auto val="1"/>
        <c:lblAlgn val="ctr"/>
        <c:lblOffset val="100"/>
        <c:tickMarkSkip val="2"/>
        <c:noMultiLvlLbl val="0"/>
      </c:catAx>
      <c:valAx>
        <c:axId val="189443472"/>
        <c:scaling>
          <c:orientation val="minMax"/>
          <c:max val="8"/>
        </c:scaling>
        <c:delete val="0"/>
        <c:axPos val="l"/>
        <c:numFmt formatCode="#,##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89443080"/>
        <c:crosses val="autoZero"/>
        <c:crossBetween val="between"/>
      </c:valAx>
      <c:spPr>
        <a:noFill/>
        <a:ln>
          <a:noFill/>
        </a:ln>
        <a:effectLst/>
      </c:spPr>
    </c:plotArea>
    <c:legend>
      <c:legendPos val="t"/>
      <c:layout>
        <c:manualLayout>
          <c:xMode val="edge"/>
          <c:yMode val="edge"/>
          <c:x val="5.2775320517397209E-2"/>
          <c:y val="0"/>
          <c:w val="0.88810743801652892"/>
          <c:h val="7.019186699035887E-2"/>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accent1">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800">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4462737915639111E-2"/>
          <c:y val="8.3469107838860121E-2"/>
          <c:w val="0.86639936909121085"/>
          <c:h val="0.75665305978286124"/>
        </c:manualLayout>
      </c:layout>
      <c:lineChart>
        <c:grouping val="standard"/>
        <c:varyColors val="0"/>
        <c:ser>
          <c:idx val="1"/>
          <c:order val="0"/>
          <c:tx>
            <c:strRef>
              <c:f>Sheet1!$B$1</c:f>
              <c:strCache>
                <c:ptCount val="1"/>
                <c:pt idx="0">
                  <c:v>국고채(3년)</c:v>
                </c:pt>
              </c:strCache>
            </c:strRef>
          </c:tx>
          <c:spPr>
            <a:ln w="19050" cap="rnd">
              <a:solidFill>
                <a:schemeClr val="accent1"/>
              </a:solidFill>
              <a:round/>
            </a:ln>
            <a:effectLst/>
          </c:spPr>
          <c:marker>
            <c:symbol val="none"/>
          </c:marker>
          <c:cat>
            <c:strRef>
              <c:f>Sheet1!$A$246:$A$1643</c:f>
              <c:strCache>
                <c:ptCount val="1398"/>
                <c:pt idx="0">
                  <c:v>'18</c:v>
                </c:pt>
                <c:pt idx="245">
                  <c:v>'19</c:v>
                </c:pt>
                <c:pt idx="492">
                  <c:v>'20</c:v>
                </c:pt>
                <c:pt idx="741">
                  <c:v>'21</c:v>
                </c:pt>
                <c:pt idx="990">
                  <c:v>'22</c:v>
                </c:pt>
                <c:pt idx="1236">
                  <c:v>'23</c:v>
                </c:pt>
                <c:pt idx="1338">
                  <c:v>'23.5.31</c:v>
                </c:pt>
                <c:pt idx="1397">
                  <c:v>'23.8.25</c:v>
                </c:pt>
              </c:strCache>
            </c:strRef>
          </c:cat>
          <c:val>
            <c:numRef>
              <c:f>Sheet1!$B$246:$B$1643</c:f>
              <c:numCache>
                <c:formatCode>#,##0_ </c:formatCode>
                <c:ptCount val="1398"/>
                <c:pt idx="0">
                  <c:v>212</c:v>
                </c:pt>
                <c:pt idx="1">
                  <c:v>213</c:v>
                </c:pt>
                <c:pt idx="2">
                  <c:v>214</c:v>
                </c:pt>
                <c:pt idx="3">
                  <c:v>210</c:v>
                </c:pt>
                <c:pt idx="4">
                  <c:v>214</c:v>
                </c:pt>
                <c:pt idx="5">
                  <c:v>215</c:v>
                </c:pt>
                <c:pt idx="6">
                  <c:v>217</c:v>
                </c:pt>
                <c:pt idx="7">
                  <c:v>215</c:v>
                </c:pt>
                <c:pt idx="8">
                  <c:v>217</c:v>
                </c:pt>
                <c:pt idx="9">
                  <c:v>222.00000000000003</c:v>
                </c:pt>
                <c:pt idx="10">
                  <c:v>223</c:v>
                </c:pt>
                <c:pt idx="11">
                  <c:v>223</c:v>
                </c:pt>
                <c:pt idx="12">
                  <c:v>217</c:v>
                </c:pt>
                <c:pt idx="13">
                  <c:v>217</c:v>
                </c:pt>
                <c:pt idx="14">
                  <c:v>220.00000000000003</c:v>
                </c:pt>
                <c:pt idx="15">
                  <c:v>219</c:v>
                </c:pt>
                <c:pt idx="16">
                  <c:v>220.00000000000003</c:v>
                </c:pt>
                <c:pt idx="17">
                  <c:v>222.00000000000003</c:v>
                </c:pt>
                <c:pt idx="18">
                  <c:v>222.00000000000003</c:v>
                </c:pt>
                <c:pt idx="19">
                  <c:v>227.99999999999997</c:v>
                </c:pt>
                <c:pt idx="20">
                  <c:v>229.99999999999997</c:v>
                </c:pt>
                <c:pt idx="21">
                  <c:v>227</c:v>
                </c:pt>
                <c:pt idx="22">
                  <c:v>225</c:v>
                </c:pt>
                <c:pt idx="23">
                  <c:v>225</c:v>
                </c:pt>
                <c:pt idx="24">
                  <c:v>229</c:v>
                </c:pt>
                <c:pt idx="25">
                  <c:v>225</c:v>
                </c:pt>
                <c:pt idx="26">
                  <c:v>225</c:v>
                </c:pt>
                <c:pt idx="27">
                  <c:v>227</c:v>
                </c:pt>
                <c:pt idx="28">
                  <c:v>227.99999999999997</c:v>
                </c:pt>
                <c:pt idx="29">
                  <c:v>229.99999999999997</c:v>
                </c:pt>
                <c:pt idx="30">
                  <c:v>227.99999999999997</c:v>
                </c:pt>
                <c:pt idx="31">
                  <c:v>227</c:v>
                </c:pt>
                <c:pt idx="32">
                  <c:v>229.99999999999997</c:v>
                </c:pt>
                <c:pt idx="33">
                  <c:v>231.99999999999997</c:v>
                </c:pt>
                <c:pt idx="34">
                  <c:v>231</c:v>
                </c:pt>
                <c:pt idx="35">
                  <c:v>229.99999999999997</c:v>
                </c:pt>
                <c:pt idx="36">
                  <c:v>229</c:v>
                </c:pt>
                <c:pt idx="37">
                  <c:v>225.99999999999997</c:v>
                </c:pt>
                <c:pt idx="38">
                  <c:v>225.99999999999997</c:v>
                </c:pt>
                <c:pt idx="39">
                  <c:v>227</c:v>
                </c:pt>
                <c:pt idx="40">
                  <c:v>229</c:v>
                </c:pt>
                <c:pt idx="41">
                  <c:v>231</c:v>
                </c:pt>
                <c:pt idx="42">
                  <c:v>231</c:v>
                </c:pt>
                <c:pt idx="43">
                  <c:v>229.99999999999997</c:v>
                </c:pt>
                <c:pt idx="44">
                  <c:v>229</c:v>
                </c:pt>
                <c:pt idx="45">
                  <c:v>229</c:v>
                </c:pt>
                <c:pt idx="46">
                  <c:v>231</c:v>
                </c:pt>
                <c:pt idx="47">
                  <c:v>229.99999999999997</c:v>
                </c:pt>
                <c:pt idx="48">
                  <c:v>227</c:v>
                </c:pt>
                <c:pt idx="49">
                  <c:v>227</c:v>
                </c:pt>
                <c:pt idx="50">
                  <c:v>227.99999999999997</c:v>
                </c:pt>
                <c:pt idx="51">
                  <c:v>227.99999999999997</c:v>
                </c:pt>
                <c:pt idx="52">
                  <c:v>229</c:v>
                </c:pt>
                <c:pt idx="53">
                  <c:v>229</c:v>
                </c:pt>
                <c:pt idx="54">
                  <c:v>225.99999999999997</c:v>
                </c:pt>
                <c:pt idx="55">
                  <c:v>222.00000000000003</c:v>
                </c:pt>
                <c:pt idx="56">
                  <c:v>224.00000000000003</c:v>
                </c:pt>
                <c:pt idx="57">
                  <c:v>223</c:v>
                </c:pt>
                <c:pt idx="58">
                  <c:v>222.00000000000003</c:v>
                </c:pt>
                <c:pt idx="59">
                  <c:v>223</c:v>
                </c:pt>
                <c:pt idx="60">
                  <c:v>222.00000000000003</c:v>
                </c:pt>
                <c:pt idx="61">
                  <c:v>223</c:v>
                </c:pt>
                <c:pt idx="62">
                  <c:v>219</c:v>
                </c:pt>
                <c:pt idx="63">
                  <c:v>217</c:v>
                </c:pt>
                <c:pt idx="64">
                  <c:v>218.00000000000003</c:v>
                </c:pt>
                <c:pt idx="65">
                  <c:v>216</c:v>
                </c:pt>
                <c:pt idx="66">
                  <c:v>217</c:v>
                </c:pt>
                <c:pt idx="67">
                  <c:v>219</c:v>
                </c:pt>
                <c:pt idx="68">
                  <c:v>217</c:v>
                </c:pt>
                <c:pt idx="69">
                  <c:v>216</c:v>
                </c:pt>
                <c:pt idx="70">
                  <c:v>216</c:v>
                </c:pt>
                <c:pt idx="71">
                  <c:v>217</c:v>
                </c:pt>
                <c:pt idx="72">
                  <c:v>218.00000000000003</c:v>
                </c:pt>
                <c:pt idx="73">
                  <c:v>220.00000000000003</c:v>
                </c:pt>
                <c:pt idx="74">
                  <c:v>220.00000000000003</c:v>
                </c:pt>
                <c:pt idx="75">
                  <c:v>220.00000000000003</c:v>
                </c:pt>
                <c:pt idx="76">
                  <c:v>224.00000000000003</c:v>
                </c:pt>
                <c:pt idx="77">
                  <c:v>223</c:v>
                </c:pt>
                <c:pt idx="78">
                  <c:v>225</c:v>
                </c:pt>
                <c:pt idx="79">
                  <c:v>223</c:v>
                </c:pt>
                <c:pt idx="80">
                  <c:v>220.00000000000003</c:v>
                </c:pt>
                <c:pt idx="81">
                  <c:v>222.00000000000003</c:v>
                </c:pt>
                <c:pt idx="82">
                  <c:v>224.00000000000003</c:v>
                </c:pt>
                <c:pt idx="83">
                  <c:v>225</c:v>
                </c:pt>
                <c:pt idx="84">
                  <c:v>227.99999999999997</c:v>
                </c:pt>
                <c:pt idx="85">
                  <c:v>231</c:v>
                </c:pt>
                <c:pt idx="86">
                  <c:v>231</c:v>
                </c:pt>
                <c:pt idx="87">
                  <c:v>227.99999999999997</c:v>
                </c:pt>
                <c:pt idx="88">
                  <c:v>229</c:v>
                </c:pt>
                <c:pt idx="89">
                  <c:v>231</c:v>
                </c:pt>
                <c:pt idx="90">
                  <c:v>231</c:v>
                </c:pt>
                <c:pt idx="91">
                  <c:v>229</c:v>
                </c:pt>
                <c:pt idx="92">
                  <c:v>225.99999999999997</c:v>
                </c:pt>
                <c:pt idx="93">
                  <c:v>223</c:v>
                </c:pt>
                <c:pt idx="94">
                  <c:v>225</c:v>
                </c:pt>
                <c:pt idx="95">
                  <c:v>224.00000000000003</c:v>
                </c:pt>
                <c:pt idx="96">
                  <c:v>219</c:v>
                </c:pt>
                <c:pt idx="97">
                  <c:v>220.00000000000003</c:v>
                </c:pt>
                <c:pt idx="98">
                  <c:v>221</c:v>
                </c:pt>
                <c:pt idx="99">
                  <c:v>219</c:v>
                </c:pt>
                <c:pt idx="100">
                  <c:v>219</c:v>
                </c:pt>
                <c:pt idx="101">
                  <c:v>220.00000000000003</c:v>
                </c:pt>
                <c:pt idx="102">
                  <c:v>219</c:v>
                </c:pt>
                <c:pt idx="103">
                  <c:v>221</c:v>
                </c:pt>
                <c:pt idx="104">
                  <c:v>220.00000000000003</c:v>
                </c:pt>
                <c:pt idx="105">
                  <c:v>222.00000000000003</c:v>
                </c:pt>
                <c:pt idx="106">
                  <c:v>219</c:v>
                </c:pt>
                <c:pt idx="107">
                  <c:v>222.00000000000003</c:v>
                </c:pt>
                <c:pt idx="108">
                  <c:v>222.00000000000003</c:v>
                </c:pt>
                <c:pt idx="109">
                  <c:v>223</c:v>
                </c:pt>
                <c:pt idx="110">
                  <c:v>219</c:v>
                </c:pt>
                <c:pt idx="111">
                  <c:v>218.00000000000003</c:v>
                </c:pt>
                <c:pt idx="112">
                  <c:v>216</c:v>
                </c:pt>
                <c:pt idx="113">
                  <c:v>216</c:v>
                </c:pt>
                <c:pt idx="114">
                  <c:v>215</c:v>
                </c:pt>
                <c:pt idx="115">
                  <c:v>215</c:v>
                </c:pt>
                <c:pt idx="116">
                  <c:v>214</c:v>
                </c:pt>
                <c:pt idx="117">
                  <c:v>215</c:v>
                </c:pt>
                <c:pt idx="118">
                  <c:v>212</c:v>
                </c:pt>
                <c:pt idx="119">
                  <c:v>212</c:v>
                </c:pt>
                <c:pt idx="120">
                  <c:v>212</c:v>
                </c:pt>
                <c:pt idx="121">
                  <c:v>212</c:v>
                </c:pt>
                <c:pt idx="122">
                  <c:v>214</c:v>
                </c:pt>
                <c:pt idx="123">
                  <c:v>212</c:v>
                </c:pt>
                <c:pt idx="124">
                  <c:v>209</c:v>
                </c:pt>
                <c:pt idx="125">
                  <c:v>210</c:v>
                </c:pt>
                <c:pt idx="126">
                  <c:v>211</c:v>
                </c:pt>
                <c:pt idx="127">
                  <c:v>210</c:v>
                </c:pt>
                <c:pt idx="128">
                  <c:v>204.99999999999997</c:v>
                </c:pt>
                <c:pt idx="129">
                  <c:v>209</c:v>
                </c:pt>
                <c:pt idx="130">
                  <c:v>211</c:v>
                </c:pt>
                <c:pt idx="131">
                  <c:v>209</c:v>
                </c:pt>
                <c:pt idx="132">
                  <c:v>209</c:v>
                </c:pt>
                <c:pt idx="133">
                  <c:v>209</c:v>
                </c:pt>
                <c:pt idx="134">
                  <c:v>209</c:v>
                </c:pt>
                <c:pt idx="135">
                  <c:v>208</c:v>
                </c:pt>
                <c:pt idx="136">
                  <c:v>208</c:v>
                </c:pt>
                <c:pt idx="137">
                  <c:v>209</c:v>
                </c:pt>
                <c:pt idx="138">
                  <c:v>208</c:v>
                </c:pt>
                <c:pt idx="139">
                  <c:v>206.99999999999997</c:v>
                </c:pt>
                <c:pt idx="140">
                  <c:v>211</c:v>
                </c:pt>
                <c:pt idx="141">
                  <c:v>213</c:v>
                </c:pt>
                <c:pt idx="142">
                  <c:v>212</c:v>
                </c:pt>
                <c:pt idx="143">
                  <c:v>212</c:v>
                </c:pt>
                <c:pt idx="144">
                  <c:v>211</c:v>
                </c:pt>
                <c:pt idx="145">
                  <c:v>211</c:v>
                </c:pt>
                <c:pt idx="146">
                  <c:v>210</c:v>
                </c:pt>
                <c:pt idx="147">
                  <c:v>208</c:v>
                </c:pt>
                <c:pt idx="148">
                  <c:v>206.99999999999997</c:v>
                </c:pt>
                <c:pt idx="149">
                  <c:v>204.99999999999997</c:v>
                </c:pt>
                <c:pt idx="150">
                  <c:v>204</c:v>
                </c:pt>
                <c:pt idx="151">
                  <c:v>204.99999999999997</c:v>
                </c:pt>
                <c:pt idx="152">
                  <c:v>206</c:v>
                </c:pt>
                <c:pt idx="153">
                  <c:v>204.99999999999997</c:v>
                </c:pt>
                <c:pt idx="154">
                  <c:v>200</c:v>
                </c:pt>
                <c:pt idx="155">
                  <c:v>199</c:v>
                </c:pt>
                <c:pt idx="156">
                  <c:v>192</c:v>
                </c:pt>
                <c:pt idx="157">
                  <c:v>196</c:v>
                </c:pt>
                <c:pt idx="158">
                  <c:v>196</c:v>
                </c:pt>
                <c:pt idx="159">
                  <c:v>196</c:v>
                </c:pt>
                <c:pt idx="160">
                  <c:v>196</c:v>
                </c:pt>
                <c:pt idx="161">
                  <c:v>197</c:v>
                </c:pt>
                <c:pt idx="162">
                  <c:v>196</c:v>
                </c:pt>
                <c:pt idx="163">
                  <c:v>198</c:v>
                </c:pt>
                <c:pt idx="164">
                  <c:v>192</c:v>
                </c:pt>
                <c:pt idx="165">
                  <c:v>192</c:v>
                </c:pt>
                <c:pt idx="166">
                  <c:v>192</c:v>
                </c:pt>
                <c:pt idx="167">
                  <c:v>190</c:v>
                </c:pt>
                <c:pt idx="168">
                  <c:v>191</c:v>
                </c:pt>
                <c:pt idx="169">
                  <c:v>192</c:v>
                </c:pt>
                <c:pt idx="170">
                  <c:v>192</c:v>
                </c:pt>
                <c:pt idx="171">
                  <c:v>192</c:v>
                </c:pt>
                <c:pt idx="172">
                  <c:v>189</c:v>
                </c:pt>
                <c:pt idx="173">
                  <c:v>192</c:v>
                </c:pt>
                <c:pt idx="174">
                  <c:v>196</c:v>
                </c:pt>
                <c:pt idx="175">
                  <c:v>197</c:v>
                </c:pt>
                <c:pt idx="176">
                  <c:v>198</c:v>
                </c:pt>
                <c:pt idx="177">
                  <c:v>200</c:v>
                </c:pt>
                <c:pt idx="178">
                  <c:v>204</c:v>
                </c:pt>
                <c:pt idx="179">
                  <c:v>202</c:v>
                </c:pt>
                <c:pt idx="180">
                  <c:v>200.99999999999997</c:v>
                </c:pt>
                <c:pt idx="181">
                  <c:v>200.99999999999997</c:v>
                </c:pt>
                <c:pt idx="182">
                  <c:v>202</c:v>
                </c:pt>
                <c:pt idx="183">
                  <c:v>202</c:v>
                </c:pt>
                <c:pt idx="184">
                  <c:v>206.99999999999997</c:v>
                </c:pt>
                <c:pt idx="185">
                  <c:v>208</c:v>
                </c:pt>
                <c:pt idx="186">
                  <c:v>209</c:v>
                </c:pt>
                <c:pt idx="187">
                  <c:v>206</c:v>
                </c:pt>
                <c:pt idx="188">
                  <c:v>200.99999999999997</c:v>
                </c:pt>
                <c:pt idx="189">
                  <c:v>204.99999999999997</c:v>
                </c:pt>
                <c:pt idx="190">
                  <c:v>204.99999999999997</c:v>
                </c:pt>
                <c:pt idx="191">
                  <c:v>204.99999999999997</c:v>
                </c:pt>
                <c:pt idx="192">
                  <c:v>202</c:v>
                </c:pt>
                <c:pt idx="193">
                  <c:v>198</c:v>
                </c:pt>
                <c:pt idx="194">
                  <c:v>199</c:v>
                </c:pt>
                <c:pt idx="195">
                  <c:v>200.99999999999997</c:v>
                </c:pt>
                <c:pt idx="196">
                  <c:v>199</c:v>
                </c:pt>
                <c:pt idx="197">
                  <c:v>200.99999999999997</c:v>
                </c:pt>
                <c:pt idx="198">
                  <c:v>198</c:v>
                </c:pt>
                <c:pt idx="199">
                  <c:v>197</c:v>
                </c:pt>
                <c:pt idx="200">
                  <c:v>189</c:v>
                </c:pt>
                <c:pt idx="201">
                  <c:v>193</c:v>
                </c:pt>
                <c:pt idx="202">
                  <c:v>194</c:v>
                </c:pt>
                <c:pt idx="203">
                  <c:v>194</c:v>
                </c:pt>
                <c:pt idx="204">
                  <c:v>198</c:v>
                </c:pt>
                <c:pt idx="205">
                  <c:v>198</c:v>
                </c:pt>
                <c:pt idx="206">
                  <c:v>198</c:v>
                </c:pt>
                <c:pt idx="207">
                  <c:v>196</c:v>
                </c:pt>
                <c:pt idx="208">
                  <c:v>197</c:v>
                </c:pt>
                <c:pt idx="209">
                  <c:v>196</c:v>
                </c:pt>
                <c:pt idx="210">
                  <c:v>195</c:v>
                </c:pt>
                <c:pt idx="211">
                  <c:v>194</c:v>
                </c:pt>
                <c:pt idx="212">
                  <c:v>192</c:v>
                </c:pt>
                <c:pt idx="213">
                  <c:v>194</c:v>
                </c:pt>
                <c:pt idx="214">
                  <c:v>195</c:v>
                </c:pt>
                <c:pt idx="215">
                  <c:v>194</c:v>
                </c:pt>
                <c:pt idx="216">
                  <c:v>194</c:v>
                </c:pt>
                <c:pt idx="217">
                  <c:v>195</c:v>
                </c:pt>
                <c:pt idx="218">
                  <c:v>194</c:v>
                </c:pt>
                <c:pt idx="219">
                  <c:v>191</c:v>
                </c:pt>
                <c:pt idx="220">
                  <c:v>191</c:v>
                </c:pt>
                <c:pt idx="221">
                  <c:v>191</c:v>
                </c:pt>
                <c:pt idx="222">
                  <c:v>192</c:v>
                </c:pt>
                <c:pt idx="223">
                  <c:v>189</c:v>
                </c:pt>
                <c:pt idx="224">
                  <c:v>190</c:v>
                </c:pt>
                <c:pt idx="225">
                  <c:v>192</c:v>
                </c:pt>
                <c:pt idx="226">
                  <c:v>191</c:v>
                </c:pt>
                <c:pt idx="227">
                  <c:v>190</c:v>
                </c:pt>
                <c:pt idx="228">
                  <c:v>184</c:v>
                </c:pt>
                <c:pt idx="229">
                  <c:v>183</c:v>
                </c:pt>
                <c:pt idx="230">
                  <c:v>180</c:v>
                </c:pt>
                <c:pt idx="231">
                  <c:v>179</c:v>
                </c:pt>
                <c:pt idx="232">
                  <c:v>180</c:v>
                </c:pt>
                <c:pt idx="233">
                  <c:v>180</c:v>
                </c:pt>
                <c:pt idx="234">
                  <c:v>178</c:v>
                </c:pt>
                <c:pt idx="235">
                  <c:v>180</c:v>
                </c:pt>
                <c:pt idx="236">
                  <c:v>180</c:v>
                </c:pt>
                <c:pt idx="237">
                  <c:v>178</c:v>
                </c:pt>
                <c:pt idx="238">
                  <c:v>180</c:v>
                </c:pt>
                <c:pt idx="239">
                  <c:v>184</c:v>
                </c:pt>
                <c:pt idx="240">
                  <c:v>185</c:v>
                </c:pt>
                <c:pt idx="241">
                  <c:v>181</c:v>
                </c:pt>
                <c:pt idx="242">
                  <c:v>181</c:v>
                </c:pt>
                <c:pt idx="243">
                  <c:v>182</c:v>
                </c:pt>
                <c:pt idx="244">
                  <c:v>182</c:v>
                </c:pt>
                <c:pt idx="245">
                  <c:v>180</c:v>
                </c:pt>
                <c:pt idx="246">
                  <c:v>180</c:v>
                </c:pt>
                <c:pt idx="247">
                  <c:v>180</c:v>
                </c:pt>
                <c:pt idx="248">
                  <c:v>181</c:v>
                </c:pt>
                <c:pt idx="249">
                  <c:v>181</c:v>
                </c:pt>
                <c:pt idx="250">
                  <c:v>181</c:v>
                </c:pt>
                <c:pt idx="251">
                  <c:v>180</c:v>
                </c:pt>
                <c:pt idx="252">
                  <c:v>180</c:v>
                </c:pt>
                <c:pt idx="253">
                  <c:v>180</c:v>
                </c:pt>
                <c:pt idx="254">
                  <c:v>180</c:v>
                </c:pt>
                <c:pt idx="255">
                  <c:v>180</c:v>
                </c:pt>
                <c:pt idx="256">
                  <c:v>180</c:v>
                </c:pt>
                <c:pt idx="257">
                  <c:v>181</c:v>
                </c:pt>
                <c:pt idx="258">
                  <c:v>182</c:v>
                </c:pt>
                <c:pt idx="259">
                  <c:v>180</c:v>
                </c:pt>
                <c:pt idx="260">
                  <c:v>180</c:v>
                </c:pt>
                <c:pt idx="261">
                  <c:v>181</c:v>
                </c:pt>
                <c:pt idx="262">
                  <c:v>181</c:v>
                </c:pt>
                <c:pt idx="263">
                  <c:v>182</c:v>
                </c:pt>
                <c:pt idx="264">
                  <c:v>182</c:v>
                </c:pt>
                <c:pt idx="265">
                  <c:v>183</c:v>
                </c:pt>
                <c:pt idx="266">
                  <c:v>181</c:v>
                </c:pt>
                <c:pt idx="267">
                  <c:v>180</c:v>
                </c:pt>
                <c:pt idx="268">
                  <c:v>180</c:v>
                </c:pt>
                <c:pt idx="269">
                  <c:v>179</c:v>
                </c:pt>
                <c:pt idx="270">
                  <c:v>178</c:v>
                </c:pt>
                <c:pt idx="271">
                  <c:v>180</c:v>
                </c:pt>
                <c:pt idx="272">
                  <c:v>180</c:v>
                </c:pt>
                <c:pt idx="273">
                  <c:v>179</c:v>
                </c:pt>
                <c:pt idx="274">
                  <c:v>178</c:v>
                </c:pt>
                <c:pt idx="275">
                  <c:v>180</c:v>
                </c:pt>
                <c:pt idx="276">
                  <c:v>180</c:v>
                </c:pt>
                <c:pt idx="277">
                  <c:v>180</c:v>
                </c:pt>
                <c:pt idx="278">
                  <c:v>181</c:v>
                </c:pt>
                <c:pt idx="279">
                  <c:v>181</c:v>
                </c:pt>
                <c:pt idx="280">
                  <c:v>182</c:v>
                </c:pt>
                <c:pt idx="281">
                  <c:v>182</c:v>
                </c:pt>
                <c:pt idx="282">
                  <c:v>181</c:v>
                </c:pt>
                <c:pt idx="283">
                  <c:v>181</c:v>
                </c:pt>
                <c:pt idx="284">
                  <c:v>183</c:v>
                </c:pt>
                <c:pt idx="285">
                  <c:v>184</c:v>
                </c:pt>
                <c:pt idx="286">
                  <c:v>183</c:v>
                </c:pt>
                <c:pt idx="287">
                  <c:v>182</c:v>
                </c:pt>
                <c:pt idx="288">
                  <c:v>180</c:v>
                </c:pt>
                <c:pt idx="289">
                  <c:v>181</c:v>
                </c:pt>
                <c:pt idx="290">
                  <c:v>181</c:v>
                </c:pt>
                <c:pt idx="291">
                  <c:v>180</c:v>
                </c:pt>
                <c:pt idx="292">
                  <c:v>179</c:v>
                </c:pt>
                <c:pt idx="293">
                  <c:v>180</c:v>
                </c:pt>
                <c:pt idx="294">
                  <c:v>181</c:v>
                </c:pt>
                <c:pt idx="295">
                  <c:v>181</c:v>
                </c:pt>
                <c:pt idx="296">
                  <c:v>181</c:v>
                </c:pt>
                <c:pt idx="297">
                  <c:v>179</c:v>
                </c:pt>
                <c:pt idx="298">
                  <c:v>180</c:v>
                </c:pt>
                <c:pt idx="299">
                  <c:v>177</c:v>
                </c:pt>
                <c:pt idx="300">
                  <c:v>176</c:v>
                </c:pt>
                <c:pt idx="301">
                  <c:v>172</c:v>
                </c:pt>
                <c:pt idx="302">
                  <c:v>168</c:v>
                </c:pt>
                <c:pt idx="303">
                  <c:v>169</c:v>
                </c:pt>
                <c:pt idx="304">
                  <c:v>173</c:v>
                </c:pt>
                <c:pt idx="305">
                  <c:v>171</c:v>
                </c:pt>
                <c:pt idx="306">
                  <c:v>172</c:v>
                </c:pt>
                <c:pt idx="307">
                  <c:v>172</c:v>
                </c:pt>
                <c:pt idx="308">
                  <c:v>174</c:v>
                </c:pt>
                <c:pt idx="309">
                  <c:v>172</c:v>
                </c:pt>
                <c:pt idx="310">
                  <c:v>173</c:v>
                </c:pt>
                <c:pt idx="311">
                  <c:v>173</c:v>
                </c:pt>
                <c:pt idx="312">
                  <c:v>173</c:v>
                </c:pt>
                <c:pt idx="313">
                  <c:v>173</c:v>
                </c:pt>
                <c:pt idx="314">
                  <c:v>176</c:v>
                </c:pt>
                <c:pt idx="315">
                  <c:v>177</c:v>
                </c:pt>
                <c:pt idx="316">
                  <c:v>178</c:v>
                </c:pt>
                <c:pt idx="317">
                  <c:v>174</c:v>
                </c:pt>
                <c:pt idx="318">
                  <c:v>176</c:v>
                </c:pt>
                <c:pt idx="319">
                  <c:v>177</c:v>
                </c:pt>
                <c:pt idx="320">
                  <c:v>177</c:v>
                </c:pt>
                <c:pt idx="321">
                  <c:v>175</c:v>
                </c:pt>
                <c:pt idx="322">
                  <c:v>172</c:v>
                </c:pt>
                <c:pt idx="323">
                  <c:v>172</c:v>
                </c:pt>
                <c:pt idx="324">
                  <c:v>171</c:v>
                </c:pt>
                <c:pt idx="325">
                  <c:v>170</c:v>
                </c:pt>
                <c:pt idx="326">
                  <c:v>173</c:v>
                </c:pt>
                <c:pt idx="327">
                  <c:v>174</c:v>
                </c:pt>
                <c:pt idx="328">
                  <c:v>172</c:v>
                </c:pt>
                <c:pt idx="329">
                  <c:v>172</c:v>
                </c:pt>
                <c:pt idx="330">
                  <c:v>171</c:v>
                </c:pt>
                <c:pt idx="331">
                  <c:v>172</c:v>
                </c:pt>
                <c:pt idx="332">
                  <c:v>172</c:v>
                </c:pt>
                <c:pt idx="333">
                  <c:v>171</c:v>
                </c:pt>
                <c:pt idx="334">
                  <c:v>171</c:v>
                </c:pt>
                <c:pt idx="335">
                  <c:v>168</c:v>
                </c:pt>
                <c:pt idx="336">
                  <c:v>167</c:v>
                </c:pt>
                <c:pt idx="337">
                  <c:v>168</c:v>
                </c:pt>
                <c:pt idx="338">
                  <c:v>166</c:v>
                </c:pt>
                <c:pt idx="339">
                  <c:v>167</c:v>
                </c:pt>
                <c:pt idx="340">
                  <c:v>165</c:v>
                </c:pt>
                <c:pt idx="341">
                  <c:v>164</c:v>
                </c:pt>
                <c:pt idx="342">
                  <c:v>165</c:v>
                </c:pt>
                <c:pt idx="343">
                  <c:v>165</c:v>
                </c:pt>
                <c:pt idx="344">
                  <c:v>162</c:v>
                </c:pt>
                <c:pt idx="345">
                  <c:v>163</c:v>
                </c:pt>
                <c:pt idx="346">
                  <c:v>159</c:v>
                </c:pt>
                <c:pt idx="347">
                  <c:v>158</c:v>
                </c:pt>
                <c:pt idx="348">
                  <c:v>157</c:v>
                </c:pt>
                <c:pt idx="349">
                  <c:v>154</c:v>
                </c:pt>
                <c:pt idx="350">
                  <c:v>154</c:v>
                </c:pt>
                <c:pt idx="351">
                  <c:v>153</c:v>
                </c:pt>
                <c:pt idx="352">
                  <c:v>154</c:v>
                </c:pt>
                <c:pt idx="353">
                  <c:v>147</c:v>
                </c:pt>
                <c:pt idx="354">
                  <c:v>148</c:v>
                </c:pt>
                <c:pt idx="355">
                  <c:v>147</c:v>
                </c:pt>
                <c:pt idx="356">
                  <c:v>149</c:v>
                </c:pt>
                <c:pt idx="357">
                  <c:v>149</c:v>
                </c:pt>
                <c:pt idx="358">
                  <c:v>148</c:v>
                </c:pt>
                <c:pt idx="359">
                  <c:v>142</c:v>
                </c:pt>
                <c:pt idx="360">
                  <c:v>144</c:v>
                </c:pt>
                <c:pt idx="361">
                  <c:v>144</c:v>
                </c:pt>
                <c:pt idx="362">
                  <c:v>148</c:v>
                </c:pt>
                <c:pt idx="363">
                  <c:v>150</c:v>
                </c:pt>
                <c:pt idx="364">
                  <c:v>149</c:v>
                </c:pt>
                <c:pt idx="365">
                  <c:v>147</c:v>
                </c:pt>
                <c:pt idx="366">
                  <c:v>148</c:v>
                </c:pt>
                <c:pt idx="367">
                  <c:v>146</c:v>
                </c:pt>
                <c:pt idx="368">
                  <c:v>143</c:v>
                </c:pt>
                <c:pt idx="369">
                  <c:v>142</c:v>
                </c:pt>
                <c:pt idx="370">
                  <c:v>142</c:v>
                </c:pt>
                <c:pt idx="371">
                  <c:v>142</c:v>
                </c:pt>
                <c:pt idx="372">
                  <c:v>142</c:v>
                </c:pt>
                <c:pt idx="373">
                  <c:v>144</c:v>
                </c:pt>
                <c:pt idx="374">
                  <c:v>142</c:v>
                </c:pt>
                <c:pt idx="375">
                  <c:v>142</c:v>
                </c:pt>
                <c:pt idx="376">
                  <c:v>143</c:v>
                </c:pt>
                <c:pt idx="377">
                  <c:v>143</c:v>
                </c:pt>
                <c:pt idx="378">
                  <c:v>140</c:v>
                </c:pt>
                <c:pt idx="379">
                  <c:v>135</c:v>
                </c:pt>
                <c:pt idx="380">
                  <c:v>133</c:v>
                </c:pt>
                <c:pt idx="381">
                  <c:v>133</c:v>
                </c:pt>
                <c:pt idx="382">
                  <c:v>134</c:v>
                </c:pt>
                <c:pt idx="383">
                  <c:v>132</c:v>
                </c:pt>
                <c:pt idx="384">
                  <c:v>130</c:v>
                </c:pt>
                <c:pt idx="385">
                  <c:v>131</c:v>
                </c:pt>
                <c:pt idx="386">
                  <c:v>131</c:v>
                </c:pt>
                <c:pt idx="387">
                  <c:v>130</c:v>
                </c:pt>
                <c:pt idx="388">
                  <c:v>129</c:v>
                </c:pt>
                <c:pt idx="389">
                  <c:v>131</c:v>
                </c:pt>
                <c:pt idx="390">
                  <c:v>126</c:v>
                </c:pt>
                <c:pt idx="391">
                  <c:v>117</c:v>
                </c:pt>
                <c:pt idx="392">
                  <c:v>115.99999999999999</c:v>
                </c:pt>
                <c:pt idx="393">
                  <c:v>114.99999999999999</c:v>
                </c:pt>
                <c:pt idx="394">
                  <c:v>117</c:v>
                </c:pt>
                <c:pt idx="395">
                  <c:v>119</c:v>
                </c:pt>
                <c:pt idx="396">
                  <c:v>118</c:v>
                </c:pt>
                <c:pt idx="397">
                  <c:v>114.99999999999999</c:v>
                </c:pt>
                <c:pt idx="398">
                  <c:v>114.99999999999999</c:v>
                </c:pt>
                <c:pt idx="399">
                  <c:v>110.00000000000001</c:v>
                </c:pt>
                <c:pt idx="400">
                  <c:v>109.00000000000001</c:v>
                </c:pt>
                <c:pt idx="401">
                  <c:v>110.00000000000001</c:v>
                </c:pt>
                <c:pt idx="402">
                  <c:v>115.99999999999999</c:v>
                </c:pt>
                <c:pt idx="403">
                  <c:v>112.99999999999999</c:v>
                </c:pt>
                <c:pt idx="404">
                  <c:v>117</c:v>
                </c:pt>
                <c:pt idx="405">
                  <c:v>112.00000000000001</c:v>
                </c:pt>
                <c:pt idx="406">
                  <c:v>117</c:v>
                </c:pt>
                <c:pt idx="407">
                  <c:v>118</c:v>
                </c:pt>
                <c:pt idx="408">
                  <c:v>117</c:v>
                </c:pt>
                <c:pt idx="409">
                  <c:v>117</c:v>
                </c:pt>
                <c:pt idx="410">
                  <c:v>123</c:v>
                </c:pt>
                <c:pt idx="411">
                  <c:v>123</c:v>
                </c:pt>
                <c:pt idx="412">
                  <c:v>124</c:v>
                </c:pt>
                <c:pt idx="413">
                  <c:v>126</c:v>
                </c:pt>
                <c:pt idx="414">
                  <c:v>127</c:v>
                </c:pt>
                <c:pt idx="415">
                  <c:v>124</c:v>
                </c:pt>
                <c:pt idx="416">
                  <c:v>124</c:v>
                </c:pt>
                <c:pt idx="417">
                  <c:v>126</c:v>
                </c:pt>
                <c:pt idx="418">
                  <c:v>135</c:v>
                </c:pt>
                <c:pt idx="419">
                  <c:v>132</c:v>
                </c:pt>
                <c:pt idx="420">
                  <c:v>131</c:v>
                </c:pt>
                <c:pt idx="421">
                  <c:v>133</c:v>
                </c:pt>
                <c:pt idx="422">
                  <c:v>133</c:v>
                </c:pt>
                <c:pt idx="423">
                  <c:v>133</c:v>
                </c:pt>
                <c:pt idx="424">
                  <c:v>133</c:v>
                </c:pt>
                <c:pt idx="425">
                  <c:v>130</c:v>
                </c:pt>
                <c:pt idx="426">
                  <c:v>130</c:v>
                </c:pt>
                <c:pt idx="427">
                  <c:v>130</c:v>
                </c:pt>
                <c:pt idx="428">
                  <c:v>130</c:v>
                </c:pt>
                <c:pt idx="429">
                  <c:v>132</c:v>
                </c:pt>
                <c:pt idx="430">
                  <c:v>130</c:v>
                </c:pt>
                <c:pt idx="431">
                  <c:v>121</c:v>
                </c:pt>
                <c:pt idx="432">
                  <c:v>123</c:v>
                </c:pt>
                <c:pt idx="433">
                  <c:v>126</c:v>
                </c:pt>
                <c:pt idx="434">
                  <c:v>128</c:v>
                </c:pt>
                <c:pt idx="435">
                  <c:v>128</c:v>
                </c:pt>
                <c:pt idx="436">
                  <c:v>128</c:v>
                </c:pt>
                <c:pt idx="437">
                  <c:v>128</c:v>
                </c:pt>
                <c:pt idx="438">
                  <c:v>132</c:v>
                </c:pt>
                <c:pt idx="439">
                  <c:v>138</c:v>
                </c:pt>
                <c:pt idx="440">
                  <c:v>138</c:v>
                </c:pt>
                <c:pt idx="441">
                  <c:v>141</c:v>
                </c:pt>
                <c:pt idx="442">
                  <c:v>138</c:v>
                </c:pt>
                <c:pt idx="443">
                  <c:v>139</c:v>
                </c:pt>
                <c:pt idx="444">
                  <c:v>140</c:v>
                </c:pt>
                <c:pt idx="445">
                  <c:v>144</c:v>
                </c:pt>
                <c:pt idx="446">
                  <c:v>152</c:v>
                </c:pt>
                <c:pt idx="447">
                  <c:v>150</c:v>
                </c:pt>
                <c:pt idx="448">
                  <c:v>148</c:v>
                </c:pt>
                <c:pt idx="449">
                  <c:v>147</c:v>
                </c:pt>
                <c:pt idx="450">
                  <c:v>147</c:v>
                </c:pt>
                <c:pt idx="451">
                  <c:v>155</c:v>
                </c:pt>
                <c:pt idx="452">
                  <c:v>152</c:v>
                </c:pt>
                <c:pt idx="453">
                  <c:v>153</c:v>
                </c:pt>
                <c:pt idx="454">
                  <c:v>154</c:v>
                </c:pt>
                <c:pt idx="455">
                  <c:v>152</c:v>
                </c:pt>
                <c:pt idx="456">
                  <c:v>150</c:v>
                </c:pt>
                <c:pt idx="457">
                  <c:v>156</c:v>
                </c:pt>
                <c:pt idx="458">
                  <c:v>151</c:v>
                </c:pt>
                <c:pt idx="459">
                  <c:v>152</c:v>
                </c:pt>
                <c:pt idx="460">
                  <c:v>151</c:v>
                </c:pt>
                <c:pt idx="461">
                  <c:v>152</c:v>
                </c:pt>
                <c:pt idx="462">
                  <c:v>149</c:v>
                </c:pt>
                <c:pt idx="463">
                  <c:v>145</c:v>
                </c:pt>
                <c:pt idx="464">
                  <c:v>146</c:v>
                </c:pt>
                <c:pt idx="465">
                  <c:v>146</c:v>
                </c:pt>
                <c:pt idx="466">
                  <c:v>148</c:v>
                </c:pt>
                <c:pt idx="467">
                  <c:v>148</c:v>
                </c:pt>
                <c:pt idx="468">
                  <c:v>146</c:v>
                </c:pt>
                <c:pt idx="469">
                  <c:v>143</c:v>
                </c:pt>
                <c:pt idx="470">
                  <c:v>139</c:v>
                </c:pt>
                <c:pt idx="471">
                  <c:v>143</c:v>
                </c:pt>
                <c:pt idx="472">
                  <c:v>146</c:v>
                </c:pt>
                <c:pt idx="473">
                  <c:v>141</c:v>
                </c:pt>
                <c:pt idx="474">
                  <c:v>142</c:v>
                </c:pt>
                <c:pt idx="475">
                  <c:v>143</c:v>
                </c:pt>
                <c:pt idx="476">
                  <c:v>141</c:v>
                </c:pt>
                <c:pt idx="477">
                  <c:v>139</c:v>
                </c:pt>
                <c:pt idx="478">
                  <c:v>138</c:v>
                </c:pt>
                <c:pt idx="479">
                  <c:v>138</c:v>
                </c:pt>
                <c:pt idx="480">
                  <c:v>140</c:v>
                </c:pt>
                <c:pt idx="481">
                  <c:v>137</c:v>
                </c:pt>
                <c:pt idx="482">
                  <c:v>136</c:v>
                </c:pt>
                <c:pt idx="483">
                  <c:v>136</c:v>
                </c:pt>
                <c:pt idx="484">
                  <c:v>138</c:v>
                </c:pt>
                <c:pt idx="485">
                  <c:v>139</c:v>
                </c:pt>
                <c:pt idx="486">
                  <c:v>138</c:v>
                </c:pt>
                <c:pt idx="487">
                  <c:v>137</c:v>
                </c:pt>
                <c:pt idx="488">
                  <c:v>137</c:v>
                </c:pt>
                <c:pt idx="489">
                  <c:v>137</c:v>
                </c:pt>
                <c:pt idx="490">
                  <c:v>136</c:v>
                </c:pt>
                <c:pt idx="491">
                  <c:v>136</c:v>
                </c:pt>
                <c:pt idx="492">
                  <c:v>133</c:v>
                </c:pt>
                <c:pt idx="493">
                  <c:v>127</c:v>
                </c:pt>
                <c:pt idx="494">
                  <c:v>128</c:v>
                </c:pt>
                <c:pt idx="495">
                  <c:v>133</c:v>
                </c:pt>
                <c:pt idx="496">
                  <c:v>136</c:v>
                </c:pt>
                <c:pt idx="497">
                  <c:v>142</c:v>
                </c:pt>
                <c:pt idx="498">
                  <c:v>143</c:v>
                </c:pt>
                <c:pt idx="499">
                  <c:v>142</c:v>
                </c:pt>
                <c:pt idx="500">
                  <c:v>139</c:v>
                </c:pt>
                <c:pt idx="501">
                  <c:v>139</c:v>
                </c:pt>
                <c:pt idx="502">
                  <c:v>143</c:v>
                </c:pt>
                <c:pt idx="503">
                  <c:v>143</c:v>
                </c:pt>
                <c:pt idx="504">
                  <c:v>146</c:v>
                </c:pt>
                <c:pt idx="505">
                  <c:v>140</c:v>
                </c:pt>
                <c:pt idx="506">
                  <c:v>144</c:v>
                </c:pt>
                <c:pt idx="507">
                  <c:v>142</c:v>
                </c:pt>
                <c:pt idx="508">
                  <c:v>135</c:v>
                </c:pt>
                <c:pt idx="509">
                  <c:v>133</c:v>
                </c:pt>
                <c:pt idx="510">
                  <c:v>130</c:v>
                </c:pt>
                <c:pt idx="511">
                  <c:v>130</c:v>
                </c:pt>
                <c:pt idx="512">
                  <c:v>129</c:v>
                </c:pt>
                <c:pt idx="513">
                  <c:v>133</c:v>
                </c:pt>
                <c:pt idx="514">
                  <c:v>131</c:v>
                </c:pt>
                <c:pt idx="515">
                  <c:v>131</c:v>
                </c:pt>
                <c:pt idx="516">
                  <c:v>128</c:v>
                </c:pt>
                <c:pt idx="517">
                  <c:v>130</c:v>
                </c:pt>
                <c:pt idx="518">
                  <c:v>130</c:v>
                </c:pt>
                <c:pt idx="519">
                  <c:v>130</c:v>
                </c:pt>
                <c:pt idx="520">
                  <c:v>128</c:v>
                </c:pt>
                <c:pt idx="521">
                  <c:v>133</c:v>
                </c:pt>
                <c:pt idx="522">
                  <c:v>132</c:v>
                </c:pt>
                <c:pt idx="523">
                  <c:v>127</c:v>
                </c:pt>
                <c:pt idx="524">
                  <c:v>128</c:v>
                </c:pt>
                <c:pt idx="525">
                  <c:v>123</c:v>
                </c:pt>
                <c:pt idx="526">
                  <c:v>118</c:v>
                </c:pt>
                <c:pt idx="527">
                  <c:v>113.99999999999999</c:v>
                </c:pt>
                <c:pt idx="528">
                  <c:v>117</c:v>
                </c:pt>
                <c:pt idx="529">
                  <c:v>113.99999999999999</c:v>
                </c:pt>
                <c:pt idx="530">
                  <c:v>119</c:v>
                </c:pt>
                <c:pt idx="531">
                  <c:v>110.00000000000001</c:v>
                </c:pt>
                <c:pt idx="532">
                  <c:v>112.99999999999999</c:v>
                </c:pt>
                <c:pt idx="533">
                  <c:v>111.00000000000001</c:v>
                </c:pt>
                <c:pt idx="534">
                  <c:v>103</c:v>
                </c:pt>
                <c:pt idx="535">
                  <c:v>105</c:v>
                </c:pt>
                <c:pt idx="536">
                  <c:v>108</c:v>
                </c:pt>
                <c:pt idx="537">
                  <c:v>104</c:v>
                </c:pt>
                <c:pt idx="538">
                  <c:v>108</c:v>
                </c:pt>
                <c:pt idx="539">
                  <c:v>109.00000000000001</c:v>
                </c:pt>
                <c:pt idx="540">
                  <c:v>106</c:v>
                </c:pt>
                <c:pt idx="541">
                  <c:v>114.99999999999999</c:v>
                </c:pt>
                <c:pt idx="542">
                  <c:v>110.00000000000001</c:v>
                </c:pt>
                <c:pt idx="543">
                  <c:v>103</c:v>
                </c:pt>
                <c:pt idx="544">
                  <c:v>105</c:v>
                </c:pt>
                <c:pt idx="545">
                  <c:v>119</c:v>
                </c:pt>
                <c:pt idx="546">
                  <c:v>111.00000000000001</c:v>
                </c:pt>
                <c:pt idx="547">
                  <c:v>114.99999999999999</c:v>
                </c:pt>
                <c:pt idx="548">
                  <c:v>112.99999999999999</c:v>
                </c:pt>
                <c:pt idx="549">
                  <c:v>112.99999999999999</c:v>
                </c:pt>
                <c:pt idx="550">
                  <c:v>107</c:v>
                </c:pt>
                <c:pt idx="551">
                  <c:v>106</c:v>
                </c:pt>
                <c:pt idx="552">
                  <c:v>110.00000000000001</c:v>
                </c:pt>
                <c:pt idx="553">
                  <c:v>107</c:v>
                </c:pt>
                <c:pt idx="554">
                  <c:v>109.00000000000001</c:v>
                </c:pt>
                <c:pt idx="555">
                  <c:v>106</c:v>
                </c:pt>
                <c:pt idx="556">
                  <c:v>107</c:v>
                </c:pt>
                <c:pt idx="557">
                  <c:v>105</c:v>
                </c:pt>
                <c:pt idx="558">
                  <c:v>105</c:v>
                </c:pt>
                <c:pt idx="559">
                  <c:v>102</c:v>
                </c:pt>
                <c:pt idx="560">
                  <c:v>99</c:v>
                </c:pt>
                <c:pt idx="561">
                  <c:v>97</c:v>
                </c:pt>
                <c:pt idx="562">
                  <c:v>100</c:v>
                </c:pt>
                <c:pt idx="563">
                  <c:v>100</c:v>
                </c:pt>
                <c:pt idx="564">
                  <c:v>98</c:v>
                </c:pt>
                <c:pt idx="565">
                  <c:v>101</c:v>
                </c:pt>
                <c:pt idx="566">
                  <c:v>101</c:v>
                </c:pt>
                <c:pt idx="567">
                  <c:v>104</c:v>
                </c:pt>
                <c:pt idx="568">
                  <c:v>105</c:v>
                </c:pt>
                <c:pt idx="569">
                  <c:v>104</c:v>
                </c:pt>
                <c:pt idx="570">
                  <c:v>102</c:v>
                </c:pt>
                <c:pt idx="571">
                  <c:v>103</c:v>
                </c:pt>
                <c:pt idx="572">
                  <c:v>103</c:v>
                </c:pt>
                <c:pt idx="573">
                  <c:v>101</c:v>
                </c:pt>
                <c:pt idx="574">
                  <c:v>98</c:v>
                </c:pt>
                <c:pt idx="575">
                  <c:v>96</c:v>
                </c:pt>
                <c:pt idx="576">
                  <c:v>95</c:v>
                </c:pt>
                <c:pt idx="577">
                  <c:v>91</c:v>
                </c:pt>
                <c:pt idx="578">
                  <c:v>93</c:v>
                </c:pt>
                <c:pt idx="579">
                  <c:v>89</c:v>
                </c:pt>
                <c:pt idx="580">
                  <c:v>86</c:v>
                </c:pt>
                <c:pt idx="581">
                  <c:v>87</c:v>
                </c:pt>
                <c:pt idx="582">
                  <c:v>87</c:v>
                </c:pt>
                <c:pt idx="583">
                  <c:v>89</c:v>
                </c:pt>
                <c:pt idx="584">
                  <c:v>88</c:v>
                </c:pt>
                <c:pt idx="585">
                  <c:v>87</c:v>
                </c:pt>
                <c:pt idx="586">
                  <c:v>86</c:v>
                </c:pt>
                <c:pt idx="587">
                  <c:v>84</c:v>
                </c:pt>
                <c:pt idx="588">
                  <c:v>82</c:v>
                </c:pt>
                <c:pt idx="589">
                  <c:v>84</c:v>
                </c:pt>
                <c:pt idx="590">
                  <c:v>86</c:v>
                </c:pt>
                <c:pt idx="591">
                  <c:v>82</c:v>
                </c:pt>
                <c:pt idx="592">
                  <c:v>83</c:v>
                </c:pt>
                <c:pt idx="593">
                  <c:v>83</c:v>
                </c:pt>
                <c:pt idx="594">
                  <c:v>85</c:v>
                </c:pt>
                <c:pt idx="595">
                  <c:v>87</c:v>
                </c:pt>
                <c:pt idx="596">
                  <c:v>89</c:v>
                </c:pt>
                <c:pt idx="597">
                  <c:v>89</c:v>
                </c:pt>
                <c:pt idx="598">
                  <c:v>90</c:v>
                </c:pt>
                <c:pt idx="599">
                  <c:v>86</c:v>
                </c:pt>
                <c:pt idx="600">
                  <c:v>84</c:v>
                </c:pt>
                <c:pt idx="601">
                  <c:v>84</c:v>
                </c:pt>
                <c:pt idx="602">
                  <c:v>84</c:v>
                </c:pt>
                <c:pt idx="603">
                  <c:v>86</c:v>
                </c:pt>
                <c:pt idx="604">
                  <c:v>86</c:v>
                </c:pt>
                <c:pt idx="605">
                  <c:v>87</c:v>
                </c:pt>
                <c:pt idx="606">
                  <c:v>84</c:v>
                </c:pt>
                <c:pt idx="607">
                  <c:v>84</c:v>
                </c:pt>
                <c:pt idx="608">
                  <c:v>85</c:v>
                </c:pt>
                <c:pt idx="609">
                  <c:v>83</c:v>
                </c:pt>
                <c:pt idx="610">
                  <c:v>82</c:v>
                </c:pt>
                <c:pt idx="611">
                  <c:v>82</c:v>
                </c:pt>
                <c:pt idx="612">
                  <c:v>81</c:v>
                </c:pt>
                <c:pt idx="613">
                  <c:v>84</c:v>
                </c:pt>
                <c:pt idx="614">
                  <c:v>84</c:v>
                </c:pt>
                <c:pt idx="615">
                  <c:v>85</c:v>
                </c:pt>
                <c:pt idx="616">
                  <c:v>83</c:v>
                </c:pt>
                <c:pt idx="617">
                  <c:v>84</c:v>
                </c:pt>
                <c:pt idx="618">
                  <c:v>85</c:v>
                </c:pt>
                <c:pt idx="619">
                  <c:v>84</c:v>
                </c:pt>
                <c:pt idx="620">
                  <c:v>84</c:v>
                </c:pt>
                <c:pt idx="621">
                  <c:v>84</c:v>
                </c:pt>
                <c:pt idx="622">
                  <c:v>85</c:v>
                </c:pt>
                <c:pt idx="623">
                  <c:v>86</c:v>
                </c:pt>
                <c:pt idx="624">
                  <c:v>85</c:v>
                </c:pt>
                <c:pt idx="625">
                  <c:v>85</c:v>
                </c:pt>
                <c:pt idx="626">
                  <c:v>83</c:v>
                </c:pt>
                <c:pt idx="627">
                  <c:v>81</c:v>
                </c:pt>
                <c:pt idx="628">
                  <c:v>80</c:v>
                </c:pt>
                <c:pt idx="629">
                  <c:v>82</c:v>
                </c:pt>
                <c:pt idx="630">
                  <c:v>81</c:v>
                </c:pt>
                <c:pt idx="631">
                  <c:v>80</c:v>
                </c:pt>
                <c:pt idx="632">
                  <c:v>80</c:v>
                </c:pt>
                <c:pt idx="633">
                  <c:v>80</c:v>
                </c:pt>
                <c:pt idx="634">
                  <c:v>81</c:v>
                </c:pt>
                <c:pt idx="635">
                  <c:v>81</c:v>
                </c:pt>
                <c:pt idx="636">
                  <c:v>80</c:v>
                </c:pt>
                <c:pt idx="637">
                  <c:v>80</c:v>
                </c:pt>
                <c:pt idx="638">
                  <c:v>80</c:v>
                </c:pt>
                <c:pt idx="639">
                  <c:v>80</c:v>
                </c:pt>
                <c:pt idx="640">
                  <c:v>80</c:v>
                </c:pt>
                <c:pt idx="641">
                  <c:v>81</c:v>
                </c:pt>
                <c:pt idx="642">
                  <c:v>81</c:v>
                </c:pt>
                <c:pt idx="643">
                  <c:v>83</c:v>
                </c:pt>
                <c:pt idx="644">
                  <c:v>82</c:v>
                </c:pt>
                <c:pt idx="645">
                  <c:v>83</c:v>
                </c:pt>
                <c:pt idx="646">
                  <c:v>82</c:v>
                </c:pt>
                <c:pt idx="647">
                  <c:v>83</c:v>
                </c:pt>
                <c:pt idx="648">
                  <c:v>81</c:v>
                </c:pt>
                <c:pt idx="649">
                  <c:v>81</c:v>
                </c:pt>
                <c:pt idx="650">
                  <c:v>81</c:v>
                </c:pt>
                <c:pt idx="651">
                  <c:v>85</c:v>
                </c:pt>
                <c:pt idx="652">
                  <c:v>82</c:v>
                </c:pt>
                <c:pt idx="653">
                  <c:v>83</c:v>
                </c:pt>
                <c:pt idx="654">
                  <c:v>84</c:v>
                </c:pt>
                <c:pt idx="655">
                  <c:v>85</c:v>
                </c:pt>
                <c:pt idx="656">
                  <c:v>89</c:v>
                </c:pt>
                <c:pt idx="657">
                  <c:v>94</c:v>
                </c:pt>
                <c:pt idx="658">
                  <c:v>98</c:v>
                </c:pt>
                <c:pt idx="659">
                  <c:v>92</c:v>
                </c:pt>
                <c:pt idx="660">
                  <c:v>92</c:v>
                </c:pt>
                <c:pt idx="661">
                  <c:v>93</c:v>
                </c:pt>
                <c:pt idx="662">
                  <c:v>97</c:v>
                </c:pt>
                <c:pt idx="663">
                  <c:v>95</c:v>
                </c:pt>
                <c:pt idx="664">
                  <c:v>92</c:v>
                </c:pt>
                <c:pt idx="665">
                  <c:v>92</c:v>
                </c:pt>
                <c:pt idx="666">
                  <c:v>93</c:v>
                </c:pt>
                <c:pt idx="667">
                  <c:v>92</c:v>
                </c:pt>
                <c:pt idx="668">
                  <c:v>91</c:v>
                </c:pt>
                <c:pt idx="669">
                  <c:v>91</c:v>
                </c:pt>
                <c:pt idx="670">
                  <c:v>91</c:v>
                </c:pt>
                <c:pt idx="671">
                  <c:v>91</c:v>
                </c:pt>
                <c:pt idx="672">
                  <c:v>90</c:v>
                </c:pt>
                <c:pt idx="673">
                  <c:v>90</c:v>
                </c:pt>
                <c:pt idx="674">
                  <c:v>88</c:v>
                </c:pt>
                <c:pt idx="675">
                  <c:v>86</c:v>
                </c:pt>
                <c:pt idx="676">
                  <c:v>86</c:v>
                </c:pt>
                <c:pt idx="677">
                  <c:v>84</c:v>
                </c:pt>
                <c:pt idx="678">
                  <c:v>85</c:v>
                </c:pt>
                <c:pt idx="679">
                  <c:v>88</c:v>
                </c:pt>
                <c:pt idx="680">
                  <c:v>91</c:v>
                </c:pt>
                <c:pt idx="681">
                  <c:v>91</c:v>
                </c:pt>
                <c:pt idx="682">
                  <c:v>91</c:v>
                </c:pt>
                <c:pt idx="683">
                  <c:v>93</c:v>
                </c:pt>
                <c:pt idx="684">
                  <c:v>92</c:v>
                </c:pt>
                <c:pt idx="685">
                  <c:v>90</c:v>
                </c:pt>
                <c:pt idx="686">
                  <c:v>88</c:v>
                </c:pt>
                <c:pt idx="687">
                  <c:v>89</c:v>
                </c:pt>
                <c:pt idx="688">
                  <c:v>89</c:v>
                </c:pt>
                <c:pt idx="689">
                  <c:v>91</c:v>
                </c:pt>
                <c:pt idx="690">
                  <c:v>93</c:v>
                </c:pt>
                <c:pt idx="691">
                  <c:v>93</c:v>
                </c:pt>
                <c:pt idx="692">
                  <c:v>91</c:v>
                </c:pt>
                <c:pt idx="693">
                  <c:v>91</c:v>
                </c:pt>
                <c:pt idx="694">
                  <c:v>92</c:v>
                </c:pt>
                <c:pt idx="695">
                  <c:v>91</c:v>
                </c:pt>
                <c:pt idx="696">
                  <c:v>93</c:v>
                </c:pt>
                <c:pt idx="697">
                  <c:v>94</c:v>
                </c:pt>
                <c:pt idx="698">
                  <c:v>97</c:v>
                </c:pt>
                <c:pt idx="699">
                  <c:v>98</c:v>
                </c:pt>
                <c:pt idx="700">
                  <c:v>96</c:v>
                </c:pt>
                <c:pt idx="701">
                  <c:v>93</c:v>
                </c:pt>
                <c:pt idx="702">
                  <c:v>94</c:v>
                </c:pt>
                <c:pt idx="703">
                  <c:v>96</c:v>
                </c:pt>
                <c:pt idx="704">
                  <c:v>98</c:v>
                </c:pt>
                <c:pt idx="705">
                  <c:v>99</c:v>
                </c:pt>
                <c:pt idx="706">
                  <c:v>97</c:v>
                </c:pt>
                <c:pt idx="707">
                  <c:v>97</c:v>
                </c:pt>
                <c:pt idx="708">
                  <c:v>97</c:v>
                </c:pt>
                <c:pt idx="709">
                  <c:v>96</c:v>
                </c:pt>
                <c:pt idx="710">
                  <c:v>95</c:v>
                </c:pt>
                <c:pt idx="711">
                  <c:v>96</c:v>
                </c:pt>
                <c:pt idx="712">
                  <c:v>96</c:v>
                </c:pt>
                <c:pt idx="713">
                  <c:v>96</c:v>
                </c:pt>
                <c:pt idx="714">
                  <c:v>96</c:v>
                </c:pt>
                <c:pt idx="715">
                  <c:v>97</c:v>
                </c:pt>
                <c:pt idx="716">
                  <c:v>98</c:v>
                </c:pt>
                <c:pt idx="717">
                  <c:v>98</c:v>
                </c:pt>
                <c:pt idx="718">
                  <c:v>98</c:v>
                </c:pt>
                <c:pt idx="719">
                  <c:v>98</c:v>
                </c:pt>
                <c:pt idx="720">
                  <c:v>98</c:v>
                </c:pt>
                <c:pt idx="721">
                  <c:v>98</c:v>
                </c:pt>
                <c:pt idx="722">
                  <c:v>97</c:v>
                </c:pt>
                <c:pt idx="723">
                  <c:v>96</c:v>
                </c:pt>
                <c:pt idx="724">
                  <c:v>96</c:v>
                </c:pt>
                <c:pt idx="725">
                  <c:v>97</c:v>
                </c:pt>
                <c:pt idx="726">
                  <c:v>97</c:v>
                </c:pt>
                <c:pt idx="727">
                  <c:v>98</c:v>
                </c:pt>
                <c:pt idx="728">
                  <c:v>99</c:v>
                </c:pt>
                <c:pt idx="729">
                  <c:v>98</c:v>
                </c:pt>
                <c:pt idx="730">
                  <c:v>99</c:v>
                </c:pt>
                <c:pt idx="731">
                  <c:v>100</c:v>
                </c:pt>
                <c:pt idx="732">
                  <c:v>96</c:v>
                </c:pt>
                <c:pt idx="733">
                  <c:v>96</c:v>
                </c:pt>
                <c:pt idx="734">
                  <c:v>95</c:v>
                </c:pt>
                <c:pt idx="735">
                  <c:v>93</c:v>
                </c:pt>
                <c:pt idx="736">
                  <c:v>95</c:v>
                </c:pt>
                <c:pt idx="737">
                  <c:v>96</c:v>
                </c:pt>
                <c:pt idx="738">
                  <c:v>97</c:v>
                </c:pt>
                <c:pt idx="739">
                  <c:v>98</c:v>
                </c:pt>
                <c:pt idx="740">
                  <c:v>98</c:v>
                </c:pt>
                <c:pt idx="741">
                  <c:v>95</c:v>
                </c:pt>
                <c:pt idx="742">
                  <c:v>94</c:v>
                </c:pt>
                <c:pt idx="743">
                  <c:v>95</c:v>
                </c:pt>
                <c:pt idx="744">
                  <c:v>96</c:v>
                </c:pt>
                <c:pt idx="745">
                  <c:v>98</c:v>
                </c:pt>
                <c:pt idx="746">
                  <c:v>97</c:v>
                </c:pt>
                <c:pt idx="747">
                  <c:v>98</c:v>
                </c:pt>
                <c:pt idx="748">
                  <c:v>98</c:v>
                </c:pt>
                <c:pt idx="749">
                  <c:v>99</c:v>
                </c:pt>
                <c:pt idx="750">
                  <c:v>97</c:v>
                </c:pt>
                <c:pt idx="751">
                  <c:v>97</c:v>
                </c:pt>
                <c:pt idx="752">
                  <c:v>97</c:v>
                </c:pt>
                <c:pt idx="753">
                  <c:v>98</c:v>
                </c:pt>
                <c:pt idx="754">
                  <c:v>97</c:v>
                </c:pt>
                <c:pt idx="755">
                  <c:v>99</c:v>
                </c:pt>
                <c:pt idx="756">
                  <c:v>101</c:v>
                </c:pt>
                <c:pt idx="757">
                  <c:v>101</c:v>
                </c:pt>
                <c:pt idx="758">
                  <c:v>98</c:v>
                </c:pt>
                <c:pt idx="759">
                  <c:v>98</c:v>
                </c:pt>
                <c:pt idx="760">
                  <c:v>97</c:v>
                </c:pt>
                <c:pt idx="761">
                  <c:v>99</c:v>
                </c:pt>
                <c:pt idx="762">
                  <c:v>98</c:v>
                </c:pt>
                <c:pt idx="763">
                  <c:v>98</c:v>
                </c:pt>
                <c:pt idx="764">
                  <c:v>98</c:v>
                </c:pt>
                <c:pt idx="765">
                  <c:v>98</c:v>
                </c:pt>
                <c:pt idx="766">
                  <c:v>100</c:v>
                </c:pt>
                <c:pt idx="767">
                  <c:v>99</c:v>
                </c:pt>
                <c:pt idx="768">
                  <c:v>100</c:v>
                </c:pt>
                <c:pt idx="769">
                  <c:v>100</c:v>
                </c:pt>
                <c:pt idx="770">
                  <c:v>98</c:v>
                </c:pt>
                <c:pt idx="771">
                  <c:v>99</c:v>
                </c:pt>
                <c:pt idx="772">
                  <c:v>99</c:v>
                </c:pt>
                <c:pt idx="773">
                  <c:v>100</c:v>
                </c:pt>
                <c:pt idx="774">
                  <c:v>102</c:v>
                </c:pt>
                <c:pt idx="775">
                  <c:v>102</c:v>
                </c:pt>
                <c:pt idx="776">
                  <c:v>101</c:v>
                </c:pt>
                <c:pt idx="777">
                  <c:v>100</c:v>
                </c:pt>
                <c:pt idx="778">
                  <c:v>102</c:v>
                </c:pt>
                <c:pt idx="779">
                  <c:v>102</c:v>
                </c:pt>
                <c:pt idx="780">
                  <c:v>102</c:v>
                </c:pt>
                <c:pt idx="781">
                  <c:v>103</c:v>
                </c:pt>
                <c:pt idx="782">
                  <c:v>107</c:v>
                </c:pt>
                <c:pt idx="783">
                  <c:v>113.99999999999999</c:v>
                </c:pt>
                <c:pt idx="784">
                  <c:v>121</c:v>
                </c:pt>
                <c:pt idx="785">
                  <c:v>118</c:v>
                </c:pt>
                <c:pt idx="786">
                  <c:v>118</c:v>
                </c:pt>
                <c:pt idx="787">
                  <c:v>122</c:v>
                </c:pt>
                <c:pt idx="788">
                  <c:v>124</c:v>
                </c:pt>
                <c:pt idx="789">
                  <c:v>118</c:v>
                </c:pt>
                <c:pt idx="790">
                  <c:v>118</c:v>
                </c:pt>
                <c:pt idx="791">
                  <c:v>112.99999999999999</c:v>
                </c:pt>
                <c:pt idx="792">
                  <c:v>114.99999999999999</c:v>
                </c:pt>
                <c:pt idx="793">
                  <c:v>112.99999999999999</c:v>
                </c:pt>
                <c:pt idx="794">
                  <c:v>112.99999999999999</c:v>
                </c:pt>
                <c:pt idx="795">
                  <c:v>112.00000000000001</c:v>
                </c:pt>
                <c:pt idx="796">
                  <c:v>109.00000000000001</c:v>
                </c:pt>
                <c:pt idx="797">
                  <c:v>112.00000000000001</c:v>
                </c:pt>
                <c:pt idx="798">
                  <c:v>112.00000000000001</c:v>
                </c:pt>
                <c:pt idx="799">
                  <c:v>115.99999999999999</c:v>
                </c:pt>
                <c:pt idx="800">
                  <c:v>112.99999999999999</c:v>
                </c:pt>
                <c:pt idx="801">
                  <c:v>113.99999999999999</c:v>
                </c:pt>
                <c:pt idx="802">
                  <c:v>114.99999999999999</c:v>
                </c:pt>
                <c:pt idx="803">
                  <c:v>120</c:v>
                </c:pt>
                <c:pt idx="804">
                  <c:v>118</c:v>
                </c:pt>
                <c:pt idx="805">
                  <c:v>118</c:v>
                </c:pt>
                <c:pt idx="806">
                  <c:v>114.99999999999999</c:v>
                </c:pt>
                <c:pt idx="807">
                  <c:v>117</c:v>
                </c:pt>
                <c:pt idx="808">
                  <c:v>113.99999999999999</c:v>
                </c:pt>
                <c:pt idx="809">
                  <c:v>113.99999999999999</c:v>
                </c:pt>
                <c:pt idx="810">
                  <c:v>110.00000000000001</c:v>
                </c:pt>
                <c:pt idx="811">
                  <c:v>114.99999999999999</c:v>
                </c:pt>
                <c:pt idx="812">
                  <c:v>114.99999999999999</c:v>
                </c:pt>
                <c:pt idx="813">
                  <c:v>112.99999999999999</c:v>
                </c:pt>
                <c:pt idx="814">
                  <c:v>112.99999999999999</c:v>
                </c:pt>
                <c:pt idx="815">
                  <c:v>111.00000000000001</c:v>
                </c:pt>
                <c:pt idx="816">
                  <c:v>111.00000000000001</c:v>
                </c:pt>
                <c:pt idx="817">
                  <c:v>112.00000000000001</c:v>
                </c:pt>
                <c:pt idx="818">
                  <c:v>112.00000000000001</c:v>
                </c:pt>
                <c:pt idx="819">
                  <c:v>110.00000000000001</c:v>
                </c:pt>
                <c:pt idx="820">
                  <c:v>111.00000000000001</c:v>
                </c:pt>
                <c:pt idx="821">
                  <c:v>112.00000000000001</c:v>
                </c:pt>
                <c:pt idx="822">
                  <c:v>113.99999999999999</c:v>
                </c:pt>
                <c:pt idx="823">
                  <c:v>114.99999999999999</c:v>
                </c:pt>
                <c:pt idx="824">
                  <c:v>115.99999999999999</c:v>
                </c:pt>
                <c:pt idx="825">
                  <c:v>113.99999999999999</c:v>
                </c:pt>
                <c:pt idx="826">
                  <c:v>113.99999999999999</c:v>
                </c:pt>
                <c:pt idx="827">
                  <c:v>113.99999999999999</c:v>
                </c:pt>
                <c:pt idx="828">
                  <c:v>112.99999999999999</c:v>
                </c:pt>
                <c:pt idx="829">
                  <c:v>112.00000000000001</c:v>
                </c:pt>
                <c:pt idx="830">
                  <c:v>112.00000000000001</c:v>
                </c:pt>
                <c:pt idx="831">
                  <c:v>112.00000000000001</c:v>
                </c:pt>
                <c:pt idx="832">
                  <c:v>111.00000000000001</c:v>
                </c:pt>
                <c:pt idx="833">
                  <c:v>110.00000000000001</c:v>
                </c:pt>
                <c:pt idx="834">
                  <c:v>110.00000000000001</c:v>
                </c:pt>
                <c:pt idx="835">
                  <c:v>110.00000000000001</c:v>
                </c:pt>
                <c:pt idx="836">
                  <c:v>112.00000000000001</c:v>
                </c:pt>
                <c:pt idx="837">
                  <c:v>113.99999999999999</c:v>
                </c:pt>
                <c:pt idx="838">
                  <c:v>115.99999999999999</c:v>
                </c:pt>
                <c:pt idx="839">
                  <c:v>112.00000000000001</c:v>
                </c:pt>
                <c:pt idx="840">
                  <c:v>115.99999999999999</c:v>
                </c:pt>
                <c:pt idx="841">
                  <c:v>123</c:v>
                </c:pt>
                <c:pt idx="842" formatCode="0_);[Red]\(0\)">
                  <c:v>121</c:v>
                </c:pt>
                <c:pt idx="843" formatCode="0_);[Red]\(0\)">
                  <c:v>121</c:v>
                </c:pt>
                <c:pt idx="844" formatCode="0_);[Red]\(0\)">
                  <c:v>119</c:v>
                </c:pt>
                <c:pt idx="845" formatCode="0_);[Red]\(0\)">
                  <c:v>122</c:v>
                </c:pt>
                <c:pt idx="846" formatCode="0_);[Red]\(0\)">
                  <c:v>120</c:v>
                </c:pt>
                <c:pt idx="847" formatCode="0_);[Red]\(0\)">
                  <c:v>117</c:v>
                </c:pt>
                <c:pt idx="848" formatCode="0_);[Red]\(0\)">
                  <c:v>113.99999999999999</c:v>
                </c:pt>
                <c:pt idx="849" formatCode="0_);[Red]\(0\)">
                  <c:v>128</c:v>
                </c:pt>
                <c:pt idx="850" formatCode="0_);[Red]\(0\)">
                  <c:v>128</c:v>
                </c:pt>
                <c:pt idx="851" formatCode="0_);[Red]\(0\)">
                  <c:v>129</c:v>
                </c:pt>
                <c:pt idx="852" formatCode="0_);[Red]\(0\)">
                  <c:v>131</c:v>
                </c:pt>
                <c:pt idx="853" formatCode="0_);[Red]\(0\)">
                  <c:v>129</c:v>
                </c:pt>
                <c:pt idx="854" formatCode="0_);[Red]\(0\)">
                  <c:v>133</c:v>
                </c:pt>
                <c:pt idx="855" formatCode="0_);[Red]\(0\)">
                  <c:v>131</c:v>
                </c:pt>
                <c:pt idx="856" formatCode="0_);[Red]\(0\)">
                  <c:v>135</c:v>
                </c:pt>
                <c:pt idx="857" formatCode="0_);[Red]\(0\)">
                  <c:v>133</c:v>
                </c:pt>
                <c:pt idx="858" formatCode="0_);[Red]\(0\)">
                  <c:v>134</c:v>
                </c:pt>
                <c:pt idx="859" formatCode="0_);[Red]\(0\)">
                  <c:v>138</c:v>
                </c:pt>
                <c:pt idx="860" formatCode="0_);[Red]\(0\)">
                  <c:v>144</c:v>
                </c:pt>
                <c:pt idx="861" formatCode="0_);[Red]\(0\)">
                  <c:v>147</c:v>
                </c:pt>
                <c:pt idx="862" formatCode="0_);[Red]\(0\)">
                  <c:v>146</c:v>
                </c:pt>
                <c:pt idx="863" formatCode="0_);[Red]\(0\)">
                  <c:v>145</c:v>
                </c:pt>
                <c:pt idx="864" formatCode="0_);[Red]\(0\)">
                  <c:v>147</c:v>
                </c:pt>
                <c:pt idx="865" formatCode="0_);[Red]\(0\)">
                  <c:v>148</c:v>
                </c:pt>
                <c:pt idx="866" formatCode="0_);[Red]\(0\)">
                  <c:v>146</c:v>
                </c:pt>
                <c:pt idx="867" formatCode="0_);[Red]\(0\)">
                  <c:v>147</c:v>
                </c:pt>
                <c:pt idx="868" formatCode="0_);[Red]\(0\)">
                  <c:v>141</c:v>
                </c:pt>
                <c:pt idx="869" formatCode="0_);[Red]\(0\)">
                  <c:v>136</c:v>
                </c:pt>
                <c:pt idx="870" formatCode="0_);[Red]\(0\)">
                  <c:v>138</c:v>
                </c:pt>
                <c:pt idx="871" formatCode="0_);[Red]\(0\)">
                  <c:v>138</c:v>
                </c:pt>
                <c:pt idx="872" formatCode="0_);[Red]\(0\)">
                  <c:v>142</c:v>
                </c:pt>
                <c:pt idx="873" formatCode="0_);[Red]\(0\)">
                  <c:v>139</c:v>
                </c:pt>
                <c:pt idx="874" formatCode="0_);[Red]\(0\)">
                  <c:v>150</c:v>
                </c:pt>
                <c:pt idx="875" formatCode="0_);[Red]\(0\)">
                  <c:v>145</c:v>
                </c:pt>
                <c:pt idx="876" formatCode="0_);[Red]\(0\)">
                  <c:v>146</c:v>
                </c:pt>
                <c:pt idx="877" formatCode="0_);[Red]\(0\)">
                  <c:v>141</c:v>
                </c:pt>
                <c:pt idx="878" formatCode="0_);[Red]\(0\)">
                  <c:v>138</c:v>
                </c:pt>
                <c:pt idx="879" formatCode="0_);[Red]\(0\)">
                  <c:v>140</c:v>
                </c:pt>
                <c:pt idx="880" formatCode="0_);[Red]\(0\)">
                  <c:v>139</c:v>
                </c:pt>
                <c:pt idx="881" formatCode="0_);[Red]\(0\)">
                  <c:v>137</c:v>
                </c:pt>
                <c:pt idx="882" formatCode="0_);[Red]\(0\)">
                  <c:v>138</c:v>
                </c:pt>
                <c:pt idx="883" formatCode="0_);[Red]\(0\)">
                  <c:v>142</c:v>
                </c:pt>
                <c:pt idx="884" formatCode="0_);[Red]\(0\)">
                  <c:v>143</c:v>
                </c:pt>
                <c:pt idx="885" formatCode="0_);[Red]\(0\)">
                  <c:v>142</c:v>
                </c:pt>
                <c:pt idx="886" formatCode="0_);[Red]\(0\)">
                  <c:v>144</c:v>
                </c:pt>
                <c:pt idx="887" formatCode="0_);[Red]\(0\)">
                  <c:v>144</c:v>
                </c:pt>
                <c:pt idx="888" formatCode="0_);[Red]\(0\)">
                  <c:v>142</c:v>
                </c:pt>
                <c:pt idx="889" formatCode="0_);[Red]\(0\)">
                  <c:v>141</c:v>
                </c:pt>
                <c:pt idx="890" formatCode="0_);[Red]\(0\)">
                  <c:v>143</c:v>
                </c:pt>
                <c:pt idx="891" formatCode="0_);[Red]\(0\)">
                  <c:v>144</c:v>
                </c:pt>
                <c:pt idx="892" formatCode="0_);[Red]\(0\)">
                  <c:v>143</c:v>
                </c:pt>
                <c:pt idx="893" formatCode="0_);[Red]\(0\)">
                  <c:v>142</c:v>
                </c:pt>
                <c:pt idx="894" formatCode="0_);[Red]\(0\)">
                  <c:v>141</c:v>
                </c:pt>
                <c:pt idx="895" formatCode="0_);[Red]\(0\)">
                  <c:v>141</c:v>
                </c:pt>
                <c:pt idx="896" formatCode="0_);[Red]\(0\)">
                  <c:v>140</c:v>
                </c:pt>
                <c:pt idx="897" formatCode="0_);[Red]\(0\)">
                  <c:v>139</c:v>
                </c:pt>
                <c:pt idx="898" formatCode="0_);[Red]\(0\)">
                  <c:v>136</c:v>
                </c:pt>
                <c:pt idx="899" formatCode="0_);[Red]\(0\)">
                  <c:v>136</c:v>
                </c:pt>
                <c:pt idx="900" formatCode="0_);[Red]\(0\)">
                  <c:v>139</c:v>
                </c:pt>
                <c:pt idx="901" formatCode="0_);[Red]\(0\)">
                  <c:v>144</c:v>
                </c:pt>
                <c:pt idx="902" formatCode="0_);[Red]\(0\)">
                  <c:v>144</c:v>
                </c:pt>
                <c:pt idx="903" formatCode="0_);[Red]\(0\)">
                  <c:v>140</c:v>
                </c:pt>
                <c:pt idx="904" formatCode="0_);[Red]\(0\)">
                  <c:v>141</c:v>
                </c:pt>
                <c:pt idx="905" formatCode="0_);[Red]\(0\)">
                  <c:v>140</c:v>
                </c:pt>
                <c:pt idx="906" formatCode="0_);[Red]\(0\)">
                  <c:v>140</c:v>
                </c:pt>
                <c:pt idx="907" formatCode="0_);[Red]\(0\)">
                  <c:v>142</c:v>
                </c:pt>
                <c:pt idx="908" formatCode="0_);[Red]\(0\)">
                  <c:v>142</c:v>
                </c:pt>
                <c:pt idx="909" formatCode="0_);[Red]\(0\)">
                  <c:v>144</c:v>
                </c:pt>
                <c:pt idx="910" formatCode="0_);[Red]\(0\)">
                  <c:v>146</c:v>
                </c:pt>
                <c:pt idx="911" formatCode="0_);[Red]\(0\)">
                  <c:v>146</c:v>
                </c:pt>
                <c:pt idx="912" formatCode="0_);[Red]\(0\)">
                  <c:v>149</c:v>
                </c:pt>
                <c:pt idx="913" formatCode="0_);[Red]\(0\)">
                  <c:v>150</c:v>
                </c:pt>
                <c:pt idx="914" formatCode="0_);[Red]\(0\)">
                  <c:v>150</c:v>
                </c:pt>
                <c:pt idx="915" formatCode="0_);[Red]\(0\)">
                  <c:v>153</c:v>
                </c:pt>
                <c:pt idx="916" formatCode="0_);[Red]\(0\)">
                  <c:v>154</c:v>
                </c:pt>
                <c:pt idx="917" formatCode="0_);[Red]\(0\)">
                  <c:v>149</c:v>
                </c:pt>
                <c:pt idx="918" formatCode="0_);[Red]\(0\)">
                  <c:v>151</c:v>
                </c:pt>
                <c:pt idx="919" formatCode="0_);[Red]\(0\)">
                  <c:v>154</c:v>
                </c:pt>
                <c:pt idx="920" formatCode="0_);[Red]\(0\)">
                  <c:v>156</c:v>
                </c:pt>
                <c:pt idx="921" formatCode="0_);[Red]\(0\)">
                  <c:v>158</c:v>
                </c:pt>
                <c:pt idx="922" formatCode="0_);[Red]\(0\)">
                  <c:v>157</c:v>
                </c:pt>
                <c:pt idx="923" formatCode="0_);[Red]\(0\)">
                  <c:v>161</c:v>
                </c:pt>
                <c:pt idx="924" formatCode="0_);[Red]\(0\)">
                  <c:v>160</c:v>
                </c:pt>
                <c:pt idx="925" formatCode="0_);[Red]\(0\)">
                  <c:v>159</c:v>
                </c:pt>
                <c:pt idx="926" formatCode="0_);[Red]\(0\)">
                  <c:v>163</c:v>
                </c:pt>
                <c:pt idx="927" formatCode="0_);[Red]\(0\)">
                  <c:v>165</c:v>
                </c:pt>
                <c:pt idx="928" formatCode="0_);[Red]\(0\)">
                  <c:v>172</c:v>
                </c:pt>
                <c:pt idx="929" formatCode="0_);[Red]\(0\)">
                  <c:v>170</c:v>
                </c:pt>
                <c:pt idx="930" formatCode="0_);[Red]\(0\)">
                  <c:v>170</c:v>
                </c:pt>
                <c:pt idx="931" formatCode="0_);[Red]\(0\)">
                  <c:v>182</c:v>
                </c:pt>
                <c:pt idx="932" formatCode="0_);[Red]\(0\)">
                  <c:v>182</c:v>
                </c:pt>
                <c:pt idx="933" formatCode="0_);[Red]\(0\)">
                  <c:v>181</c:v>
                </c:pt>
                <c:pt idx="934" formatCode="0_);[Red]\(0\)">
                  <c:v>180</c:v>
                </c:pt>
                <c:pt idx="935" formatCode="0_);[Red]\(0\)">
                  <c:v>188</c:v>
                </c:pt>
                <c:pt idx="936" formatCode="0_);[Red]\(0\)">
                  <c:v>187</c:v>
                </c:pt>
                <c:pt idx="937" formatCode="0_);[Red]\(0\)">
                  <c:v>185</c:v>
                </c:pt>
                <c:pt idx="938" formatCode="0_);[Red]\(0\)">
                  <c:v>184</c:v>
                </c:pt>
                <c:pt idx="939" formatCode="0_);[Red]\(0\)">
                  <c:v>189</c:v>
                </c:pt>
                <c:pt idx="940" formatCode="0_);[Red]\(0\)">
                  <c:v>192</c:v>
                </c:pt>
                <c:pt idx="941" formatCode="0_);[Red]\(0\)">
                  <c:v>195</c:v>
                </c:pt>
                <c:pt idx="942" formatCode="0_);[Red]\(0\)">
                  <c:v>204</c:v>
                </c:pt>
                <c:pt idx="943" formatCode="0_);[Red]\(0\)">
                  <c:v>202</c:v>
                </c:pt>
                <c:pt idx="944" formatCode="0_);[Red]\(0\)">
                  <c:v>210</c:v>
                </c:pt>
                <c:pt idx="945" formatCode="0_);[Red]\(0\)">
                  <c:v>211</c:v>
                </c:pt>
                <c:pt idx="946" formatCode="0_);[Red]\(0\)">
                  <c:v>204</c:v>
                </c:pt>
                <c:pt idx="947" formatCode="0_);[Red]\(0\)">
                  <c:v>204</c:v>
                </c:pt>
                <c:pt idx="948" formatCode="0_);[Red]\(0\)">
                  <c:v>204</c:v>
                </c:pt>
                <c:pt idx="949" formatCode="0_);[Red]\(0\)">
                  <c:v>194</c:v>
                </c:pt>
                <c:pt idx="950" formatCode="0_);[Red]\(0\)">
                  <c:v>191</c:v>
                </c:pt>
                <c:pt idx="951" formatCode="0_);[Red]\(0\)">
                  <c:v>187</c:v>
                </c:pt>
                <c:pt idx="952" formatCode="0_);[Red]\(0\)">
                  <c:v>188</c:v>
                </c:pt>
                <c:pt idx="953" formatCode="0_);[Red]\(0\)">
                  <c:v>191</c:v>
                </c:pt>
                <c:pt idx="954" formatCode="0_);[Red]\(0\)">
                  <c:v>197</c:v>
                </c:pt>
                <c:pt idx="955" formatCode="0_);[Red]\(0\)">
                  <c:v>191</c:v>
                </c:pt>
                <c:pt idx="956" formatCode="0_);[Red]\(0\)">
                  <c:v>196</c:v>
                </c:pt>
                <c:pt idx="957" formatCode="0_);[Red]\(0\)">
                  <c:v>197</c:v>
                </c:pt>
                <c:pt idx="958" formatCode="0_);[Red]\(0\)">
                  <c:v>195</c:v>
                </c:pt>
                <c:pt idx="959" formatCode="0_);[Red]\(0\)">
                  <c:v>197</c:v>
                </c:pt>
                <c:pt idx="960" formatCode="0_);[Red]\(0\)">
                  <c:v>202</c:v>
                </c:pt>
                <c:pt idx="961" formatCode="0_);[Red]\(0\)">
                  <c:v>202.99999999999997</c:v>
                </c:pt>
                <c:pt idx="962" formatCode="0_);[Red]\(0\)">
                  <c:v>200.99999999999997</c:v>
                </c:pt>
                <c:pt idx="963" formatCode="0_);[Red]\(0\)">
                  <c:v>193</c:v>
                </c:pt>
                <c:pt idx="964" formatCode="0_);[Red]\(0\)">
                  <c:v>186</c:v>
                </c:pt>
                <c:pt idx="965" formatCode="0_);[Red]\(0\)">
                  <c:v>184</c:v>
                </c:pt>
                <c:pt idx="966" formatCode="0_);[Red]\(0\)">
                  <c:v>180</c:v>
                </c:pt>
                <c:pt idx="967" formatCode="0_);[Red]\(0\)">
                  <c:v>181.29999999999998</c:v>
                </c:pt>
                <c:pt idx="968" formatCode="0_);[Red]\(0\)">
                  <c:v>184.5</c:v>
                </c:pt>
                <c:pt idx="969" formatCode="0_);[Red]\(0\)">
                  <c:v>190</c:v>
                </c:pt>
                <c:pt idx="970" formatCode="0_);[Red]\(0\)">
                  <c:v>186.5</c:v>
                </c:pt>
                <c:pt idx="971" formatCode="0_);[Red]\(0\)">
                  <c:v>187.20000000000002</c:v>
                </c:pt>
                <c:pt idx="972" formatCode="0_);[Red]\(0\)">
                  <c:v>183.1</c:v>
                </c:pt>
                <c:pt idx="973" formatCode="0_);[Red]\(0\)">
                  <c:v>179.4</c:v>
                </c:pt>
                <c:pt idx="974" formatCode="0_);[Red]\(0\)">
                  <c:v>180.5</c:v>
                </c:pt>
                <c:pt idx="975" formatCode="0_);[Red]\(0\)">
                  <c:v>179</c:v>
                </c:pt>
                <c:pt idx="976" formatCode="0_);[Red]\(0\)">
                  <c:v>178.4</c:v>
                </c:pt>
                <c:pt idx="977" formatCode="0_);[Red]\(0\)">
                  <c:v>180.8</c:v>
                </c:pt>
                <c:pt idx="978" formatCode="0_);[Red]\(0\)">
                  <c:v>176.6</c:v>
                </c:pt>
                <c:pt idx="979" formatCode="0_);[Red]\(0\)">
                  <c:v>176.7</c:v>
                </c:pt>
                <c:pt idx="980" formatCode="0_);[Red]\(0\)">
                  <c:v>174</c:v>
                </c:pt>
                <c:pt idx="981" formatCode="0_);[Red]\(0\)">
                  <c:v>172</c:v>
                </c:pt>
                <c:pt idx="982" formatCode="0_);[Red]\(0\)">
                  <c:v>175.7</c:v>
                </c:pt>
                <c:pt idx="983" formatCode="0_);[Red]\(0\)">
                  <c:v>180.5</c:v>
                </c:pt>
                <c:pt idx="984" formatCode="0_);[Red]\(0\)">
                  <c:v>179.8</c:v>
                </c:pt>
                <c:pt idx="985" formatCode="0_);[Red]\(0\)">
                  <c:v>177.6</c:v>
                </c:pt>
                <c:pt idx="986" formatCode="0_);[Red]\(0\)">
                  <c:v>178.6</c:v>
                </c:pt>
                <c:pt idx="987" formatCode="0_);[Red]\(0\)">
                  <c:v>178.29999999999998</c:v>
                </c:pt>
                <c:pt idx="988" formatCode="0_);[Red]\(0\)">
                  <c:v>179.9</c:v>
                </c:pt>
                <c:pt idx="989" formatCode="0_);[Red]\(0\)">
                  <c:v>179.8</c:v>
                </c:pt>
                <c:pt idx="990" formatCode="0_);[Red]\(0\)">
                  <c:v>186</c:v>
                </c:pt>
                <c:pt idx="991" formatCode="0_);[Red]\(0\)">
                  <c:v>187</c:v>
                </c:pt>
                <c:pt idx="992" formatCode="0_);[Red]\(0\)">
                  <c:v>191</c:v>
                </c:pt>
                <c:pt idx="993" formatCode="0_);[Red]\(0\)">
                  <c:v>200.99999999999997</c:v>
                </c:pt>
                <c:pt idx="994" formatCode="0_);[Red]\(0\)">
                  <c:v>202</c:v>
                </c:pt>
                <c:pt idx="995" formatCode="0_);[Red]\(0\)">
                  <c:v>206</c:v>
                </c:pt>
                <c:pt idx="996" formatCode="0_);[Red]\(0\)">
                  <c:v>204</c:v>
                </c:pt>
                <c:pt idx="997" formatCode="0_);[Red]\(0\)">
                  <c:v>200</c:v>
                </c:pt>
                <c:pt idx="998" formatCode="0_);[Red]\(0\)">
                  <c:v>195</c:v>
                </c:pt>
                <c:pt idx="999" formatCode="0_);[Red]\(0\)">
                  <c:v>204</c:v>
                </c:pt>
                <c:pt idx="1000" formatCode="0_);[Red]\(0\)">
                  <c:v>215</c:v>
                </c:pt>
                <c:pt idx="1001" formatCode="0_);[Red]\(0\)">
                  <c:v>213</c:v>
                </c:pt>
                <c:pt idx="1002" formatCode="0_);[Red]\(0\)">
                  <c:v>206.99999999999997</c:v>
                </c:pt>
                <c:pt idx="1003" formatCode="0_);[Red]\(0\)">
                  <c:v>212</c:v>
                </c:pt>
                <c:pt idx="1004" formatCode="0_);[Red]\(0\)">
                  <c:v>213</c:v>
                </c:pt>
                <c:pt idx="1005" formatCode="0_);[Red]\(0\)">
                  <c:v>211</c:v>
                </c:pt>
                <c:pt idx="1006" formatCode="0_);[Red]\(0\)">
                  <c:v>217</c:v>
                </c:pt>
                <c:pt idx="1007" formatCode="0_);[Red]\(0\)">
                  <c:v>216</c:v>
                </c:pt>
                <c:pt idx="1008" formatCode="0_);[Red]\(0\)">
                  <c:v>222.00000000000003</c:v>
                </c:pt>
                <c:pt idx="1009" formatCode="0_);[Red]\(0\)">
                  <c:v>219</c:v>
                </c:pt>
                <c:pt idx="1010" formatCode="0_);[Red]\(0\)">
                  <c:v>216</c:v>
                </c:pt>
                <c:pt idx="1011" formatCode="0_);[Red]\(0\)">
                  <c:v>219</c:v>
                </c:pt>
                <c:pt idx="1012" formatCode="0_);[Red]\(0\)">
                  <c:v>224.00000000000003</c:v>
                </c:pt>
                <c:pt idx="1013" formatCode="0_);[Red]\(0\)">
                  <c:v>229.99999999999997</c:v>
                </c:pt>
                <c:pt idx="1014" formatCode="0_);[Red]\(0\)">
                  <c:v>227.99999999999997</c:v>
                </c:pt>
                <c:pt idx="1015" formatCode="0_);[Red]\(0\)">
                  <c:v>225.99999999999997</c:v>
                </c:pt>
                <c:pt idx="1016" formatCode="0_);[Red]\(0\)">
                  <c:v>234</c:v>
                </c:pt>
                <c:pt idx="1017" formatCode="0_);[Red]\(0\)">
                  <c:v>235</c:v>
                </c:pt>
                <c:pt idx="1018" formatCode="0_);[Red]\(0\)">
                  <c:v>235</c:v>
                </c:pt>
                <c:pt idx="1019" formatCode="0_);[Red]\(0\)">
                  <c:v>233</c:v>
                </c:pt>
                <c:pt idx="1020" formatCode="0_);[Red]\(0\)">
                  <c:v>229.99999999999997</c:v>
                </c:pt>
                <c:pt idx="1021" formatCode="0_);[Red]\(0\)">
                  <c:v>231.99999999999997</c:v>
                </c:pt>
                <c:pt idx="1022" formatCode="0_);[Red]\(0\)">
                  <c:v>236</c:v>
                </c:pt>
                <c:pt idx="1023" formatCode="0_);[Red]\(0\)">
                  <c:v>233</c:v>
                </c:pt>
                <c:pt idx="1024" formatCode="0_);[Red]\(0\)">
                  <c:v>231.99999999999997</c:v>
                </c:pt>
                <c:pt idx="1025" formatCode="0_);[Red]\(0\)">
                  <c:v>223</c:v>
                </c:pt>
                <c:pt idx="1026" formatCode="0_);[Red]\(0\)">
                  <c:v>224.00000000000003</c:v>
                </c:pt>
                <c:pt idx="1027" formatCode="0_);[Red]\(0\)">
                  <c:v>224.00000000000003</c:v>
                </c:pt>
                <c:pt idx="1028" formatCode="0_);[Red]\(0\)">
                  <c:v>219</c:v>
                </c:pt>
                <c:pt idx="1029" formatCode="0_);[Red]\(0\)">
                  <c:v>220.00000000000003</c:v>
                </c:pt>
                <c:pt idx="1030" formatCode="0_);[Red]\(0\)">
                  <c:v>221</c:v>
                </c:pt>
                <c:pt idx="1031" formatCode="0_);[Red]\(0\)">
                  <c:v>229</c:v>
                </c:pt>
                <c:pt idx="1032" formatCode="0_);[Red]\(0\)">
                  <c:v>229</c:v>
                </c:pt>
                <c:pt idx="1033" formatCode="0_);[Red]\(0\)">
                  <c:v>227</c:v>
                </c:pt>
                <c:pt idx="1034" formatCode="0_);[Red]\(0\)">
                  <c:v>225.99999999999997</c:v>
                </c:pt>
                <c:pt idx="1035" formatCode="0_);[Red]\(0\)">
                  <c:v>227.99999999999997</c:v>
                </c:pt>
                <c:pt idx="1036" formatCode="0_);[Red]\(0\)">
                  <c:v>229</c:v>
                </c:pt>
                <c:pt idx="1037" formatCode="0_);[Red]\(0\)">
                  <c:v>227</c:v>
                </c:pt>
                <c:pt idx="1038" formatCode="0_);[Red]\(0\)">
                  <c:v>222.00000000000003</c:v>
                </c:pt>
                <c:pt idx="1039" formatCode="0_);[Red]\(0\)">
                  <c:v>223</c:v>
                </c:pt>
                <c:pt idx="1040" formatCode="0_);[Red]\(0\)">
                  <c:v>227</c:v>
                </c:pt>
                <c:pt idx="1041" formatCode="0_);[Red]\(0\)">
                  <c:v>240</c:v>
                </c:pt>
                <c:pt idx="1042" formatCode="0_);[Red]\(0\)">
                  <c:v>243.00000000000003</c:v>
                </c:pt>
                <c:pt idx="1043" formatCode="0_);[Red]\(0\)">
                  <c:v>246</c:v>
                </c:pt>
                <c:pt idx="1044" formatCode="0_);[Red]\(0\)">
                  <c:v>250.99999999999997</c:v>
                </c:pt>
                <c:pt idx="1045" formatCode="0_);[Red]\(0\)">
                  <c:v>275</c:v>
                </c:pt>
                <c:pt idx="1046" formatCode="0_);[Red]\(0\)">
                  <c:v>270</c:v>
                </c:pt>
                <c:pt idx="1047" formatCode="0_);[Red]\(0\)">
                  <c:v>262</c:v>
                </c:pt>
                <c:pt idx="1048" formatCode="0_);[Red]\(0\)">
                  <c:v>266</c:v>
                </c:pt>
                <c:pt idx="1049" formatCode="0_);[Red]\(0\)">
                  <c:v>278</c:v>
                </c:pt>
                <c:pt idx="1050" formatCode="0_);[Red]\(0\)">
                  <c:v>284</c:v>
                </c:pt>
                <c:pt idx="1051" formatCode="0_);[Red]\(0\)">
                  <c:v>288</c:v>
                </c:pt>
                <c:pt idx="1052" formatCode="0_);[Red]\(0\)">
                  <c:v>294</c:v>
                </c:pt>
                <c:pt idx="1053" formatCode="0_);[Red]\(0\)">
                  <c:v>291</c:v>
                </c:pt>
                <c:pt idx="1054" formatCode="0_);[Red]\(0\)">
                  <c:v>299</c:v>
                </c:pt>
                <c:pt idx="1055" formatCode="0_);[Red]\(0\)">
                  <c:v>319</c:v>
                </c:pt>
                <c:pt idx="1056" formatCode="0_);[Red]\(0\)">
                  <c:v>311</c:v>
                </c:pt>
                <c:pt idx="1057" formatCode="0_);[Red]\(0\)">
                  <c:v>300</c:v>
                </c:pt>
                <c:pt idx="1058" formatCode="0_);[Red]\(0\)">
                  <c:v>289</c:v>
                </c:pt>
                <c:pt idx="1059" formatCode="0_);[Red]\(0\)">
                  <c:v>294</c:v>
                </c:pt>
                <c:pt idx="1060" formatCode="0_);[Red]\(0\)">
                  <c:v>299</c:v>
                </c:pt>
                <c:pt idx="1061" formatCode="0_);[Red]\(0\)">
                  <c:v>298</c:v>
                </c:pt>
                <c:pt idx="1062" formatCode="0_);[Red]\(0\)">
                  <c:v>296</c:v>
                </c:pt>
                <c:pt idx="1063" formatCode="0_);[Red]\(0\)">
                  <c:v>293</c:v>
                </c:pt>
                <c:pt idx="1064" formatCode="0_);[Red]\(0\)">
                  <c:v>297</c:v>
                </c:pt>
                <c:pt idx="1065" formatCode="0_);[Red]\(0\)">
                  <c:v>286</c:v>
                </c:pt>
                <c:pt idx="1066" formatCode="0_);[Red]\(0\)">
                  <c:v>283</c:v>
                </c:pt>
                <c:pt idx="1067" formatCode="0_);[Red]\(0\)">
                  <c:v>290</c:v>
                </c:pt>
                <c:pt idx="1068" formatCode="0_);[Red]\(0\)">
                  <c:v>293</c:v>
                </c:pt>
                <c:pt idx="1069" formatCode="0_);[Red]\(0\)">
                  <c:v>296</c:v>
                </c:pt>
                <c:pt idx="1070" formatCode="0_);[Red]\(0\)">
                  <c:v>309</c:v>
                </c:pt>
                <c:pt idx="1071" formatCode="0_);[Red]\(0\)">
                  <c:v>314</c:v>
                </c:pt>
                <c:pt idx="1072" formatCode="0_);[Red]\(0\)">
                  <c:v>318</c:v>
                </c:pt>
                <c:pt idx="1073" formatCode="0_);[Red]\(0\)">
                  <c:v>315</c:v>
                </c:pt>
                <c:pt idx="1074" formatCode="0_);[Red]\(0\)">
                  <c:v>306</c:v>
                </c:pt>
                <c:pt idx="1075" formatCode="0_);[Red]\(0\)">
                  <c:v>305</c:v>
                </c:pt>
                <c:pt idx="1076" formatCode="0_);[Red]\(0\)">
                  <c:v>293</c:v>
                </c:pt>
                <c:pt idx="1077" formatCode="0_);[Red]\(0\)">
                  <c:v>290</c:v>
                </c:pt>
                <c:pt idx="1078" formatCode="0_);[Red]\(0\)">
                  <c:v>291</c:v>
                </c:pt>
                <c:pt idx="1079" formatCode="0_);[Red]\(0\)">
                  <c:v>305</c:v>
                </c:pt>
                <c:pt idx="1080" formatCode="0_);[Red]\(0\)">
                  <c:v>303</c:v>
                </c:pt>
                <c:pt idx="1081" formatCode="0_);[Red]\(0\)">
                  <c:v>307</c:v>
                </c:pt>
                <c:pt idx="1082" formatCode="0_);[Red]\(0\)">
                  <c:v>305</c:v>
                </c:pt>
                <c:pt idx="1083" formatCode="0_);[Red]\(0\)">
                  <c:v>301</c:v>
                </c:pt>
                <c:pt idx="1084" formatCode="0_);[Red]\(0\)">
                  <c:v>302</c:v>
                </c:pt>
                <c:pt idx="1085" formatCode="0_);[Red]\(0\)">
                  <c:v>297</c:v>
                </c:pt>
                <c:pt idx="1086" formatCode="0_);[Red]\(0\)">
                  <c:v>295</c:v>
                </c:pt>
                <c:pt idx="1087" formatCode="0_);[Red]\(0\)">
                  <c:v>296</c:v>
                </c:pt>
                <c:pt idx="1088" formatCode="0_);[Red]\(0\)">
                  <c:v>295</c:v>
                </c:pt>
                <c:pt idx="1089" formatCode="0_);[Red]\(0\)">
                  <c:v>294</c:v>
                </c:pt>
                <c:pt idx="1090" formatCode="0_);[Red]\(0\)">
                  <c:v>303</c:v>
                </c:pt>
                <c:pt idx="1091" formatCode="General">
                  <c:v>313</c:v>
                </c:pt>
                <c:pt idx="1092" formatCode="General">
                  <c:v>312</c:v>
                </c:pt>
                <c:pt idx="1093" formatCode="General">
                  <c:v>323</c:v>
                </c:pt>
                <c:pt idx="1094" formatCode="General">
                  <c:v>321</c:v>
                </c:pt>
                <c:pt idx="1095" formatCode="General">
                  <c:v>317</c:v>
                </c:pt>
                <c:pt idx="1096" formatCode="General">
                  <c:v>328</c:v>
                </c:pt>
                <c:pt idx="1097" formatCode="General">
                  <c:v>351</c:v>
                </c:pt>
                <c:pt idx="1098" formatCode="General">
                  <c:v>355</c:v>
                </c:pt>
                <c:pt idx="1099" formatCode="General">
                  <c:v>367</c:v>
                </c:pt>
                <c:pt idx="1100" formatCode="General">
                  <c:v>373</c:v>
                </c:pt>
                <c:pt idx="1101" formatCode="General">
                  <c:v>375</c:v>
                </c:pt>
                <c:pt idx="1102" formatCode="General">
                  <c:v>368</c:v>
                </c:pt>
                <c:pt idx="1103" formatCode="General">
                  <c:v>366</c:v>
                </c:pt>
                <c:pt idx="1104" formatCode="General">
                  <c:v>352</c:v>
                </c:pt>
                <c:pt idx="1105" formatCode="General">
                  <c:v>361</c:v>
                </c:pt>
                <c:pt idx="1106" formatCode="General">
                  <c:v>352</c:v>
                </c:pt>
                <c:pt idx="1107" formatCode="General">
                  <c:v>357</c:v>
                </c:pt>
                <c:pt idx="1108" formatCode="General">
                  <c:v>355</c:v>
                </c:pt>
                <c:pt idx="1109" formatCode="General">
                  <c:v>355</c:v>
                </c:pt>
                <c:pt idx="1110" formatCode="General">
                  <c:v>355</c:v>
                </c:pt>
                <c:pt idx="1111" formatCode="General">
                  <c:v>344</c:v>
                </c:pt>
                <c:pt idx="1112" formatCode="General">
                  <c:v>343</c:v>
                </c:pt>
                <c:pt idx="1113" formatCode="General">
                  <c:v>330</c:v>
                </c:pt>
                <c:pt idx="1114" formatCode="General">
                  <c:v>324</c:v>
                </c:pt>
                <c:pt idx="1115" formatCode="General">
                  <c:v>326</c:v>
                </c:pt>
                <c:pt idx="1116" formatCode="General">
                  <c:v>332</c:v>
                </c:pt>
                <c:pt idx="1117" formatCode="General">
                  <c:v>332</c:v>
                </c:pt>
                <c:pt idx="1118" formatCode="General">
                  <c:v>329</c:v>
                </c:pt>
                <c:pt idx="1119" formatCode="0_);[Red]\(0\)">
                  <c:v>321</c:v>
                </c:pt>
                <c:pt idx="1120" formatCode="0_);[Red]\(0\)">
                  <c:v>326</c:v>
                </c:pt>
                <c:pt idx="1121" formatCode="0_);[Red]\(0\)">
                  <c:v>321</c:v>
                </c:pt>
                <c:pt idx="1122" formatCode="0_);[Red]\(0\)">
                  <c:v>321</c:v>
                </c:pt>
                <c:pt idx="1123" formatCode="0_);[Red]\(0\)">
                  <c:v>319</c:v>
                </c:pt>
                <c:pt idx="1124" formatCode="0_);[Red]\(0\)">
                  <c:v>330</c:v>
                </c:pt>
                <c:pt idx="1125" formatCode="0_);[Red]\(0\)">
                  <c:v>329</c:v>
                </c:pt>
                <c:pt idx="1126" formatCode="0_);[Red]\(0\)">
                  <c:v>322</c:v>
                </c:pt>
                <c:pt idx="1127" formatCode="0_);[Red]\(0\)">
                  <c:v>315</c:v>
                </c:pt>
                <c:pt idx="1128" formatCode="0_);[Red]\(0\)">
                  <c:v>312</c:v>
                </c:pt>
                <c:pt idx="1129" formatCode="0_);[Red]\(0\)">
                  <c:v>309</c:v>
                </c:pt>
                <c:pt idx="1130" formatCode="0_);[Red]\(0\)">
                  <c:v>313</c:v>
                </c:pt>
                <c:pt idx="1131" formatCode="0_);[Red]\(0\)">
                  <c:v>301</c:v>
                </c:pt>
                <c:pt idx="1132" formatCode="0_);[Red]\(0\)">
                  <c:v>308</c:v>
                </c:pt>
                <c:pt idx="1133" formatCode="0_);[Red]\(0\)">
                  <c:v>301</c:v>
                </c:pt>
                <c:pt idx="1134" formatCode="0_);[Red]\(0\)">
                  <c:v>307</c:v>
                </c:pt>
                <c:pt idx="1135" formatCode="0_);[Red]\(0\)">
                  <c:v>311</c:v>
                </c:pt>
                <c:pt idx="1136" formatCode="0_);[Red]\(0\)">
                  <c:v>308</c:v>
                </c:pt>
                <c:pt idx="1137" formatCode="0_);[Red]\(0\)">
                  <c:v>313</c:v>
                </c:pt>
                <c:pt idx="1138" formatCode="0_);[Red]\(0\)">
                  <c:v>313</c:v>
                </c:pt>
                <c:pt idx="1139" formatCode="0_);[Red]\(0\)">
                  <c:v>315</c:v>
                </c:pt>
                <c:pt idx="1140" formatCode="0_);[Red]\(0\)">
                  <c:v>312</c:v>
                </c:pt>
                <c:pt idx="1141" formatCode="0_);[Red]\(0\)">
                  <c:v>318</c:v>
                </c:pt>
                <c:pt idx="1142" formatCode="0_);[Red]\(0\)">
                  <c:v>308</c:v>
                </c:pt>
                <c:pt idx="1143" formatCode="0_);[Red]\(0\)">
                  <c:v>309</c:v>
                </c:pt>
                <c:pt idx="1144" formatCode="0_);[Red]\(0\)">
                  <c:v>313</c:v>
                </c:pt>
                <c:pt idx="1145" formatCode="0_);[Red]\(0\)">
                  <c:v>320</c:v>
                </c:pt>
                <c:pt idx="1146" formatCode="0_);[Red]\(0\)">
                  <c:v>325</c:v>
                </c:pt>
                <c:pt idx="1147" formatCode="0_);[Red]\(0\)">
                  <c:v>328</c:v>
                </c:pt>
                <c:pt idx="1148" formatCode="0_);[Red]\(0\)">
                  <c:v>331</c:v>
                </c:pt>
                <c:pt idx="1149" formatCode="0_);[Red]\(0\)">
                  <c:v>353</c:v>
                </c:pt>
                <c:pt idx="1150" formatCode="0_);[Red]\(0\)">
                  <c:v>353</c:v>
                </c:pt>
                <c:pt idx="1151" formatCode="0_);[Red]\(0\)">
                  <c:v>365</c:v>
                </c:pt>
                <c:pt idx="1152" formatCode="0_);[Red]\(0\)">
                  <c:v>364</c:v>
                </c:pt>
                <c:pt idx="1153" formatCode="0_);[Red]\(0\)">
                  <c:v>369</c:v>
                </c:pt>
                <c:pt idx="1154" formatCode="0_);[Red]\(0\)">
                  <c:v>378</c:v>
                </c:pt>
                <c:pt idx="1155" formatCode="0_);[Red]\(0\)">
                  <c:v>368</c:v>
                </c:pt>
                <c:pt idx="1156" formatCode="0_);[Red]\(0\)">
                  <c:v>362</c:v>
                </c:pt>
                <c:pt idx="1157" formatCode="0_);[Red]\(0\)">
                  <c:v>368</c:v>
                </c:pt>
                <c:pt idx="1158" formatCode="0_);[Red]\(0\)">
                  <c:v>369</c:v>
                </c:pt>
                <c:pt idx="1159" formatCode="0_);[Red]\(0\)">
                  <c:v>354</c:v>
                </c:pt>
                <c:pt idx="1160" formatCode="0_);[Red]\(0\)">
                  <c:v>354</c:v>
                </c:pt>
                <c:pt idx="1161" formatCode="0_);[Red]\(0\)">
                  <c:v>359</c:v>
                </c:pt>
                <c:pt idx="1162" formatCode="0_);[Red]\(0\)">
                  <c:v>377</c:v>
                </c:pt>
                <c:pt idx="1163" formatCode="0_);[Red]\(0\)">
                  <c:v>377</c:v>
                </c:pt>
                <c:pt idx="1164" formatCode="0_);[Red]\(0\)">
                  <c:v>376</c:v>
                </c:pt>
                <c:pt idx="1165" formatCode="0_);[Red]\(0\)">
                  <c:v>382</c:v>
                </c:pt>
                <c:pt idx="1166" formatCode="0_);[Red]\(0\)">
                  <c:v>385</c:v>
                </c:pt>
                <c:pt idx="1167" formatCode="0_);[Red]\(0\)">
                  <c:v>409.99999999999994</c:v>
                </c:pt>
                <c:pt idx="1168" formatCode="0_);[Red]\(0\)">
                  <c:v>420</c:v>
                </c:pt>
                <c:pt idx="1169" formatCode="0_);[Red]\(0\)">
                  <c:v>455</c:v>
                </c:pt>
                <c:pt idx="1170" formatCode="0_);[Red]\(0\)">
                  <c:v>430</c:v>
                </c:pt>
                <c:pt idx="1171" formatCode="0_);[Red]\(0\)">
                  <c:v>434</c:v>
                </c:pt>
                <c:pt idx="1172" formatCode="0_);[Red]\(0\)">
                  <c:v>430</c:v>
                </c:pt>
                <c:pt idx="1173" formatCode="0_);[Red]\(0\)">
                  <c:v>419.00000000000006</c:v>
                </c:pt>
                <c:pt idx="1174" formatCode="0_);[Red]\(0\)">
                  <c:v>408</c:v>
                </c:pt>
                <c:pt idx="1175" formatCode="0_);[Red]\(0\)">
                  <c:v>416</c:v>
                </c:pt>
                <c:pt idx="1176" formatCode="0_);[Red]\(0\)">
                  <c:v>415.00000000000006</c:v>
                </c:pt>
                <c:pt idx="1177" formatCode="0_);[Red]\(0\)">
                  <c:v>428</c:v>
                </c:pt>
                <c:pt idx="1178" formatCode="0_);[Red]\(0\)">
                  <c:v>434</c:v>
                </c:pt>
                <c:pt idx="1179" formatCode="0_);[Red]\(0\)">
                  <c:v>411.00000000000006</c:v>
                </c:pt>
                <c:pt idx="1180" formatCode="0_);[Red]\(0\)">
                  <c:v>420</c:v>
                </c:pt>
                <c:pt idx="1181" formatCode="0_);[Red]\(0\)">
                  <c:v>421</c:v>
                </c:pt>
                <c:pt idx="1182" formatCode="0_);[Red]\(0\)">
                  <c:v>424</c:v>
                </c:pt>
                <c:pt idx="1183" formatCode="0_);[Red]\(0\)">
                  <c:v>424</c:v>
                </c:pt>
                <c:pt idx="1184" formatCode="0_);[Red]\(0\)">
                  <c:v>433</c:v>
                </c:pt>
                <c:pt idx="1185" formatCode="0_);[Red]\(0\)">
                  <c:v>434.99999999999994</c:v>
                </c:pt>
                <c:pt idx="1186" formatCode="0_);[Red]\(0\)">
                  <c:v>450</c:v>
                </c:pt>
                <c:pt idx="1187" formatCode="0_);[Red]\(0\)">
                  <c:v>430.99999999999994</c:v>
                </c:pt>
                <c:pt idx="1188" formatCode="0_);[Red]\(0\)">
                  <c:v>422</c:v>
                </c:pt>
                <c:pt idx="1189" formatCode="0_);[Red]\(0\)">
                  <c:v>421</c:v>
                </c:pt>
                <c:pt idx="1190" formatCode="0_);[Red]\(0\)">
                  <c:v>425</c:v>
                </c:pt>
                <c:pt idx="1191" formatCode="0_);[Red]\(0\)">
                  <c:v>411.00000000000006</c:v>
                </c:pt>
                <c:pt idx="1192" formatCode="0_);[Red]\(0\)">
                  <c:v>419.00000000000006</c:v>
                </c:pt>
                <c:pt idx="1193" formatCode="0_);[Red]\(0\)">
                  <c:v>407</c:v>
                </c:pt>
                <c:pt idx="1194" formatCode="0_);[Red]\(0\)">
                  <c:v>409.99999999999994</c:v>
                </c:pt>
                <c:pt idx="1195" formatCode="0_);[Red]\(0\)">
                  <c:v>416</c:v>
                </c:pt>
                <c:pt idx="1196" formatCode="0_);[Red]\(0\)">
                  <c:v>412</c:v>
                </c:pt>
                <c:pt idx="1197" formatCode="0_);[Red]\(0\)">
                  <c:v>419.00000000000006</c:v>
                </c:pt>
                <c:pt idx="1198" formatCode="0_);[Red]\(0\)">
                  <c:v>416</c:v>
                </c:pt>
                <c:pt idx="1199" formatCode="0_);[Red]\(0\)">
                  <c:v>409</c:v>
                </c:pt>
                <c:pt idx="1200" formatCode="0_);[Red]\(0\)">
                  <c:v>403</c:v>
                </c:pt>
                <c:pt idx="1201" formatCode="0_);[Red]\(0\)">
                  <c:v>383</c:v>
                </c:pt>
                <c:pt idx="1202" formatCode="0_);[Red]\(0\)">
                  <c:v>385</c:v>
                </c:pt>
                <c:pt idx="1203" formatCode="0_);[Red]\(0\)">
                  <c:v>375</c:v>
                </c:pt>
                <c:pt idx="1204" formatCode="0_);[Red]\(0\)">
                  <c:v>381</c:v>
                </c:pt>
                <c:pt idx="1205" formatCode="0_);[Red]\(0\)">
                  <c:v>380</c:v>
                </c:pt>
                <c:pt idx="1206" formatCode="0_);[Red]\(0\)">
                  <c:v>379</c:v>
                </c:pt>
                <c:pt idx="1207" formatCode="0_);[Red]\(0\)">
                  <c:v>384</c:v>
                </c:pt>
                <c:pt idx="1208" formatCode="0_);[Red]\(0\)">
                  <c:v>384</c:v>
                </c:pt>
                <c:pt idx="1209" formatCode="0_);[Red]\(0\)">
                  <c:v>385</c:v>
                </c:pt>
                <c:pt idx="1210" formatCode="0_);[Red]\(0\)">
                  <c:v>369</c:v>
                </c:pt>
                <c:pt idx="1211" formatCode="0_);[Red]\(0\)">
                  <c:v>364</c:v>
                </c:pt>
                <c:pt idx="1212" formatCode="0_);[Red]\(0\)">
                  <c:v>367</c:v>
                </c:pt>
                <c:pt idx="1213" formatCode="0_);[Red]\(0\)">
                  <c:v>372</c:v>
                </c:pt>
                <c:pt idx="1214" formatCode="0_);[Red]\(0\)">
                  <c:v>369</c:v>
                </c:pt>
                <c:pt idx="1215" formatCode="0_);[Red]\(0\)">
                  <c:v>365</c:v>
                </c:pt>
                <c:pt idx="1216" formatCode="0_);[Red]\(0\)">
                  <c:v>362</c:v>
                </c:pt>
                <c:pt idx="1217" formatCode="0_);[Red]\(0\)">
                  <c:v>361</c:v>
                </c:pt>
                <c:pt idx="1218" formatCode="0_);[Red]\(0\)">
                  <c:v>363</c:v>
                </c:pt>
                <c:pt idx="1219" formatCode="0_);[Red]\(0\)">
                  <c:v>367</c:v>
                </c:pt>
                <c:pt idx="1220" formatCode="0_);[Red]\(0\)">
                  <c:v>368</c:v>
                </c:pt>
                <c:pt idx="1221" formatCode="0_);[Red]\(0\)">
                  <c:v>366</c:v>
                </c:pt>
                <c:pt idx="1222" formatCode="0_);[Red]\(0\)">
                  <c:v>362</c:v>
                </c:pt>
                <c:pt idx="1223" formatCode="0_);[Red]\(0\)">
                  <c:v>362</c:v>
                </c:pt>
                <c:pt idx="1224" formatCode="0_);[Red]\(0\)">
                  <c:v>353</c:v>
                </c:pt>
                <c:pt idx="1225" formatCode="0_);[Red]\(0\)">
                  <c:v>354</c:v>
                </c:pt>
                <c:pt idx="1226" formatCode="0_);[Red]\(0\)">
                  <c:v>354</c:v>
                </c:pt>
                <c:pt idx="1227" formatCode="0_);[Red]\(0\)">
                  <c:v>355</c:v>
                </c:pt>
                <c:pt idx="1228" formatCode="0_);[Red]\(0\)">
                  <c:v>369</c:v>
                </c:pt>
                <c:pt idx="1229" formatCode="0_);[Red]\(0\)">
                  <c:v>364</c:v>
                </c:pt>
                <c:pt idx="1230" formatCode="0_);[Red]\(0\)">
                  <c:v>357</c:v>
                </c:pt>
                <c:pt idx="1231" formatCode="0_);[Red]\(0\)">
                  <c:v>362</c:v>
                </c:pt>
                <c:pt idx="1232" formatCode="0_);[Red]\(0\)">
                  <c:v>366</c:v>
                </c:pt>
                <c:pt idx="1233" formatCode="0_);[Red]\(0\)">
                  <c:v>366</c:v>
                </c:pt>
                <c:pt idx="1234" formatCode="0_);[Red]\(0\)">
                  <c:v>367</c:v>
                </c:pt>
                <c:pt idx="1235" formatCode="0_);[Red]\(0\)">
                  <c:v>372</c:v>
                </c:pt>
                <c:pt idx="1236" formatCode="0_);[Red]\(0\)">
                  <c:v>372</c:v>
                </c:pt>
                <c:pt idx="1237" formatCode="0_);[Red]\(0\)">
                  <c:v>378</c:v>
                </c:pt>
                <c:pt idx="1238" formatCode="0_);[Red]\(0\)">
                  <c:v>366</c:v>
                </c:pt>
                <c:pt idx="1239" formatCode="0_);[Red]\(0\)">
                  <c:v>363</c:v>
                </c:pt>
                <c:pt idx="1240" formatCode="0_);[Red]\(0\)">
                  <c:v>364</c:v>
                </c:pt>
                <c:pt idx="1241" formatCode="0_);[Red]\(0\)">
                  <c:v>368</c:v>
                </c:pt>
                <c:pt idx="1242" formatCode="0_);[Red]\(0\)">
                  <c:v>358</c:v>
                </c:pt>
                <c:pt idx="1243" formatCode="0_);[Red]\(0\)">
                  <c:v>356</c:v>
                </c:pt>
                <c:pt idx="1244" formatCode="0_);[Red]\(0\)">
                  <c:v>347</c:v>
                </c:pt>
                <c:pt idx="1245" formatCode="0_);[Red]\(0\)">
                  <c:v>347</c:v>
                </c:pt>
                <c:pt idx="1246" formatCode="0_);[Red]\(0\)">
                  <c:v>337</c:v>
                </c:pt>
                <c:pt idx="1247" formatCode="0_);[Red]\(0\)">
                  <c:v>345</c:v>
                </c:pt>
                <c:pt idx="1248" formatCode="0_);[Red]\(0\)">
                  <c:v>348</c:v>
                </c:pt>
                <c:pt idx="1249" formatCode="0_);[Red]\(0\)">
                  <c:v>339</c:v>
                </c:pt>
                <c:pt idx="1250" formatCode="0_);[Red]\(0\)">
                  <c:v>325</c:v>
                </c:pt>
                <c:pt idx="1251" formatCode="0_);[Red]\(0\)">
                  <c:v>333</c:v>
                </c:pt>
                <c:pt idx="1252" formatCode="0_);[Red]\(0\)">
                  <c:v>329</c:v>
                </c:pt>
                <c:pt idx="1253" formatCode="0_);[Red]\(0\)">
                  <c:v>327</c:v>
                </c:pt>
                <c:pt idx="1254" formatCode="0_);[Red]\(0\)">
                  <c:v>330</c:v>
                </c:pt>
                <c:pt idx="1255" formatCode="0_);[Red]\(0\)">
                  <c:v>327</c:v>
                </c:pt>
                <c:pt idx="1256" formatCode="0_);[Red]\(0\)">
                  <c:v>333</c:v>
                </c:pt>
                <c:pt idx="1257" formatCode="0_);[Red]\(0\)">
                  <c:v>326</c:v>
                </c:pt>
                <c:pt idx="1258" formatCode="0_);[Red]\(0\)">
                  <c:v>318</c:v>
                </c:pt>
                <c:pt idx="1259" formatCode="0_);[Red]\(0\)">
                  <c:v>311</c:v>
                </c:pt>
                <c:pt idx="1260" formatCode="0_);[Red]\(0\)">
                  <c:v>328</c:v>
                </c:pt>
                <c:pt idx="1261" formatCode="0_);[Red]\(0\)">
                  <c:v>332</c:v>
                </c:pt>
                <c:pt idx="1262" formatCode="0_);[Red]\(0\)">
                  <c:v>334</c:v>
                </c:pt>
                <c:pt idx="1263" formatCode="0_);[Red]\(0\)">
                  <c:v>340</c:v>
                </c:pt>
                <c:pt idx="1264" formatCode="0_);[Red]\(0\)">
                  <c:v>340</c:v>
                </c:pt>
                <c:pt idx="1265" formatCode="0_);[Red]\(0\)">
                  <c:v>345</c:v>
                </c:pt>
                <c:pt idx="1266" formatCode="0_);[Red]\(0\)">
                  <c:v>343</c:v>
                </c:pt>
                <c:pt idx="1267" formatCode="0_);[Red]\(0\)">
                  <c:v>350</c:v>
                </c:pt>
                <c:pt idx="1268" formatCode="0_);[Red]\(0\)">
                  <c:v>350</c:v>
                </c:pt>
                <c:pt idx="1269" formatCode="0_);[Red]\(0\)">
                  <c:v>364</c:v>
                </c:pt>
                <c:pt idx="1270" formatCode="0_);[Red]\(0\)">
                  <c:v>368</c:v>
                </c:pt>
                <c:pt idx="1271" formatCode="0_);[Red]\(0\)">
                  <c:v>362</c:v>
                </c:pt>
                <c:pt idx="1272" formatCode="0_);[Red]\(0\)">
                  <c:v>365</c:v>
                </c:pt>
                <c:pt idx="1273" formatCode="0_);[Red]\(0\)">
                  <c:v>360</c:v>
                </c:pt>
                <c:pt idx="1274" formatCode="0_);[Red]\(0\)">
                  <c:v>356</c:v>
                </c:pt>
                <c:pt idx="1275" formatCode="0_);[Red]\(0\)">
                  <c:v>368</c:v>
                </c:pt>
                <c:pt idx="1276" formatCode="0_);[Red]\(0\)">
                  <c:v>380</c:v>
                </c:pt>
                <c:pt idx="1277" formatCode="0_);[Red]\(0\)">
                  <c:v>388</c:v>
                </c:pt>
                <c:pt idx="1278" formatCode="0_);[Red]\(0\)">
                  <c:v>379</c:v>
                </c:pt>
                <c:pt idx="1279" formatCode="0_);[Red]\(0\)">
                  <c:v>377</c:v>
                </c:pt>
                <c:pt idx="1280" formatCode="0_);[Red]\(0\)">
                  <c:v>373</c:v>
                </c:pt>
                <c:pt idx="1281" formatCode="0_);[Red]\(0\)">
                  <c:v>386</c:v>
                </c:pt>
                <c:pt idx="1282" formatCode="0_);[Red]\(0\)">
                  <c:v>386</c:v>
                </c:pt>
                <c:pt idx="1283" formatCode="0_);[Red]\(0\)">
                  <c:v>370</c:v>
                </c:pt>
                <c:pt idx="1284" formatCode="0_);[Red]\(0\)">
                  <c:v>344</c:v>
                </c:pt>
                <c:pt idx="1285" formatCode="0_);[Red]\(0\)">
                  <c:v>338</c:v>
                </c:pt>
                <c:pt idx="1286" formatCode="0_);[Red]\(0\)">
                  <c:v>347</c:v>
                </c:pt>
                <c:pt idx="1287" formatCode="0_);[Red]\(0\)">
                  <c:v>340</c:v>
                </c:pt>
                <c:pt idx="1288" formatCode="0_);[Red]\(0\)">
                  <c:v>342</c:v>
                </c:pt>
                <c:pt idx="1289" formatCode="0_);[Red]\(0\)">
                  <c:v>326</c:v>
                </c:pt>
                <c:pt idx="1290" formatCode="0_);[Red]\(0\)">
                  <c:v>329</c:v>
                </c:pt>
                <c:pt idx="1291" formatCode="0_);[Red]\(0\)">
                  <c:v>328</c:v>
                </c:pt>
                <c:pt idx="1292" formatCode="0_);[Red]\(0\)">
                  <c:v>321</c:v>
                </c:pt>
                <c:pt idx="1293" formatCode="0_);[Red]\(0\)">
                  <c:v>316</c:v>
                </c:pt>
                <c:pt idx="1294" formatCode="0_);[Red]\(0\)">
                  <c:v>322</c:v>
                </c:pt>
                <c:pt idx="1295" formatCode="0_);[Red]\(0\)">
                  <c:v>326</c:v>
                </c:pt>
                <c:pt idx="1296" formatCode="0_);[Red]\(0\)">
                  <c:v>325</c:v>
                </c:pt>
                <c:pt idx="1297" formatCode="0_);[Red]\(0\)">
                  <c:v>324</c:v>
                </c:pt>
                <c:pt idx="1298" formatCode="0_);[Red]\(0\)">
                  <c:v>327</c:v>
                </c:pt>
                <c:pt idx="1299" formatCode="0_);[Red]\(0\)">
                  <c:v>334</c:v>
                </c:pt>
                <c:pt idx="1300" formatCode="0_);[Red]\(0\)">
                  <c:v>328</c:v>
                </c:pt>
                <c:pt idx="1301" formatCode="0_);[Red]\(0\)">
                  <c:v>326</c:v>
                </c:pt>
                <c:pt idx="1302" formatCode="0_);[Red]\(0\)">
                  <c:v>321</c:v>
                </c:pt>
                <c:pt idx="1303" formatCode="0_);[Red]\(0\)">
                  <c:v>324</c:v>
                </c:pt>
                <c:pt idx="1304" formatCode="0_);[Red]\(0\)">
                  <c:v>319</c:v>
                </c:pt>
                <c:pt idx="1305" formatCode="0_);[Red]\(0\)">
                  <c:v>323</c:v>
                </c:pt>
                <c:pt idx="1306" formatCode="0_);[Red]\(0\)">
                  <c:v>323</c:v>
                </c:pt>
                <c:pt idx="1307" formatCode="0_);[Red]\(0\)">
                  <c:v>320</c:v>
                </c:pt>
                <c:pt idx="1308" formatCode="0_);[Red]\(0\)">
                  <c:v>322</c:v>
                </c:pt>
                <c:pt idx="1309" formatCode="0_);[Red]\(0\)">
                  <c:v>329</c:v>
                </c:pt>
                <c:pt idx="1310" formatCode="0_);[Red]\(0\)">
                  <c:v>329</c:v>
                </c:pt>
                <c:pt idx="1311" formatCode="0_);[Red]\(0\)">
                  <c:v>334</c:v>
                </c:pt>
                <c:pt idx="1312" formatCode="0_);[Red]\(0\)">
                  <c:v>333</c:v>
                </c:pt>
                <c:pt idx="1313" formatCode="0_);[Red]\(0\)">
                  <c:v>327</c:v>
                </c:pt>
                <c:pt idx="1314" formatCode="0_);[Red]\(0\)">
                  <c:v>323</c:v>
                </c:pt>
                <c:pt idx="1315" formatCode="0_);[Red]\(0\)">
                  <c:v>327</c:v>
                </c:pt>
                <c:pt idx="1316" formatCode="0_);[Red]\(0\)">
                  <c:v>326</c:v>
                </c:pt>
                <c:pt idx="1317" formatCode="0_);[Red]\(0\)">
                  <c:v>329</c:v>
                </c:pt>
                <c:pt idx="1318" formatCode="0_);[Red]\(0\)">
                  <c:v>329</c:v>
                </c:pt>
                <c:pt idx="1319" formatCode="0_);[Red]\(0\)">
                  <c:v>334</c:v>
                </c:pt>
                <c:pt idx="1320" formatCode="0_);[Red]\(0\)">
                  <c:v>328</c:v>
                </c:pt>
                <c:pt idx="1321" formatCode="0_);[Red]\(0\)">
                  <c:v>321</c:v>
                </c:pt>
                <c:pt idx="1322" formatCode="0_);[Red]\(0\)">
                  <c:v>325.60000000000002</c:v>
                </c:pt>
                <c:pt idx="1323" formatCode="0_);[Red]\(0\)">
                  <c:v>327.3</c:v>
                </c:pt>
                <c:pt idx="1324" formatCode="0_);[Red]\(0\)">
                  <c:v>322</c:v>
                </c:pt>
                <c:pt idx="1325" formatCode="0_);[Red]\(0\)">
                  <c:v>322.5</c:v>
                </c:pt>
                <c:pt idx="1326" formatCode="0_);[Red]\(0\)">
                  <c:v>327.9</c:v>
                </c:pt>
                <c:pt idx="1327" formatCode="0_);[Red]\(0\)">
                  <c:v>324.2</c:v>
                </c:pt>
                <c:pt idx="1328" formatCode="0_);[Red]\(0\)">
                  <c:v>327.39999999999998</c:v>
                </c:pt>
                <c:pt idx="1329" formatCode="0_);[Red]\(0\)">
                  <c:v>331.6</c:v>
                </c:pt>
                <c:pt idx="1330" formatCode="0_);[Red]\(0\)">
                  <c:v>334</c:v>
                </c:pt>
                <c:pt idx="1331" formatCode="0_);[Red]\(0\)">
                  <c:v>332.1</c:v>
                </c:pt>
                <c:pt idx="1332" formatCode="0_);[Red]\(0\)">
                  <c:v>337.3</c:v>
                </c:pt>
                <c:pt idx="1333" formatCode="0_);[Red]\(0\)">
                  <c:v>337.8</c:v>
                </c:pt>
                <c:pt idx="1334" formatCode="0_);[Red]\(0\)">
                  <c:v>348</c:v>
                </c:pt>
                <c:pt idx="1335" formatCode="0_);[Red]\(0\)">
                  <c:v>352.4</c:v>
                </c:pt>
                <c:pt idx="1336" formatCode="0_);[Red]\(0\)">
                  <c:v>356</c:v>
                </c:pt>
                <c:pt idx="1337" formatCode="0_);[Red]\(0\)">
                  <c:v>345.9</c:v>
                </c:pt>
                <c:pt idx="1338" formatCode="0_);[Red]\(0\)">
                  <c:v>347.8</c:v>
                </c:pt>
                <c:pt idx="1339" formatCode="0_);[Red]\(0\)">
                  <c:v>343.6</c:v>
                </c:pt>
                <c:pt idx="1340" formatCode="0_);[Red]\(0\)">
                  <c:v>350.2</c:v>
                </c:pt>
                <c:pt idx="1341" formatCode="0_);[Red]\(0\)">
                  <c:v>347.1</c:v>
                </c:pt>
                <c:pt idx="1342" formatCode="0_);[Red]\(0\)">
                  <c:v>354.3</c:v>
                </c:pt>
                <c:pt idx="1343" formatCode="0_);[Red]\(0\)">
                  <c:v>350.6</c:v>
                </c:pt>
                <c:pt idx="1344" formatCode="0_);[Red]\(0\)">
                  <c:v>349.3</c:v>
                </c:pt>
                <c:pt idx="1345" formatCode="0_);[Red]\(0\)">
                  <c:v>348.4</c:v>
                </c:pt>
                <c:pt idx="1346" formatCode="0_);[Red]\(0\)">
                  <c:v>354.5</c:v>
                </c:pt>
                <c:pt idx="1347" formatCode="0_);[Red]\(0\)">
                  <c:v>362.6</c:v>
                </c:pt>
                <c:pt idx="1348" formatCode="0_);[Red]\(0\)">
                  <c:v>358.5</c:v>
                </c:pt>
                <c:pt idx="1349" formatCode="0_);[Red]\(0\)">
                  <c:v>358.3</c:v>
                </c:pt>
                <c:pt idx="1350" formatCode="0_);[Red]\(0\)">
                  <c:v>356.7</c:v>
                </c:pt>
                <c:pt idx="1351" formatCode="0_);[Red]\(0\)">
                  <c:v>357.1</c:v>
                </c:pt>
                <c:pt idx="1352" formatCode="0_);[Red]\(0\)">
                  <c:v>359.2</c:v>
                </c:pt>
                <c:pt idx="1353" formatCode="0_);[Red]\(0\)">
                  <c:v>360.9</c:v>
                </c:pt>
                <c:pt idx="1354" formatCode="0_);[Red]\(0\)">
                  <c:v>356.8</c:v>
                </c:pt>
                <c:pt idx="1355" formatCode="0_);[Red]\(0\)">
                  <c:v>353.8</c:v>
                </c:pt>
                <c:pt idx="1356" formatCode="0_);[Red]\(0\)">
                  <c:v>355.7</c:v>
                </c:pt>
                <c:pt idx="1357" formatCode="0_);[Red]\(0\)">
                  <c:v>358.4</c:v>
                </c:pt>
                <c:pt idx="1358" formatCode="0_);[Red]\(0\)">
                  <c:v>366.2</c:v>
                </c:pt>
                <c:pt idx="1359" formatCode="0_);[Red]\(0\)">
                  <c:v>361.3</c:v>
                </c:pt>
                <c:pt idx="1360" formatCode="0_);[Red]\(0\)">
                  <c:v>361.9</c:v>
                </c:pt>
                <c:pt idx="1361" formatCode="0_);[Red]\(0\)">
                  <c:v>361.8</c:v>
                </c:pt>
                <c:pt idx="1362" formatCode="0_);[Red]\(0\)">
                  <c:v>367.6</c:v>
                </c:pt>
                <c:pt idx="1363" formatCode="0_);[Red]\(0\)">
                  <c:v>373.5</c:v>
                </c:pt>
                <c:pt idx="1364" formatCode="0_);[Red]\(0\)">
                  <c:v>379.5</c:v>
                </c:pt>
                <c:pt idx="1365" formatCode="0_);[Red]\(0\)">
                  <c:v>370.3</c:v>
                </c:pt>
                <c:pt idx="1366" formatCode="0_);[Red]\(0\)">
                  <c:v>370.4</c:v>
                </c:pt>
                <c:pt idx="1367" formatCode="0_);[Red]\(0\)">
                  <c:v>360.2</c:v>
                </c:pt>
                <c:pt idx="1368" formatCode="0_);[Red]\(0\)">
                  <c:v>361.4</c:v>
                </c:pt>
                <c:pt idx="1369" formatCode="0_);[Red]\(0\)">
                  <c:v>361.1</c:v>
                </c:pt>
                <c:pt idx="1370" formatCode="0_);[Red]\(0\)">
                  <c:v>359.6</c:v>
                </c:pt>
                <c:pt idx="1371" formatCode="0_);[Red]\(0\)">
                  <c:v>354.3</c:v>
                </c:pt>
                <c:pt idx="1372" formatCode="0_);[Red]\(0\)">
                  <c:v>358.1</c:v>
                </c:pt>
                <c:pt idx="1373" formatCode="0_);[Red]\(0\)">
                  <c:v>360.2</c:v>
                </c:pt>
                <c:pt idx="1374" formatCode="0_);[Red]\(0\)">
                  <c:v>361.7</c:v>
                </c:pt>
                <c:pt idx="1375" formatCode="0_);[Red]\(0\)">
                  <c:v>364.5</c:v>
                </c:pt>
                <c:pt idx="1376" formatCode="0_);[Red]\(0\)">
                  <c:v>362.7</c:v>
                </c:pt>
                <c:pt idx="1377" formatCode="0_);[Red]\(0\)">
                  <c:v>358.7</c:v>
                </c:pt>
                <c:pt idx="1378" formatCode="0_);[Red]\(0\)">
                  <c:v>363.5</c:v>
                </c:pt>
                <c:pt idx="1379" formatCode="0_);[Red]\(0\)">
                  <c:v>368.1</c:v>
                </c:pt>
                <c:pt idx="1380" formatCode="0_);[Red]\(0\)">
                  <c:v>364.7</c:v>
                </c:pt>
                <c:pt idx="1381" formatCode="0_);[Red]\(0\)">
                  <c:v>367.7</c:v>
                </c:pt>
                <c:pt idx="1382" formatCode="0_);[Red]\(0\)">
                  <c:v>371.4</c:v>
                </c:pt>
                <c:pt idx="1383" formatCode="0_);[Red]\(0\)">
                  <c:v>373.8</c:v>
                </c:pt>
                <c:pt idx="1384" formatCode="0_);[Red]\(0\)">
                  <c:v>368.9</c:v>
                </c:pt>
                <c:pt idx="1385" formatCode="0_);[Red]\(0\)">
                  <c:v>364.7</c:v>
                </c:pt>
                <c:pt idx="1386" formatCode="0_);[Red]\(0\)">
                  <c:v>367.2</c:v>
                </c:pt>
                <c:pt idx="1387" formatCode="0_);[Red]\(0\)">
                  <c:v>368.7</c:v>
                </c:pt>
                <c:pt idx="1388" formatCode="0_);[Red]\(0\)">
                  <c:v>369.8</c:v>
                </c:pt>
                <c:pt idx="1389" formatCode="0_);[Red]\(0\)">
                  <c:v>374.7</c:v>
                </c:pt>
                <c:pt idx="1390" formatCode="0_);[Red]\(0\)">
                  <c:v>371.2</c:v>
                </c:pt>
                <c:pt idx="1391" formatCode="0_);[Red]\(0\)">
                  <c:v>378.8</c:v>
                </c:pt>
                <c:pt idx="1392" formatCode="0_);[Red]\(0\)">
                  <c:v>372.9</c:v>
                </c:pt>
                <c:pt idx="1393" formatCode="0_);[Red]\(0\)">
                  <c:v>379.5</c:v>
                </c:pt>
                <c:pt idx="1394" formatCode="0_);[Red]\(0\)">
                  <c:v>380.2</c:v>
                </c:pt>
                <c:pt idx="1395" formatCode="0_);[Red]\(0\)">
                  <c:v>377.1</c:v>
                </c:pt>
                <c:pt idx="1396" formatCode="0_);[Red]\(0\)">
                  <c:v>375.9</c:v>
                </c:pt>
                <c:pt idx="1397" formatCode="0_);[Red]\(0\)">
                  <c:v>378.9</c:v>
                </c:pt>
              </c:numCache>
            </c:numRef>
          </c:val>
          <c:smooth val="1"/>
          <c:extLst>
            <c:ext xmlns:c16="http://schemas.microsoft.com/office/drawing/2014/chart" uri="{C3380CC4-5D6E-409C-BE32-E72D297353CC}">
              <c16:uniqueId val="{00000000-BC41-43A7-A3F2-F7D19E02CB2F}"/>
            </c:ext>
          </c:extLst>
        </c:ser>
        <c:ser>
          <c:idx val="2"/>
          <c:order val="1"/>
          <c:tx>
            <c:strRef>
              <c:f>Sheet1!$C$1</c:f>
              <c:strCache>
                <c:ptCount val="1"/>
                <c:pt idx="0">
                  <c:v>회사채(AA-)</c:v>
                </c:pt>
              </c:strCache>
            </c:strRef>
          </c:tx>
          <c:spPr>
            <a:ln w="19050" cap="rnd">
              <a:solidFill>
                <a:schemeClr val="accent4"/>
              </a:solidFill>
              <a:round/>
            </a:ln>
            <a:effectLst/>
          </c:spPr>
          <c:marker>
            <c:symbol val="none"/>
          </c:marker>
          <c:cat>
            <c:strRef>
              <c:f>Sheet1!$A$246:$A$1643</c:f>
              <c:strCache>
                <c:ptCount val="1398"/>
                <c:pt idx="0">
                  <c:v>'18</c:v>
                </c:pt>
                <c:pt idx="245">
                  <c:v>'19</c:v>
                </c:pt>
                <c:pt idx="492">
                  <c:v>'20</c:v>
                </c:pt>
                <c:pt idx="741">
                  <c:v>'21</c:v>
                </c:pt>
                <c:pt idx="990">
                  <c:v>'22</c:v>
                </c:pt>
                <c:pt idx="1236">
                  <c:v>'23</c:v>
                </c:pt>
                <c:pt idx="1338">
                  <c:v>'23.5.31</c:v>
                </c:pt>
                <c:pt idx="1397">
                  <c:v>'23.8.25</c:v>
                </c:pt>
              </c:strCache>
            </c:strRef>
          </c:cat>
          <c:val>
            <c:numRef>
              <c:f>Sheet1!$C$246:$C$1643</c:f>
              <c:numCache>
                <c:formatCode>#,##0_ </c:formatCode>
                <c:ptCount val="1398"/>
                <c:pt idx="0">
                  <c:v>252.99999999999997</c:v>
                </c:pt>
                <c:pt idx="1">
                  <c:v>252.99999999999997</c:v>
                </c:pt>
                <c:pt idx="2">
                  <c:v>254.99999999999997</c:v>
                </c:pt>
                <c:pt idx="3">
                  <c:v>250</c:v>
                </c:pt>
                <c:pt idx="4">
                  <c:v>254</c:v>
                </c:pt>
                <c:pt idx="5">
                  <c:v>256</c:v>
                </c:pt>
                <c:pt idx="6">
                  <c:v>258</c:v>
                </c:pt>
                <c:pt idx="7">
                  <c:v>254.99999999999997</c:v>
                </c:pt>
                <c:pt idx="8">
                  <c:v>256</c:v>
                </c:pt>
                <c:pt idx="9">
                  <c:v>263</c:v>
                </c:pt>
                <c:pt idx="10">
                  <c:v>262</c:v>
                </c:pt>
                <c:pt idx="11">
                  <c:v>261</c:v>
                </c:pt>
                <c:pt idx="12">
                  <c:v>257</c:v>
                </c:pt>
                <c:pt idx="13">
                  <c:v>257</c:v>
                </c:pt>
                <c:pt idx="14">
                  <c:v>261</c:v>
                </c:pt>
                <c:pt idx="15">
                  <c:v>259</c:v>
                </c:pt>
                <c:pt idx="16">
                  <c:v>260</c:v>
                </c:pt>
                <c:pt idx="17">
                  <c:v>261</c:v>
                </c:pt>
                <c:pt idx="18">
                  <c:v>262</c:v>
                </c:pt>
                <c:pt idx="19">
                  <c:v>269</c:v>
                </c:pt>
                <c:pt idx="20">
                  <c:v>271</c:v>
                </c:pt>
                <c:pt idx="21">
                  <c:v>267</c:v>
                </c:pt>
                <c:pt idx="22">
                  <c:v>266</c:v>
                </c:pt>
                <c:pt idx="23">
                  <c:v>265</c:v>
                </c:pt>
                <c:pt idx="24">
                  <c:v>269</c:v>
                </c:pt>
                <c:pt idx="25">
                  <c:v>266</c:v>
                </c:pt>
                <c:pt idx="26">
                  <c:v>264</c:v>
                </c:pt>
                <c:pt idx="27">
                  <c:v>268</c:v>
                </c:pt>
                <c:pt idx="28">
                  <c:v>269</c:v>
                </c:pt>
                <c:pt idx="29">
                  <c:v>271</c:v>
                </c:pt>
                <c:pt idx="30">
                  <c:v>268</c:v>
                </c:pt>
                <c:pt idx="31">
                  <c:v>267</c:v>
                </c:pt>
                <c:pt idx="32">
                  <c:v>271</c:v>
                </c:pt>
                <c:pt idx="33">
                  <c:v>273</c:v>
                </c:pt>
                <c:pt idx="34">
                  <c:v>272</c:v>
                </c:pt>
                <c:pt idx="35">
                  <c:v>270</c:v>
                </c:pt>
                <c:pt idx="36">
                  <c:v>269</c:v>
                </c:pt>
                <c:pt idx="37">
                  <c:v>267</c:v>
                </c:pt>
                <c:pt idx="38">
                  <c:v>267</c:v>
                </c:pt>
                <c:pt idx="39">
                  <c:v>268</c:v>
                </c:pt>
                <c:pt idx="40">
                  <c:v>272</c:v>
                </c:pt>
                <c:pt idx="41">
                  <c:v>271</c:v>
                </c:pt>
                <c:pt idx="42">
                  <c:v>272</c:v>
                </c:pt>
                <c:pt idx="43">
                  <c:v>271</c:v>
                </c:pt>
                <c:pt idx="44">
                  <c:v>270</c:v>
                </c:pt>
                <c:pt idx="45">
                  <c:v>272</c:v>
                </c:pt>
                <c:pt idx="46">
                  <c:v>273</c:v>
                </c:pt>
                <c:pt idx="47">
                  <c:v>272</c:v>
                </c:pt>
                <c:pt idx="48">
                  <c:v>270</c:v>
                </c:pt>
                <c:pt idx="49">
                  <c:v>270</c:v>
                </c:pt>
                <c:pt idx="50">
                  <c:v>270</c:v>
                </c:pt>
                <c:pt idx="51">
                  <c:v>271</c:v>
                </c:pt>
                <c:pt idx="52">
                  <c:v>273</c:v>
                </c:pt>
                <c:pt idx="53">
                  <c:v>273</c:v>
                </c:pt>
                <c:pt idx="54">
                  <c:v>269</c:v>
                </c:pt>
                <c:pt idx="55">
                  <c:v>267</c:v>
                </c:pt>
                <c:pt idx="56">
                  <c:v>270</c:v>
                </c:pt>
                <c:pt idx="57">
                  <c:v>268</c:v>
                </c:pt>
                <c:pt idx="58">
                  <c:v>268</c:v>
                </c:pt>
                <c:pt idx="59">
                  <c:v>268</c:v>
                </c:pt>
                <c:pt idx="60">
                  <c:v>268</c:v>
                </c:pt>
                <c:pt idx="61">
                  <c:v>268</c:v>
                </c:pt>
                <c:pt idx="62">
                  <c:v>266</c:v>
                </c:pt>
                <c:pt idx="63">
                  <c:v>262</c:v>
                </c:pt>
                <c:pt idx="64">
                  <c:v>263</c:v>
                </c:pt>
                <c:pt idx="65">
                  <c:v>263</c:v>
                </c:pt>
                <c:pt idx="66">
                  <c:v>264</c:v>
                </c:pt>
                <c:pt idx="67">
                  <c:v>264</c:v>
                </c:pt>
                <c:pt idx="68">
                  <c:v>262</c:v>
                </c:pt>
                <c:pt idx="69">
                  <c:v>261</c:v>
                </c:pt>
                <c:pt idx="70">
                  <c:v>261</c:v>
                </c:pt>
                <c:pt idx="71">
                  <c:v>263</c:v>
                </c:pt>
                <c:pt idx="72">
                  <c:v>263</c:v>
                </c:pt>
                <c:pt idx="73">
                  <c:v>264</c:v>
                </c:pt>
                <c:pt idx="74">
                  <c:v>264</c:v>
                </c:pt>
                <c:pt idx="75">
                  <c:v>264</c:v>
                </c:pt>
                <c:pt idx="76">
                  <c:v>269</c:v>
                </c:pt>
                <c:pt idx="77">
                  <c:v>268</c:v>
                </c:pt>
                <c:pt idx="78">
                  <c:v>270</c:v>
                </c:pt>
                <c:pt idx="79">
                  <c:v>268</c:v>
                </c:pt>
                <c:pt idx="80">
                  <c:v>266</c:v>
                </c:pt>
                <c:pt idx="81">
                  <c:v>267</c:v>
                </c:pt>
                <c:pt idx="82">
                  <c:v>269</c:v>
                </c:pt>
                <c:pt idx="83">
                  <c:v>270</c:v>
                </c:pt>
                <c:pt idx="84">
                  <c:v>273</c:v>
                </c:pt>
                <c:pt idx="85">
                  <c:v>275</c:v>
                </c:pt>
                <c:pt idx="86">
                  <c:v>275</c:v>
                </c:pt>
                <c:pt idx="87">
                  <c:v>272</c:v>
                </c:pt>
                <c:pt idx="88">
                  <c:v>273</c:v>
                </c:pt>
                <c:pt idx="89">
                  <c:v>276</c:v>
                </c:pt>
                <c:pt idx="90">
                  <c:v>276</c:v>
                </c:pt>
                <c:pt idx="91">
                  <c:v>273</c:v>
                </c:pt>
                <c:pt idx="92">
                  <c:v>272</c:v>
                </c:pt>
                <c:pt idx="93">
                  <c:v>268</c:v>
                </c:pt>
                <c:pt idx="94">
                  <c:v>271</c:v>
                </c:pt>
                <c:pt idx="95">
                  <c:v>269</c:v>
                </c:pt>
                <c:pt idx="96">
                  <c:v>266</c:v>
                </c:pt>
                <c:pt idx="97">
                  <c:v>267</c:v>
                </c:pt>
                <c:pt idx="98">
                  <c:v>267</c:v>
                </c:pt>
                <c:pt idx="99">
                  <c:v>266</c:v>
                </c:pt>
                <c:pt idx="100">
                  <c:v>266</c:v>
                </c:pt>
                <c:pt idx="101">
                  <c:v>267</c:v>
                </c:pt>
                <c:pt idx="102">
                  <c:v>266</c:v>
                </c:pt>
                <c:pt idx="103">
                  <c:v>269</c:v>
                </c:pt>
                <c:pt idx="104">
                  <c:v>268</c:v>
                </c:pt>
                <c:pt idx="105">
                  <c:v>269</c:v>
                </c:pt>
                <c:pt idx="106">
                  <c:v>266</c:v>
                </c:pt>
                <c:pt idx="107">
                  <c:v>268</c:v>
                </c:pt>
                <c:pt idx="108">
                  <c:v>268</c:v>
                </c:pt>
                <c:pt idx="109">
                  <c:v>269</c:v>
                </c:pt>
                <c:pt idx="110">
                  <c:v>266</c:v>
                </c:pt>
                <c:pt idx="111">
                  <c:v>264</c:v>
                </c:pt>
                <c:pt idx="112">
                  <c:v>262</c:v>
                </c:pt>
                <c:pt idx="113">
                  <c:v>263</c:v>
                </c:pt>
                <c:pt idx="114">
                  <c:v>261</c:v>
                </c:pt>
                <c:pt idx="115">
                  <c:v>262</c:v>
                </c:pt>
                <c:pt idx="116">
                  <c:v>261</c:v>
                </c:pt>
                <c:pt idx="117">
                  <c:v>261</c:v>
                </c:pt>
                <c:pt idx="118">
                  <c:v>259</c:v>
                </c:pt>
                <c:pt idx="119">
                  <c:v>259</c:v>
                </c:pt>
                <c:pt idx="120">
                  <c:v>259</c:v>
                </c:pt>
                <c:pt idx="121">
                  <c:v>259</c:v>
                </c:pt>
                <c:pt idx="122">
                  <c:v>261</c:v>
                </c:pt>
                <c:pt idx="123">
                  <c:v>258</c:v>
                </c:pt>
                <c:pt idx="124">
                  <c:v>256</c:v>
                </c:pt>
                <c:pt idx="125">
                  <c:v>256</c:v>
                </c:pt>
                <c:pt idx="126">
                  <c:v>257</c:v>
                </c:pt>
                <c:pt idx="127">
                  <c:v>256</c:v>
                </c:pt>
                <c:pt idx="128">
                  <c:v>252</c:v>
                </c:pt>
                <c:pt idx="129">
                  <c:v>256</c:v>
                </c:pt>
                <c:pt idx="130">
                  <c:v>257</c:v>
                </c:pt>
                <c:pt idx="131">
                  <c:v>254.99999999999997</c:v>
                </c:pt>
                <c:pt idx="132">
                  <c:v>256</c:v>
                </c:pt>
                <c:pt idx="133">
                  <c:v>254.99999999999997</c:v>
                </c:pt>
                <c:pt idx="134">
                  <c:v>254.99999999999997</c:v>
                </c:pt>
                <c:pt idx="135">
                  <c:v>254</c:v>
                </c:pt>
                <c:pt idx="136">
                  <c:v>254</c:v>
                </c:pt>
                <c:pt idx="137">
                  <c:v>254</c:v>
                </c:pt>
                <c:pt idx="138">
                  <c:v>252.99999999999997</c:v>
                </c:pt>
                <c:pt idx="139">
                  <c:v>252</c:v>
                </c:pt>
                <c:pt idx="140">
                  <c:v>256</c:v>
                </c:pt>
                <c:pt idx="141">
                  <c:v>257</c:v>
                </c:pt>
                <c:pt idx="142">
                  <c:v>256</c:v>
                </c:pt>
                <c:pt idx="143">
                  <c:v>256</c:v>
                </c:pt>
                <c:pt idx="144">
                  <c:v>254.99999999999997</c:v>
                </c:pt>
                <c:pt idx="145">
                  <c:v>252.99999999999997</c:v>
                </c:pt>
                <c:pt idx="146">
                  <c:v>252</c:v>
                </c:pt>
                <c:pt idx="147">
                  <c:v>250</c:v>
                </c:pt>
                <c:pt idx="148">
                  <c:v>247.00000000000003</c:v>
                </c:pt>
                <c:pt idx="149">
                  <c:v>245.00000000000003</c:v>
                </c:pt>
                <c:pt idx="150">
                  <c:v>243.00000000000003</c:v>
                </c:pt>
                <c:pt idx="151">
                  <c:v>244</c:v>
                </c:pt>
                <c:pt idx="152">
                  <c:v>245.00000000000003</c:v>
                </c:pt>
                <c:pt idx="153">
                  <c:v>243.00000000000003</c:v>
                </c:pt>
                <c:pt idx="154">
                  <c:v>239</c:v>
                </c:pt>
                <c:pt idx="155">
                  <c:v>238</c:v>
                </c:pt>
                <c:pt idx="156">
                  <c:v>233</c:v>
                </c:pt>
                <c:pt idx="157">
                  <c:v>237</c:v>
                </c:pt>
                <c:pt idx="158">
                  <c:v>237</c:v>
                </c:pt>
                <c:pt idx="159">
                  <c:v>236</c:v>
                </c:pt>
                <c:pt idx="160">
                  <c:v>236</c:v>
                </c:pt>
                <c:pt idx="161">
                  <c:v>237</c:v>
                </c:pt>
                <c:pt idx="162">
                  <c:v>237</c:v>
                </c:pt>
                <c:pt idx="163">
                  <c:v>240</c:v>
                </c:pt>
                <c:pt idx="164">
                  <c:v>233</c:v>
                </c:pt>
                <c:pt idx="165">
                  <c:v>234</c:v>
                </c:pt>
                <c:pt idx="166">
                  <c:v>234</c:v>
                </c:pt>
                <c:pt idx="167">
                  <c:v>231.99999999999997</c:v>
                </c:pt>
                <c:pt idx="168">
                  <c:v>234</c:v>
                </c:pt>
                <c:pt idx="169">
                  <c:v>233</c:v>
                </c:pt>
                <c:pt idx="170">
                  <c:v>233</c:v>
                </c:pt>
                <c:pt idx="171">
                  <c:v>234</c:v>
                </c:pt>
                <c:pt idx="172">
                  <c:v>231</c:v>
                </c:pt>
                <c:pt idx="173">
                  <c:v>234</c:v>
                </c:pt>
                <c:pt idx="174">
                  <c:v>238</c:v>
                </c:pt>
                <c:pt idx="175">
                  <c:v>240</c:v>
                </c:pt>
                <c:pt idx="176">
                  <c:v>240</c:v>
                </c:pt>
                <c:pt idx="177">
                  <c:v>243.00000000000003</c:v>
                </c:pt>
                <c:pt idx="178">
                  <c:v>246</c:v>
                </c:pt>
                <c:pt idx="179">
                  <c:v>244</c:v>
                </c:pt>
                <c:pt idx="180">
                  <c:v>243.00000000000003</c:v>
                </c:pt>
                <c:pt idx="181">
                  <c:v>243.00000000000003</c:v>
                </c:pt>
                <c:pt idx="182">
                  <c:v>244</c:v>
                </c:pt>
                <c:pt idx="183">
                  <c:v>244</c:v>
                </c:pt>
                <c:pt idx="184">
                  <c:v>249.00000000000003</c:v>
                </c:pt>
                <c:pt idx="185">
                  <c:v>250.99999999999997</c:v>
                </c:pt>
                <c:pt idx="186">
                  <c:v>250.99999999999997</c:v>
                </c:pt>
                <c:pt idx="187">
                  <c:v>249.00000000000003</c:v>
                </c:pt>
                <c:pt idx="188">
                  <c:v>246</c:v>
                </c:pt>
                <c:pt idx="189">
                  <c:v>248</c:v>
                </c:pt>
                <c:pt idx="190">
                  <c:v>248</c:v>
                </c:pt>
                <c:pt idx="191">
                  <c:v>248</c:v>
                </c:pt>
                <c:pt idx="192">
                  <c:v>245.00000000000003</c:v>
                </c:pt>
                <c:pt idx="193">
                  <c:v>242</c:v>
                </c:pt>
                <c:pt idx="194">
                  <c:v>242</c:v>
                </c:pt>
                <c:pt idx="195">
                  <c:v>245.00000000000003</c:v>
                </c:pt>
                <c:pt idx="196">
                  <c:v>244</c:v>
                </c:pt>
                <c:pt idx="197">
                  <c:v>245.00000000000003</c:v>
                </c:pt>
                <c:pt idx="198">
                  <c:v>244</c:v>
                </c:pt>
                <c:pt idx="199">
                  <c:v>243.00000000000003</c:v>
                </c:pt>
                <c:pt idx="200">
                  <c:v>236</c:v>
                </c:pt>
                <c:pt idx="201">
                  <c:v>241</c:v>
                </c:pt>
                <c:pt idx="202">
                  <c:v>242</c:v>
                </c:pt>
                <c:pt idx="203">
                  <c:v>242</c:v>
                </c:pt>
                <c:pt idx="204">
                  <c:v>246</c:v>
                </c:pt>
                <c:pt idx="205">
                  <c:v>246</c:v>
                </c:pt>
                <c:pt idx="206">
                  <c:v>247.00000000000003</c:v>
                </c:pt>
                <c:pt idx="207">
                  <c:v>245.00000000000003</c:v>
                </c:pt>
                <c:pt idx="208">
                  <c:v>245.00000000000003</c:v>
                </c:pt>
                <c:pt idx="209">
                  <c:v>244</c:v>
                </c:pt>
                <c:pt idx="210">
                  <c:v>244</c:v>
                </c:pt>
                <c:pt idx="211">
                  <c:v>242</c:v>
                </c:pt>
                <c:pt idx="212">
                  <c:v>241</c:v>
                </c:pt>
                <c:pt idx="213">
                  <c:v>243.00000000000003</c:v>
                </c:pt>
                <c:pt idx="214">
                  <c:v>243.00000000000003</c:v>
                </c:pt>
                <c:pt idx="215">
                  <c:v>243.00000000000003</c:v>
                </c:pt>
                <c:pt idx="216">
                  <c:v>242</c:v>
                </c:pt>
                <c:pt idx="217">
                  <c:v>242</c:v>
                </c:pt>
                <c:pt idx="218">
                  <c:v>241</c:v>
                </c:pt>
                <c:pt idx="219">
                  <c:v>238</c:v>
                </c:pt>
                <c:pt idx="220">
                  <c:v>238</c:v>
                </c:pt>
                <c:pt idx="221">
                  <c:v>237</c:v>
                </c:pt>
                <c:pt idx="222">
                  <c:v>238</c:v>
                </c:pt>
                <c:pt idx="223">
                  <c:v>235</c:v>
                </c:pt>
                <c:pt idx="224">
                  <c:v>236</c:v>
                </c:pt>
                <c:pt idx="225">
                  <c:v>238</c:v>
                </c:pt>
                <c:pt idx="226">
                  <c:v>237</c:v>
                </c:pt>
                <c:pt idx="227">
                  <c:v>234</c:v>
                </c:pt>
                <c:pt idx="228">
                  <c:v>229</c:v>
                </c:pt>
                <c:pt idx="229">
                  <c:v>227.99999999999997</c:v>
                </c:pt>
                <c:pt idx="230">
                  <c:v>227</c:v>
                </c:pt>
                <c:pt idx="231">
                  <c:v>225.99999999999997</c:v>
                </c:pt>
                <c:pt idx="232">
                  <c:v>225.99999999999997</c:v>
                </c:pt>
                <c:pt idx="233">
                  <c:v>225.99999999999997</c:v>
                </c:pt>
                <c:pt idx="234">
                  <c:v>224.00000000000003</c:v>
                </c:pt>
                <c:pt idx="235">
                  <c:v>225</c:v>
                </c:pt>
                <c:pt idx="236">
                  <c:v>224.00000000000003</c:v>
                </c:pt>
                <c:pt idx="237">
                  <c:v>224.00000000000003</c:v>
                </c:pt>
                <c:pt idx="238">
                  <c:v>225</c:v>
                </c:pt>
                <c:pt idx="239">
                  <c:v>229</c:v>
                </c:pt>
                <c:pt idx="240">
                  <c:v>229.99999999999997</c:v>
                </c:pt>
                <c:pt idx="241">
                  <c:v>225.99999999999997</c:v>
                </c:pt>
                <c:pt idx="242">
                  <c:v>227</c:v>
                </c:pt>
                <c:pt idx="243">
                  <c:v>227.99999999999997</c:v>
                </c:pt>
                <c:pt idx="244">
                  <c:v>227.99999999999997</c:v>
                </c:pt>
                <c:pt idx="245">
                  <c:v>225</c:v>
                </c:pt>
                <c:pt idx="246">
                  <c:v>225</c:v>
                </c:pt>
                <c:pt idx="247">
                  <c:v>224.00000000000003</c:v>
                </c:pt>
                <c:pt idx="248">
                  <c:v>225</c:v>
                </c:pt>
                <c:pt idx="249">
                  <c:v>225</c:v>
                </c:pt>
                <c:pt idx="250">
                  <c:v>225</c:v>
                </c:pt>
                <c:pt idx="251">
                  <c:v>223</c:v>
                </c:pt>
                <c:pt idx="252">
                  <c:v>224.00000000000003</c:v>
                </c:pt>
                <c:pt idx="253">
                  <c:v>224.00000000000003</c:v>
                </c:pt>
                <c:pt idx="254">
                  <c:v>223</c:v>
                </c:pt>
                <c:pt idx="255">
                  <c:v>223</c:v>
                </c:pt>
                <c:pt idx="256">
                  <c:v>223</c:v>
                </c:pt>
                <c:pt idx="257">
                  <c:v>225</c:v>
                </c:pt>
                <c:pt idx="258">
                  <c:v>225</c:v>
                </c:pt>
                <c:pt idx="259">
                  <c:v>222.00000000000003</c:v>
                </c:pt>
                <c:pt idx="260">
                  <c:v>222.00000000000003</c:v>
                </c:pt>
                <c:pt idx="261">
                  <c:v>223</c:v>
                </c:pt>
                <c:pt idx="262">
                  <c:v>222.00000000000003</c:v>
                </c:pt>
                <c:pt idx="263">
                  <c:v>223</c:v>
                </c:pt>
                <c:pt idx="264">
                  <c:v>223</c:v>
                </c:pt>
                <c:pt idx="265">
                  <c:v>223</c:v>
                </c:pt>
                <c:pt idx="266">
                  <c:v>221</c:v>
                </c:pt>
                <c:pt idx="267">
                  <c:v>220.00000000000003</c:v>
                </c:pt>
                <c:pt idx="268">
                  <c:v>220.00000000000003</c:v>
                </c:pt>
                <c:pt idx="269">
                  <c:v>218.00000000000003</c:v>
                </c:pt>
                <c:pt idx="270">
                  <c:v>218.00000000000003</c:v>
                </c:pt>
                <c:pt idx="271">
                  <c:v>219</c:v>
                </c:pt>
                <c:pt idx="272">
                  <c:v>219</c:v>
                </c:pt>
                <c:pt idx="273">
                  <c:v>218.00000000000003</c:v>
                </c:pt>
                <c:pt idx="274">
                  <c:v>217</c:v>
                </c:pt>
                <c:pt idx="275">
                  <c:v>218.00000000000003</c:v>
                </c:pt>
                <c:pt idx="276">
                  <c:v>218.00000000000003</c:v>
                </c:pt>
                <c:pt idx="277">
                  <c:v>218.00000000000003</c:v>
                </c:pt>
                <c:pt idx="278">
                  <c:v>218.00000000000003</c:v>
                </c:pt>
                <c:pt idx="279">
                  <c:v>218.00000000000003</c:v>
                </c:pt>
                <c:pt idx="280">
                  <c:v>219</c:v>
                </c:pt>
                <c:pt idx="281">
                  <c:v>218.00000000000003</c:v>
                </c:pt>
                <c:pt idx="282">
                  <c:v>217</c:v>
                </c:pt>
                <c:pt idx="283">
                  <c:v>218.00000000000003</c:v>
                </c:pt>
                <c:pt idx="284">
                  <c:v>220.00000000000003</c:v>
                </c:pt>
                <c:pt idx="285">
                  <c:v>220.00000000000003</c:v>
                </c:pt>
                <c:pt idx="286">
                  <c:v>219</c:v>
                </c:pt>
                <c:pt idx="287">
                  <c:v>218.00000000000003</c:v>
                </c:pt>
                <c:pt idx="288">
                  <c:v>216</c:v>
                </c:pt>
                <c:pt idx="289">
                  <c:v>217</c:v>
                </c:pt>
                <c:pt idx="290">
                  <c:v>216</c:v>
                </c:pt>
                <c:pt idx="291">
                  <c:v>215</c:v>
                </c:pt>
                <c:pt idx="292">
                  <c:v>214</c:v>
                </c:pt>
                <c:pt idx="293">
                  <c:v>215</c:v>
                </c:pt>
                <c:pt idx="294">
                  <c:v>216</c:v>
                </c:pt>
                <c:pt idx="295">
                  <c:v>215</c:v>
                </c:pt>
                <c:pt idx="296">
                  <c:v>216</c:v>
                </c:pt>
                <c:pt idx="297">
                  <c:v>213</c:v>
                </c:pt>
                <c:pt idx="298">
                  <c:v>214</c:v>
                </c:pt>
                <c:pt idx="299">
                  <c:v>211</c:v>
                </c:pt>
                <c:pt idx="300">
                  <c:v>210</c:v>
                </c:pt>
                <c:pt idx="301">
                  <c:v>206</c:v>
                </c:pt>
                <c:pt idx="302">
                  <c:v>202</c:v>
                </c:pt>
                <c:pt idx="303">
                  <c:v>202.99999999999997</c:v>
                </c:pt>
                <c:pt idx="304">
                  <c:v>206</c:v>
                </c:pt>
                <c:pt idx="305">
                  <c:v>204</c:v>
                </c:pt>
                <c:pt idx="306">
                  <c:v>206</c:v>
                </c:pt>
                <c:pt idx="307">
                  <c:v>206</c:v>
                </c:pt>
                <c:pt idx="308">
                  <c:v>206.99999999999997</c:v>
                </c:pt>
                <c:pt idx="309">
                  <c:v>206.99999999999997</c:v>
                </c:pt>
                <c:pt idx="310">
                  <c:v>206</c:v>
                </c:pt>
                <c:pt idx="311">
                  <c:v>206</c:v>
                </c:pt>
                <c:pt idx="312">
                  <c:v>206</c:v>
                </c:pt>
                <c:pt idx="313">
                  <c:v>206</c:v>
                </c:pt>
                <c:pt idx="314">
                  <c:v>209</c:v>
                </c:pt>
                <c:pt idx="315">
                  <c:v>208</c:v>
                </c:pt>
                <c:pt idx="316">
                  <c:v>209</c:v>
                </c:pt>
                <c:pt idx="317">
                  <c:v>206</c:v>
                </c:pt>
                <c:pt idx="318">
                  <c:v>206.99999999999997</c:v>
                </c:pt>
                <c:pt idx="319">
                  <c:v>208</c:v>
                </c:pt>
                <c:pt idx="320">
                  <c:v>206.99999999999997</c:v>
                </c:pt>
                <c:pt idx="321">
                  <c:v>204.99999999999997</c:v>
                </c:pt>
                <c:pt idx="322">
                  <c:v>202.99999999999997</c:v>
                </c:pt>
                <c:pt idx="323">
                  <c:v>202.99999999999997</c:v>
                </c:pt>
                <c:pt idx="324">
                  <c:v>202</c:v>
                </c:pt>
                <c:pt idx="325">
                  <c:v>200</c:v>
                </c:pt>
                <c:pt idx="326">
                  <c:v>204</c:v>
                </c:pt>
                <c:pt idx="327">
                  <c:v>204</c:v>
                </c:pt>
                <c:pt idx="328">
                  <c:v>202</c:v>
                </c:pt>
                <c:pt idx="329">
                  <c:v>202</c:v>
                </c:pt>
                <c:pt idx="330">
                  <c:v>200.99999999999997</c:v>
                </c:pt>
                <c:pt idx="331">
                  <c:v>202</c:v>
                </c:pt>
                <c:pt idx="332">
                  <c:v>202</c:v>
                </c:pt>
                <c:pt idx="333">
                  <c:v>200.99999999999997</c:v>
                </c:pt>
                <c:pt idx="334">
                  <c:v>200</c:v>
                </c:pt>
                <c:pt idx="335">
                  <c:v>197</c:v>
                </c:pt>
                <c:pt idx="336">
                  <c:v>197</c:v>
                </c:pt>
                <c:pt idx="337">
                  <c:v>197</c:v>
                </c:pt>
                <c:pt idx="338">
                  <c:v>196</c:v>
                </c:pt>
                <c:pt idx="339">
                  <c:v>196</c:v>
                </c:pt>
                <c:pt idx="340">
                  <c:v>194</c:v>
                </c:pt>
                <c:pt idx="341">
                  <c:v>194</c:v>
                </c:pt>
                <c:pt idx="342">
                  <c:v>194</c:v>
                </c:pt>
                <c:pt idx="343">
                  <c:v>194</c:v>
                </c:pt>
                <c:pt idx="344">
                  <c:v>191</c:v>
                </c:pt>
                <c:pt idx="345">
                  <c:v>192</c:v>
                </c:pt>
                <c:pt idx="346">
                  <c:v>186</c:v>
                </c:pt>
                <c:pt idx="347">
                  <c:v>187</c:v>
                </c:pt>
                <c:pt idx="348">
                  <c:v>186</c:v>
                </c:pt>
                <c:pt idx="349">
                  <c:v>183</c:v>
                </c:pt>
                <c:pt idx="350">
                  <c:v>183</c:v>
                </c:pt>
                <c:pt idx="351">
                  <c:v>184</c:v>
                </c:pt>
                <c:pt idx="352">
                  <c:v>184</c:v>
                </c:pt>
                <c:pt idx="353">
                  <c:v>179</c:v>
                </c:pt>
                <c:pt idx="354">
                  <c:v>181</c:v>
                </c:pt>
                <c:pt idx="355">
                  <c:v>178</c:v>
                </c:pt>
                <c:pt idx="356">
                  <c:v>181</c:v>
                </c:pt>
                <c:pt idx="357">
                  <c:v>182</c:v>
                </c:pt>
                <c:pt idx="358">
                  <c:v>180</c:v>
                </c:pt>
                <c:pt idx="359">
                  <c:v>175</c:v>
                </c:pt>
                <c:pt idx="360">
                  <c:v>178</c:v>
                </c:pt>
                <c:pt idx="361">
                  <c:v>177</c:v>
                </c:pt>
                <c:pt idx="362">
                  <c:v>181</c:v>
                </c:pt>
                <c:pt idx="363">
                  <c:v>182</c:v>
                </c:pt>
                <c:pt idx="364">
                  <c:v>182</c:v>
                </c:pt>
                <c:pt idx="365">
                  <c:v>180</c:v>
                </c:pt>
                <c:pt idx="366">
                  <c:v>181</c:v>
                </c:pt>
                <c:pt idx="367">
                  <c:v>179</c:v>
                </c:pt>
                <c:pt idx="368">
                  <c:v>176</c:v>
                </c:pt>
                <c:pt idx="369">
                  <c:v>175</c:v>
                </c:pt>
                <c:pt idx="370">
                  <c:v>176</c:v>
                </c:pt>
                <c:pt idx="371">
                  <c:v>176</c:v>
                </c:pt>
                <c:pt idx="372">
                  <c:v>177</c:v>
                </c:pt>
                <c:pt idx="373">
                  <c:v>178</c:v>
                </c:pt>
                <c:pt idx="374">
                  <c:v>176</c:v>
                </c:pt>
                <c:pt idx="375">
                  <c:v>176</c:v>
                </c:pt>
                <c:pt idx="376">
                  <c:v>177</c:v>
                </c:pt>
                <c:pt idx="377">
                  <c:v>177</c:v>
                </c:pt>
                <c:pt idx="378">
                  <c:v>174</c:v>
                </c:pt>
                <c:pt idx="379">
                  <c:v>169</c:v>
                </c:pt>
                <c:pt idx="380">
                  <c:v>167</c:v>
                </c:pt>
                <c:pt idx="381">
                  <c:v>167</c:v>
                </c:pt>
                <c:pt idx="382">
                  <c:v>167</c:v>
                </c:pt>
                <c:pt idx="383">
                  <c:v>164</c:v>
                </c:pt>
                <c:pt idx="384">
                  <c:v>161</c:v>
                </c:pt>
                <c:pt idx="385">
                  <c:v>163</c:v>
                </c:pt>
                <c:pt idx="386">
                  <c:v>163</c:v>
                </c:pt>
                <c:pt idx="387">
                  <c:v>162</c:v>
                </c:pt>
                <c:pt idx="388">
                  <c:v>161</c:v>
                </c:pt>
                <c:pt idx="389">
                  <c:v>163</c:v>
                </c:pt>
                <c:pt idx="390">
                  <c:v>157</c:v>
                </c:pt>
                <c:pt idx="391">
                  <c:v>150</c:v>
                </c:pt>
                <c:pt idx="392">
                  <c:v>150</c:v>
                </c:pt>
                <c:pt idx="393">
                  <c:v>149</c:v>
                </c:pt>
                <c:pt idx="394">
                  <c:v>150</c:v>
                </c:pt>
                <c:pt idx="395">
                  <c:v>151</c:v>
                </c:pt>
                <c:pt idx="396">
                  <c:v>152</c:v>
                </c:pt>
                <c:pt idx="397">
                  <c:v>149</c:v>
                </c:pt>
                <c:pt idx="398">
                  <c:v>149</c:v>
                </c:pt>
                <c:pt idx="399">
                  <c:v>145</c:v>
                </c:pt>
                <c:pt idx="400">
                  <c:v>145</c:v>
                </c:pt>
                <c:pt idx="401">
                  <c:v>146</c:v>
                </c:pt>
                <c:pt idx="402">
                  <c:v>152</c:v>
                </c:pt>
                <c:pt idx="403">
                  <c:v>149</c:v>
                </c:pt>
                <c:pt idx="404">
                  <c:v>152</c:v>
                </c:pt>
                <c:pt idx="405">
                  <c:v>149</c:v>
                </c:pt>
                <c:pt idx="406">
                  <c:v>154</c:v>
                </c:pt>
                <c:pt idx="407">
                  <c:v>155</c:v>
                </c:pt>
                <c:pt idx="408">
                  <c:v>154</c:v>
                </c:pt>
                <c:pt idx="409">
                  <c:v>158</c:v>
                </c:pt>
                <c:pt idx="410">
                  <c:v>162</c:v>
                </c:pt>
                <c:pt idx="411">
                  <c:v>161</c:v>
                </c:pt>
                <c:pt idx="412">
                  <c:v>162</c:v>
                </c:pt>
                <c:pt idx="413">
                  <c:v>165</c:v>
                </c:pt>
                <c:pt idx="414">
                  <c:v>167</c:v>
                </c:pt>
                <c:pt idx="415">
                  <c:v>164</c:v>
                </c:pt>
                <c:pt idx="416">
                  <c:v>165</c:v>
                </c:pt>
                <c:pt idx="417">
                  <c:v>168</c:v>
                </c:pt>
                <c:pt idx="418">
                  <c:v>176</c:v>
                </c:pt>
                <c:pt idx="419">
                  <c:v>173</c:v>
                </c:pt>
                <c:pt idx="420">
                  <c:v>172</c:v>
                </c:pt>
                <c:pt idx="421">
                  <c:v>175</c:v>
                </c:pt>
                <c:pt idx="422">
                  <c:v>175</c:v>
                </c:pt>
                <c:pt idx="423">
                  <c:v>175</c:v>
                </c:pt>
                <c:pt idx="424">
                  <c:v>174</c:v>
                </c:pt>
                <c:pt idx="425">
                  <c:v>172</c:v>
                </c:pt>
                <c:pt idx="426">
                  <c:v>172</c:v>
                </c:pt>
                <c:pt idx="427">
                  <c:v>172</c:v>
                </c:pt>
                <c:pt idx="428">
                  <c:v>172</c:v>
                </c:pt>
                <c:pt idx="429">
                  <c:v>174</c:v>
                </c:pt>
                <c:pt idx="430">
                  <c:v>172</c:v>
                </c:pt>
                <c:pt idx="431">
                  <c:v>163</c:v>
                </c:pt>
                <c:pt idx="432">
                  <c:v>166</c:v>
                </c:pt>
                <c:pt idx="433">
                  <c:v>168</c:v>
                </c:pt>
                <c:pt idx="434">
                  <c:v>169</c:v>
                </c:pt>
                <c:pt idx="435">
                  <c:v>169</c:v>
                </c:pt>
                <c:pt idx="436">
                  <c:v>170</c:v>
                </c:pt>
                <c:pt idx="437">
                  <c:v>170</c:v>
                </c:pt>
                <c:pt idx="438">
                  <c:v>174</c:v>
                </c:pt>
                <c:pt idx="439">
                  <c:v>179</c:v>
                </c:pt>
                <c:pt idx="440">
                  <c:v>179</c:v>
                </c:pt>
                <c:pt idx="441">
                  <c:v>182</c:v>
                </c:pt>
                <c:pt idx="442">
                  <c:v>178</c:v>
                </c:pt>
                <c:pt idx="443">
                  <c:v>179</c:v>
                </c:pt>
                <c:pt idx="444">
                  <c:v>180</c:v>
                </c:pt>
                <c:pt idx="445">
                  <c:v>185</c:v>
                </c:pt>
                <c:pt idx="446">
                  <c:v>193</c:v>
                </c:pt>
                <c:pt idx="447">
                  <c:v>189</c:v>
                </c:pt>
                <c:pt idx="448">
                  <c:v>187</c:v>
                </c:pt>
                <c:pt idx="449">
                  <c:v>187</c:v>
                </c:pt>
                <c:pt idx="450">
                  <c:v>188</c:v>
                </c:pt>
                <c:pt idx="451">
                  <c:v>196</c:v>
                </c:pt>
                <c:pt idx="452">
                  <c:v>193</c:v>
                </c:pt>
                <c:pt idx="453">
                  <c:v>193</c:v>
                </c:pt>
                <c:pt idx="454">
                  <c:v>196</c:v>
                </c:pt>
                <c:pt idx="455">
                  <c:v>192</c:v>
                </c:pt>
                <c:pt idx="456">
                  <c:v>191</c:v>
                </c:pt>
                <c:pt idx="457">
                  <c:v>196</c:v>
                </c:pt>
                <c:pt idx="458">
                  <c:v>191</c:v>
                </c:pt>
                <c:pt idx="459">
                  <c:v>192</c:v>
                </c:pt>
                <c:pt idx="460">
                  <c:v>192</c:v>
                </c:pt>
                <c:pt idx="461">
                  <c:v>193</c:v>
                </c:pt>
                <c:pt idx="462">
                  <c:v>189</c:v>
                </c:pt>
                <c:pt idx="463">
                  <c:v>185</c:v>
                </c:pt>
                <c:pt idx="464">
                  <c:v>188</c:v>
                </c:pt>
                <c:pt idx="465">
                  <c:v>186</c:v>
                </c:pt>
                <c:pt idx="466">
                  <c:v>188</c:v>
                </c:pt>
                <c:pt idx="467">
                  <c:v>187</c:v>
                </c:pt>
                <c:pt idx="468">
                  <c:v>186</c:v>
                </c:pt>
                <c:pt idx="469">
                  <c:v>183</c:v>
                </c:pt>
                <c:pt idx="470">
                  <c:v>180</c:v>
                </c:pt>
                <c:pt idx="471">
                  <c:v>184</c:v>
                </c:pt>
                <c:pt idx="472">
                  <c:v>186</c:v>
                </c:pt>
                <c:pt idx="473">
                  <c:v>181</c:v>
                </c:pt>
                <c:pt idx="474">
                  <c:v>183</c:v>
                </c:pt>
                <c:pt idx="475">
                  <c:v>184</c:v>
                </c:pt>
                <c:pt idx="476">
                  <c:v>182</c:v>
                </c:pt>
                <c:pt idx="477">
                  <c:v>183</c:v>
                </c:pt>
                <c:pt idx="478">
                  <c:v>182</c:v>
                </c:pt>
                <c:pt idx="479">
                  <c:v>182</c:v>
                </c:pt>
                <c:pt idx="480">
                  <c:v>184</c:v>
                </c:pt>
                <c:pt idx="481">
                  <c:v>180</c:v>
                </c:pt>
                <c:pt idx="482">
                  <c:v>180</c:v>
                </c:pt>
                <c:pt idx="483">
                  <c:v>179</c:v>
                </c:pt>
                <c:pt idx="484">
                  <c:v>181</c:v>
                </c:pt>
                <c:pt idx="485">
                  <c:v>182</c:v>
                </c:pt>
                <c:pt idx="486">
                  <c:v>181</c:v>
                </c:pt>
                <c:pt idx="487">
                  <c:v>180</c:v>
                </c:pt>
                <c:pt idx="488">
                  <c:v>179</c:v>
                </c:pt>
                <c:pt idx="489">
                  <c:v>179</c:v>
                </c:pt>
                <c:pt idx="490">
                  <c:v>178</c:v>
                </c:pt>
                <c:pt idx="491">
                  <c:v>178</c:v>
                </c:pt>
                <c:pt idx="492">
                  <c:v>175</c:v>
                </c:pt>
                <c:pt idx="493">
                  <c:v>170</c:v>
                </c:pt>
                <c:pt idx="494">
                  <c:v>171</c:v>
                </c:pt>
                <c:pt idx="495">
                  <c:v>176</c:v>
                </c:pt>
                <c:pt idx="496">
                  <c:v>179</c:v>
                </c:pt>
                <c:pt idx="497">
                  <c:v>183</c:v>
                </c:pt>
                <c:pt idx="498">
                  <c:v>183</c:v>
                </c:pt>
                <c:pt idx="499">
                  <c:v>182</c:v>
                </c:pt>
                <c:pt idx="500">
                  <c:v>180</c:v>
                </c:pt>
                <c:pt idx="501">
                  <c:v>180</c:v>
                </c:pt>
                <c:pt idx="502">
                  <c:v>183</c:v>
                </c:pt>
                <c:pt idx="503">
                  <c:v>183</c:v>
                </c:pt>
                <c:pt idx="504">
                  <c:v>186</c:v>
                </c:pt>
                <c:pt idx="505">
                  <c:v>180</c:v>
                </c:pt>
                <c:pt idx="506">
                  <c:v>184</c:v>
                </c:pt>
                <c:pt idx="507">
                  <c:v>183</c:v>
                </c:pt>
                <c:pt idx="508">
                  <c:v>176</c:v>
                </c:pt>
                <c:pt idx="509">
                  <c:v>173</c:v>
                </c:pt>
                <c:pt idx="510">
                  <c:v>171</c:v>
                </c:pt>
                <c:pt idx="511">
                  <c:v>172</c:v>
                </c:pt>
                <c:pt idx="512">
                  <c:v>170</c:v>
                </c:pt>
                <c:pt idx="513">
                  <c:v>174</c:v>
                </c:pt>
                <c:pt idx="514">
                  <c:v>172</c:v>
                </c:pt>
                <c:pt idx="515">
                  <c:v>171</c:v>
                </c:pt>
                <c:pt idx="516">
                  <c:v>169</c:v>
                </c:pt>
                <c:pt idx="517">
                  <c:v>170</c:v>
                </c:pt>
                <c:pt idx="518">
                  <c:v>170</c:v>
                </c:pt>
                <c:pt idx="519">
                  <c:v>170</c:v>
                </c:pt>
                <c:pt idx="520">
                  <c:v>168</c:v>
                </c:pt>
                <c:pt idx="521">
                  <c:v>174</c:v>
                </c:pt>
                <c:pt idx="522">
                  <c:v>172</c:v>
                </c:pt>
                <c:pt idx="523">
                  <c:v>168</c:v>
                </c:pt>
                <c:pt idx="524">
                  <c:v>169</c:v>
                </c:pt>
                <c:pt idx="525">
                  <c:v>165</c:v>
                </c:pt>
                <c:pt idx="526">
                  <c:v>160</c:v>
                </c:pt>
                <c:pt idx="527">
                  <c:v>155</c:v>
                </c:pt>
                <c:pt idx="528">
                  <c:v>159</c:v>
                </c:pt>
                <c:pt idx="529">
                  <c:v>155</c:v>
                </c:pt>
                <c:pt idx="530">
                  <c:v>160</c:v>
                </c:pt>
                <c:pt idx="531">
                  <c:v>151</c:v>
                </c:pt>
                <c:pt idx="532">
                  <c:v>154</c:v>
                </c:pt>
                <c:pt idx="533">
                  <c:v>153</c:v>
                </c:pt>
                <c:pt idx="534">
                  <c:v>146</c:v>
                </c:pt>
                <c:pt idx="535">
                  <c:v>147</c:v>
                </c:pt>
                <c:pt idx="536">
                  <c:v>150</c:v>
                </c:pt>
                <c:pt idx="537">
                  <c:v>145</c:v>
                </c:pt>
                <c:pt idx="538">
                  <c:v>152</c:v>
                </c:pt>
                <c:pt idx="539">
                  <c:v>151</c:v>
                </c:pt>
                <c:pt idx="540">
                  <c:v>149</c:v>
                </c:pt>
                <c:pt idx="541">
                  <c:v>160</c:v>
                </c:pt>
                <c:pt idx="542">
                  <c:v>153</c:v>
                </c:pt>
                <c:pt idx="543">
                  <c:v>149</c:v>
                </c:pt>
                <c:pt idx="544">
                  <c:v>155</c:v>
                </c:pt>
                <c:pt idx="545">
                  <c:v>170</c:v>
                </c:pt>
                <c:pt idx="546">
                  <c:v>165</c:v>
                </c:pt>
                <c:pt idx="547">
                  <c:v>170</c:v>
                </c:pt>
                <c:pt idx="548">
                  <c:v>168</c:v>
                </c:pt>
                <c:pt idx="549">
                  <c:v>166</c:v>
                </c:pt>
                <c:pt idx="550">
                  <c:v>165</c:v>
                </c:pt>
                <c:pt idx="551">
                  <c:v>166</c:v>
                </c:pt>
                <c:pt idx="552">
                  <c:v>170</c:v>
                </c:pt>
                <c:pt idx="553">
                  <c:v>168</c:v>
                </c:pt>
                <c:pt idx="554">
                  <c:v>170</c:v>
                </c:pt>
                <c:pt idx="555">
                  <c:v>168</c:v>
                </c:pt>
                <c:pt idx="556">
                  <c:v>170</c:v>
                </c:pt>
                <c:pt idx="557">
                  <c:v>171</c:v>
                </c:pt>
                <c:pt idx="558">
                  <c:v>172</c:v>
                </c:pt>
                <c:pt idx="559">
                  <c:v>171</c:v>
                </c:pt>
                <c:pt idx="560">
                  <c:v>170</c:v>
                </c:pt>
                <c:pt idx="561">
                  <c:v>171</c:v>
                </c:pt>
                <c:pt idx="562">
                  <c:v>174</c:v>
                </c:pt>
                <c:pt idx="563">
                  <c:v>174</c:v>
                </c:pt>
                <c:pt idx="564">
                  <c:v>173</c:v>
                </c:pt>
                <c:pt idx="565">
                  <c:v>175</c:v>
                </c:pt>
                <c:pt idx="566">
                  <c:v>175</c:v>
                </c:pt>
                <c:pt idx="567">
                  <c:v>178</c:v>
                </c:pt>
                <c:pt idx="568">
                  <c:v>179</c:v>
                </c:pt>
                <c:pt idx="569">
                  <c:v>177</c:v>
                </c:pt>
                <c:pt idx="570">
                  <c:v>175</c:v>
                </c:pt>
                <c:pt idx="571">
                  <c:v>177</c:v>
                </c:pt>
                <c:pt idx="572">
                  <c:v>178</c:v>
                </c:pt>
                <c:pt idx="573">
                  <c:v>175</c:v>
                </c:pt>
                <c:pt idx="574">
                  <c:v>172</c:v>
                </c:pt>
                <c:pt idx="575">
                  <c:v>170</c:v>
                </c:pt>
                <c:pt idx="576">
                  <c:v>168</c:v>
                </c:pt>
                <c:pt idx="577">
                  <c:v>166</c:v>
                </c:pt>
                <c:pt idx="578">
                  <c:v>168</c:v>
                </c:pt>
                <c:pt idx="579">
                  <c:v>164</c:v>
                </c:pt>
                <c:pt idx="580">
                  <c:v>162</c:v>
                </c:pt>
                <c:pt idx="581">
                  <c:v>162</c:v>
                </c:pt>
                <c:pt idx="582">
                  <c:v>163</c:v>
                </c:pt>
                <c:pt idx="583">
                  <c:v>164</c:v>
                </c:pt>
                <c:pt idx="584">
                  <c:v>163</c:v>
                </c:pt>
                <c:pt idx="585">
                  <c:v>162</c:v>
                </c:pt>
                <c:pt idx="586">
                  <c:v>162</c:v>
                </c:pt>
                <c:pt idx="587">
                  <c:v>160</c:v>
                </c:pt>
                <c:pt idx="588">
                  <c:v>158</c:v>
                </c:pt>
                <c:pt idx="589">
                  <c:v>161</c:v>
                </c:pt>
                <c:pt idx="590">
                  <c:v>162</c:v>
                </c:pt>
                <c:pt idx="591">
                  <c:v>159</c:v>
                </c:pt>
                <c:pt idx="592">
                  <c:v>159</c:v>
                </c:pt>
                <c:pt idx="593">
                  <c:v>161</c:v>
                </c:pt>
                <c:pt idx="594">
                  <c:v>161</c:v>
                </c:pt>
                <c:pt idx="595">
                  <c:v>164</c:v>
                </c:pt>
                <c:pt idx="596">
                  <c:v>166</c:v>
                </c:pt>
                <c:pt idx="597">
                  <c:v>167</c:v>
                </c:pt>
                <c:pt idx="598">
                  <c:v>167</c:v>
                </c:pt>
                <c:pt idx="599">
                  <c:v>162</c:v>
                </c:pt>
                <c:pt idx="600">
                  <c:v>161</c:v>
                </c:pt>
                <c:pt idx="601">
                  <c:v>161</c:v>
                </c:pt>
                <c:pt idx="602">
                  <c:v>161</c:v>
                </c:pt>
                <c:pt idx="603">
                  <c:v>162</c:v>
                </c:pt>
                <c:pt idx="604">
                  <c:v>161</c:v>
                </c:pt>
                <c:pt idx="605">
                  <c:v>162</c:v>
                </c:pt>
                <c:pt idx="606">
                  <c:v>157</c:v>
                </c:pt>
                <c:pt idx="607">
                  <c:v>159</c:v>
                </c:pt>
                <c:pt idx="608">
                  <c:v>159</c:v>
                </c:pt>
                <c:pt idx="609">
                  <c:v>156</c:v>
                </c:pt>
                <c:pt idx="610">
                  <c:v>156</c:v>
                </c:pt>
                <c:pt idx="611">
                  <c:v>155</c:v>
                </c:pt>
                <c:pt idx="612">
                  <c:v>154</c:v>
                </c:pt>
                <c:pt idx="613">
                  <c:v>157</c:v>
                </c:pt>
                <c:pt idx="614">
                  <c:v>157</c:v>
                </c:pt>
                <c:pt idx="615">
                  <c:v>156</c:v>
                </c:pt>
                <c:pt idx="616">
                  <c:v>155</c:v>
                </c:pt>
                <c:pt idx="617">
                  <c:v>155</c:v>
                </c:pt>
                <c:pt idx="618">
                  <c:v>157</c:v>
                </c:pt>
                <c:pt idx="619">
                  <c:v>156</c:v>
                </c:pt>
                <c:pt idx="620">
                  <c:v>155</c:v>
                </c:pt>
                <c:pt idx="621">
                  <c:v>155</c:v>
                </c:pt>
                <c:pt idx="622">
                  <c:v>156</c:v>
                </c:pt>
                <c:pt idx="623">
                  <c:v>157</c:v>
                </c:pt>
                <c:pt idx="624">
                  <c:v>156</c:v>
                </c:pt>
                <c:pt idx="625">
                  <c:v>155</c:v>
                </c:pt>
                <c:pt idx="626">
                  <c:v>153</c:v>
                </c:pt>
                <c:pt idx="627">
                  <c:v>151</c:v>
                </c:pt>
                <c:pt idx="628">
                  <c:v>149</c:v>
                </c:pt>
                <c:pt idx="629">
                  <c:v>150</c:v>
                </c:pt>
                <c:pt idx="630">
                  <c:v>149</c:v>
                </c:pt>
                <c:pt idx="631">
                  <c:v>148</c:v>
                </c:pt>
                <c:pt idx="632">
                  <c:v>148</c:v>
                </c:pt>
                <c:pt idx="633">
                  <c:v>148</c:v>
                </c:pt>
                <c:pt idx="634">
                  <c:v>149</c:v>
                </c:pt>
                <c:pt idx="635">
                  <c:v>149</c:v>
                </c:pt>
                <c:pt idx="636">
                  <c:v>147</c:v>
                </c:pt>
                <c:pt idx="637">
                  <c:v>147</c:v>
                </c:pt>
                <c:pt idx="638">
                  <c:v>147</c:v>
                </c:pt>
                <c:pt idx="639">
                  <c:v>147</c:v>
                </c:pt>
                <c:pt idx="640">
                  <c:v>147</c:v>
                </c:pt>
                <c:pt idx="641">
                  <c:v>147</c:v>
                </c:pt>
                <c:pt idx="642">
                  <c:v>148</c:v>
                </c:pt>
                <c:pt idx="643">
                  <c:v>148</c:v>
                </c:pt>
                <c:pt idx="644">
                  <c:v>147</c:v>
                </c:pt>
                <c:pt idx="645">
                  <c:v>147</c:v>
                </c:pt>
                <c:pt idx="646">
                  <c:v>144</c:v>
                </c:pt>
                <c:pt idx="647">
                  <c:v>145</c:v>
                </c:pt>
                <c:pt idx="648">
                  <c:v>143</c:v>
                </c:pt>
                <c:pt idx="649">
                  <c:v>142</c:v>
                </c:pt>
                <c:pt idx="650">
                  <c:v>143</c:v>
                </c:pt>
                <c:pt idx="651">
                  <c:v>146</c:v>
                </c:pt>
                <c:pt idx="652">
                  <c:v>143</c:v>
                </c:pt>
                <c:pt idx="653">
                  <c:v>143</c:v>
                </c:pt>
                <c:pt idx="654">
                  <c:v>144</c:v>
                </c:pt>
                <c:pt idx="655">
                  <c:v>146</c:v>
                </c:pt>
                <c:pt idx="656">
                  <c:v>150</c:v>
                </c:pt>
                <c:pt idx="657">
                  <c:v>155</c:v>
                </c:pt>
                <c:pt idx="658">
                  <c:v>156</c:v>
                </c:pt>
                <c:pt idx="659">
                  <c:v>152</c:v>
                </c:pt>
                <c:pt idx="660">
                  <c:v>152</c:v>
                </c:pt>
                <c:pt idx="661">
                  <c:v>154</c:v>
                </c:pt>
                <c:pt idx="662">
                  <c:v>158</c:v>
                </c:pt>
                <c:pt idx="663">
                  <c:v>155</c:v>
                </c:pt>
                <c:pt idx="664">
                  <c:v>152</c:v>
                </c:pt>
                <c:pt idx="665">
                  <c:v>152</c:v>
                </c:pt>
                <c:pt idx="666">
                  <c:v>154</c:v>
                </c:pt>
                <c:pt idx="667">
                  <c:v>153</c:v>
                </c:pt>
                <c:pt idx="668">
                  <c:v>151</c:v>
                </c:pt>
                <c:pt idx="669">
                  <c:v>152</c:v>
                </c:pt>
                <c:pt idx="670">
                  <c:v>152</c:v>
                </c:pt>
                <c:pt idx="671">
                  <c:v>151</c:v>
                </c:pt>
                <c:pt idx="672">
                  <c:v>151</c:v>
                </c:pt>
                <c:pt idx="673">
                  <c:v>150</c:v>
                </c:pt>
                <c:pt idx="674">
                  <c:v>148</c:v>
                </c:pt>
                <c:pt idx="675">
                  <c:v>145</c:v>
                </c:pt>
                <c:pt idx="676">
                  <c:v>144</c:v>
                </c:pt>
                <c:pt idx="677">
                  <c:v>144</c:v>
                </c:pt>
                <c:pt idx="678">
                  <c:v>144</c:v>
                </c:pt>
                <c:pt idx="679">
                  <c:v>147</c:v>
                </c:pt>
                <c:pt idx="680">
                  <c:v>150</c:v>
                </c:pt>
                <c:pt idx="681">
                  <c:v>150</c:v>
                </c:pt>
                <c:pt idx="682">
                  <c:v>150</c:v>
                </c:pt>
                <c:pt idx="683">
                  <c:v>152</c:v>
                </c:pt>
                <c:pt idx="684">
                  <c:v>151</c:v>
                </c:pt>
                <c:pt idx="685">
                  <c:v>149</c:v>
                </c:pt>
                <c:pt idx="686">
                  <c:v>146</c:v>
                </c:pt>
                <c:pt idx="687">
                  <c:v>148</c:v>
                </c:pt>
                <c:pt idx="688">
                  <c:v>148</c:v>
                </c:pt>
                <c:pt idx="689">
                  <c:v>150</c:v>
                </c:pt>
                <c:pt idx="690">
                  <c:v>152</c:v>
                </c:pt>
                <c:pt idx="691">
                  <c:v>150</c:v>
                </c:pt>
                <c:pt idx="692">
                  <c:v>149</c:v>
                </c:pt>
                <c:pt idx="693">
                  <c:v>149</c:v>
                </c:pt>
                <c:pt idx="694">
                  <c:v>150</c:v>
                </c:pt>
                <c:pt idx="695">
                  <c:v>149</c:v>
                </c:pt>
                <c:pt idx="696">
                  <c:v>150</c:v>
                </c:pt>
                <c:pt idx="697">
                  <c:v>151</c:v>
                </c:pt>
                <c:pt idx="698">
                  <c:v>154</c:v>
                </c:pt>
                <c:pt idx="699">
                  <c:v>155</c:v>
                </c:pt>
                <c:pt idx="700">
                  <c:v>152</c:v>
                </c:pt>
                <c:pt idx="701">
                  <c:v>149</c:v>
                </c:pt>
                <c:pt idx="702">
                  <c:v>151</c:v>
                </c:pt>
                <c:pt idx="703">
                  <c:v>152</c:v>
                </c:pt>
                <c:pt idx="704">
                  <c:v>154</c:v>
                </c:pt>
                <c:pt idx="705">
                  <c:v>154</c:v>
                </c:pt>
                <c:pt idx="706">
                  <c:v>152</c:v>
                </c:pt>
                <c:pt idx="707">
                  <c:v>150</c:v>
                </c:pt>
                <c:pt idx="708">
                  <c:v>151</c:v>
                </c:pt>
                <c:pt idx="709">
                  <c:v>149</c:v>
                </c:pt>
                <c:pt idx="710">
                  <c:v>147</c:v>
                </c:pt>
                <c:pt idx="711">
                  <c:v>147</c:v>
                </c:pt>
                <c:pt idx="712">
                  <c:v>148</c:v>
                </c:pt>
                <c:pt idx="713">
                  <c:v>146</c:v>
                </c:pt>
                <c:pt idx="714">
                  <c:v>146</c:v>
                </c:pt>
                <c:pt idx="715">
                  <c:v>147</c:v>
                </c:pt>
                <c:pt idx="716">
                  <c:v>148</c:v>
                </c:pt>
                <c:pt idx="717">
                  <c:v>147</c:v>
                </c:pt>
                <c:pt idx="718">
                  <c:v>147</c:v>
                </c:pt>
                <c:pt idx="719">
                  <c:v>146</c:v>
                </c:pt>
                <c:pt idx="720">
                  <c:v>147</c:v>
                </c:pt>
                <c:pt idx="721">
                  <c:v>144</c:v>
                </c:pt>
                <c:pt idx="722">
                  <c:v>144</c:v>
                </c:pt>
                <c:pt idx="723">
                  <c:v>143</c:v>
                </c:pt>
                <c:pt idx="724">
                  <c:v>143</c:v>
                </c:pt>
                <c:pt idx="725">
                  <c:v>142</c:v>
                </c:pt>
                <c:pt idx="726">
                  <c:v>142</c:v>
                </c:pt>
                <c:pt idx="727">
                  <c:v>143</c:v>
                </c:pt>
                <c:pt idx="728">
                  <c:v>143</c:v>
                </c:pt>
                <c:pt idx="729">
                  <c:v>143</c:v>
                </c:pt>
                <c:pt idx="730">
                  <c:v>143</c:v>
                </c:pt>
                <c:pt idx="731">
                  <c:v>143</c:v>
                </c:pt>
                <c:pt idx="732">
                  <c:v>140</c:v>
                </c:pt>
                <c:pt idx="733">
                  <c:v>140</c:v>
                </c:pt>
                <c:pt idx="734">
                  <c:v>137</c:v>
                </c:pt>
                <c:pt idx="735">
                  <c:v>136</c:v>
                </c:pt>
                <c:pt idx="736">
                  <c:v>138</c:v>
                </c:pt>
                <c:pt idx="737">
                  <c:v>138</c:v>
                </c:pt>
                <c:pt idx="738">
                  <c:v>140</c:v>
                </c:pt>
                <c:pt idx="739">
                  <c:v>139</c:v>
                </c:pt>
                <c:pt idx="740">
                  <c:v>139</c:v>
                </c:pt>
                <c:pt idx="741">
                  <c:v>138</c:v>
                </c:pt>
                <c:pt idx="742">
                  <c:v>135</c:v>
                </c:pt>
                <c:pt idx="743">
                  <c:v>137</c:v>
                </c:pt>
                <c:pt idx="744">
                  <c:v>138</c:v>
                </c:pt>
                <c:pt idx="745">
                  <c:v>138</c:v>
                </c:pt>
                <c:pt idx="746">
                  <c:v>136</c:v>
                </c:pt>
                <c:pt idx="747">
                  <c:v>137</c:v>
                </c:pt>
                <c:pt idx="748">
                  <c:v>136</c:v>
                </c:pt>
                <c:pt idx="749">
                  <c:v>137</c:v>
                </c:pt>
                <c:pt idx="750">
                  <c:v>135</c:v>
                </c:pt>
                <c:pt idx="751">
                  <c:v>134</c:v>
                </c:pt>
                <c:pt idx="752">
                  <c:v>134</c:v>
                </c:pt>
                <c:pt idx="753">
                  <c:v>133</c:v>
                </c:pt>
                <c:pt idx="754">
                  <c:v>132</c:v>
                </c:pt>
                <c:pt idx="755">
                  <c:v>133</c:v>
                </c:pt>
                <c:pt idx="756">
                  <c:v>135</c:v>
                </c:pt>
                <c:pt idx="757">
                  <c:v>134</c:v>
                </c:pt>
                <c:pt idx="758">
                  <c:v>132</c:v>
                </c:pt>
                <c:pt idx="759">
                  <c:v>131</c:v>
                </c:pt>
                <c:pt idx="760">
                  <c:v>130</c:v>
                </c:pt>
                <c:pt idx="761">
                  <c:v>131</c:v>
                </c:pt>
                <c:pt idx="762">
                  <c:v>130</c:v>
                </c:pt>
                <c:pt idx="763">
                  <c:v>130</c:v>
                </c:pt>
                <c:pt idx="764">
                  <c:v>130</c:v>
                </c:pt>
                <c:pt idx="765">
                  <c:v>131</c:v>
                </c:pt>
                <c:pt idx="766">
                  <c:v>132</c:v>
                </c:pt>
                <c:pt idx="767">
                  <c:v>131</c:v>
                </c:pt>
                <c:pt idx="768">
                  <c:v>131</c:v>
                </c:pt>
                <c:pt idx="769">
                  <c:v>131</c:v>
                </c:pt>
                <c:pt idx="770">
                  <c:v>130</c:v>
                </c:pt>
                <c:pt idx="771">
                  <c:v>130</c:v>
                </c:pt>
                <c:pt idx="772">
                  <c:v>130</c:v>
                </c:pt>
                <c:pt idx="773">
                  <c:v>131</c:v>
                </c:pt>
                <c:pt idx="774">
                  <c:v>134</c:v>
                </c:pt>
                <c:pt idx="775">
                  <c:v>133</c:v>
                </c:pt>
                <c:pt idx="776">
                  <c:v>132</c:v>
                </c:pt>
                <c:pt idx="777">
                  <c:v>132</c:v>
                </c:pt>
                <c:pt idx="778">
                  <c:v>134</c:v>
                </c:pt>
                <c:pt idx="779">
                  <c:v>134</c:v>
                </c:pt>
                <c:pt idx="780">
                  <c:v>134</c:v>
                </c:pt>
                <c:pt idx="781">
                  <c:v>135</c:v>
                </c:pt>
                <c:pt idx="782">
                  <c:v>139</c:v>
                </c:pt>
                <c:pt idx="783">
                  <c:v>147</c:v>
                </c:pt>
                <c:pt idx="784">
                  <c:v>154</c:v>
                </c:pt>
                <c:pt idx="785">
                  <c:v>151</c:v>
                </c:pt>
                <c:pt idx="786">
                  <c:v>151</c:v>
                </c:pt>
                <c:pt idx="787">
                  <c:v>158</c:v>
                </c:pt>
                <c:pt idx="788">
                  <c:v>157</c:v>
                </c:pt>
                <c:pt idx="789">
                  <c:v>154</c:v>
                </c:pt>
                <c:pt idx="790">
                  <c:v>155</c:v>
                </c:pt>
                <c:pt idx="791">
                  <c:v>152</c:v>
                </c:pt>
                <c:pt idx="792">
                  <c:v>153</c:v>
                </c:pt>
                <c:pt idx="793">
                  <c:v>152</c:v>
                </c:pt>
                <c:pt idx="794">
                  <c:v>154</c:v>
                </c:pt>
                <c:pt idx="795">
                  <c:v>152</c:v>
                </c:pt>
                <c:pt idx="796">
                  <c:v>149</c:v>
                </c:pt>
                <c:pt idx="797">
                  <c:v>152</c:v>
                </c:pt>
                <c:pt idx="798">
                  <c:v>151</c:v>
                </c:pt>
                <c:pt idx="799">
                  <c:v>154</c:v>
                </c:pt>
                <c:pt idx="800">
                  <c:v>151</c:v>
                </c:pt>
                <c:pt idx="801">
                  <c:v>151</c:v>
                </c:pt>
                <c:pt idx="802">
                  <c:v>152</c:v>
                </c:pt>
                <c:pt idx="803">
                  <c:v>157</c:v>
                </c:pt>
                <c:pt idx="804">
                  <c:v>155</c:v>
                </c:pt>
                <c:pt idx="805">
                  <c:v>154</c:v>
                </c:pt>
                <c:pt idx="806">
                  <c:v>153</c:v>
                </c:pt>
                <c:pt idx="807">
                  <c:v>153</c:v>
                </c:pt>
                <c:pt idx="808">
                  <c:v>150</c:v>
                </c:pt>
                <c:pt idx="809">
                  <c:v>150</c:v>
                </c:pt>
                <c:pt idx="810">
                  <c:v>147</c:v>
                </c:pt>
                <c:pt idx="811">
                  <c:v>151</c:v>
                </c:pt>
                <c:pt idx="812">
                  <c:v>151</c:v>
                </c:pt>
                <c:pt idx="813">
                  <c:v>150</c:v>
                </c:pt>
                <c:pt idx="814">
                  <c:v>150</c:v>
                </c:pt>
                <c:pt idx="815">
                  <c:v>148</c:v>
                </c:pt>
                <c:pt idx="816">
                  <c:v>149</c:v>
                </c:pt>
                <c:pt idx="817">
                  <c:v>149</c:v>
                </c:pt>
                <c:pt idx="818">
                  <c:v>149</c:v>
                </c:pt>
                <c:pt idx="819">
                  <c:v>147</c:v>
                </c:pt>
                <c:pt idx="820">
                  <c:v>149</c:v>
                </c:pt>
                <c:pt idx="821">
                  <c:v>150</c:v>
                </c:pt>
                <c:pt idx="822">
                  <c:v>151</c:v>
                </c:pt>
                <c:pt idx="823">
                  <c:v>152</c:v>
                </c:pt>
                <c:pt idx="824">
                  <c:v>153</c:v>
                </c:pt>
                <c:pt idx="825">
                  <c:v>152</c:v>
                </c:pt>
                <c:pt idx="826">
                  <c:v>152</c:v>
                </c:pt>
                <c:pt idx="827">
                  <c:v>152</c:v>
                </c:pt>
                <c:pt idx="828">
                  <c:v>151</c:v>
                </c:pt>
                <c:pt idx="829">
                  <c:v>151</c:v>
                </c:pt>
                <c:pt idx="830">
                  <c:v>151</c:v>
                </c:pt>
                <c:pt idx="831">
                  <c:v>151</c:v>
                </c:pt>
                <c:pt idx="832">
                  <c:v>150</c:v>
                </c:pt>
                <c:pt idx="833">
                  <c:v>149</c:v>
                </c:pt>
                <c:pt idx="834">
                  <c:v>150</c:v>
                </c:pt>
                <c:pt idx="835">
                  <c:v>149</c:v>
                </c:pt>
                <c:pt idx="836">
                  <c:v>152</c:v>
                </c:pt>
                <c:pt idx="837">
                  <c:v>154</c:v>
                </c:pt>
                <c:pt idx="838">
                  <c:v>156</c:v>
                </c:pt>
                <c:pt idx="839">
                  <c:v>152</c:v>
                </c:pt>
                <c:pt idx="840">
                  <c:v>156</c:v>
                </c:pt>
                <c:pt idx="841">
                  <c:v>162</c:v>
                </c:pt>
                <c:pt idx="842" formatCode="0_);[Red]\(0\)">
                  <c:v>161</c:v>
                </c:pt>
                <c:pt idx="843" formatCode="0_);[Red]\(0\)">
                  <c:v>160</c:v>
                </c:pt>
                <c:pt idx="844" formatCode="0_);[Red]\(0\)">
                  <c:v>160</c:v>
                </c:pt>
                <c:pt idx="845" formatCode="0_);[Red]\(0\)">
                  <c:v>162</c:v>
                </c:pt>
                <c:pt idx="846" formatCode="0_);[Red]\(0\)">
                  <c:v>161</c:v>
                </c:pt>
                <c:pt idx="847" formatCode="0_);[Red]\(0\)">
                  <c:v>158</c:v>
                </c:pt>
                <c:pt idx="848" formatCode="0_);[Red]\(0\)">
                  <c:v>156</c:v>
                </c:pt>
                <c:pt idx="849" formatCode="0_);[Red]\(0\)">
                  <c:v>160</c:v>
                </c:pt>
                <c:pt idx="850" formatCode="0_);[Red]\(0\)">
                  <c:v>158</c:v>
                </c:pt>
                <c:pt idx="851" formatCode="0_);[Red]\(0\)">
                  <c:v>162</c:v>
                </c:pt>
                <c:pt idx="852" formatCode="0_);[Red]\(0\)">
                  <c:v>165</c:v>
                </c:pt>
                <c:pt idx="853" formatCode="0_);[Red]\(0\)">
                  <c:v>163</c:v>
                </c:pt>
                <c:pt idx="854" formatCode="0_);[Red]\(0\)">
                  <c:v>168</c:v>
                </c:pt>
                <c:pt idx="855" formatCode="0_);[Red]\(0\)">
                  <c:v>166</c:v>
                </c:pt>
                <c:pt idx="856" formatCode="0_);[Red]\(0\)">
                  <c:v>171</c:v>
                </c:pt>
                <c:pt idx="857" formatCode="0_);[Red]\(0\)">
                  <c:v>168</c:v>
                </c:pt>
                <c:pt idx="858" formatCode="0_);[Red]\(0\)">
                  <c:v>169</c:v>
                </c:pt>
                <c:pt idx="859" formatCode="0_);[Red]\(0\)">
                  <c:v>174</c:v>
                </c:pt>
                <c:pt idx="860" formatCode="0_);[Red]\(0\)">
                  <c:v>180</c:v>
                </c:pt>
                <c:pt idx="861" formatCode="0_);[Red]\(0\)">
                  <c:v>183</c:v>
                </c:pt>
                <c:pt idx="862" formatCode="0_);[Red]\(0\)">
                  <c:v>182</c:v>
                </c:pt>
                <c:pt idx="863" formatCode="0_);[Red]\(0\)">
                  <c:v>181</c:v>
                </c:pt>
                <c:pt idx="864" formatCode="0_);[Red]\(0\)">
                  <c:v>183</c:v>
                </c:pt>
                <c:pt idx="865" formatCode="0_);[Red]\(0\)">
                  <c:v>184</c:v>
                </c:pt>
                <c:pt idx="866" formatCode="0_);[Red]\(0\)">
                  <c:v>182</c:v>
                </c:pt>
                <c:pt idx="867" formatCode="0_);[Red]\(0\)">
                  <c:v>182</c:v>
                </c:pt>
                <c:pt idx="868" formatCode="0_);[Red]\(0\)">
                  <c:v>178</c:v>
                </c:pt>
                <c:pt idx="869" formatCode="0_);[Red]\(0\)">
                  <c:v>173</c:v>
                </c:pt>
                <c:pt idx="870" formatCode="0_);[Red]\(0\)">
                  <c:v>174</c:v>
                </c:pt>
                <c:pt idx="871" formatCode="0_);[Red]\(0\)">
                  <c:v>176</c:v>
                </c:pt>
                <c:pt idx="872" formatCode="0_);[Red]\(0\)">
                  <c:v>180</c:v>
                </c:pt>
                <c:pt idx="873" formatCode="0_);[Red]\(0\)">
                  <c:v>176</c:v>
                </c:pt>
                <c:pt idx="874" formatCode="0_);[Red]\(0\)">
                  <c:v>186</c:v>
                </c:pt>
                <c:pt idx="875" formatCode="0_);[Red]\(0\)">
                  <c:v>185</c:v>
                </c:pt>
                <c:pt idx="876" formatCode="0_);[Red]\(0\)">
                  <c:v>184</c:v>
                </c:pt>
                <c:pt idx="877" formatCode="0_);[Red]\(0\)">
                  <c:v>181</c:v>
                </c:pt>
                <c:pt idx="878" formatCode="0_);[Red]\(0\)">
                  <c:v>178</c:v>
                </c:pt>
                <c:pt idx="879" formatCode="0_);[Red]\(0\)">
                  <c:v>180</c:v>
                </c:pt>
                <c:pt idx="880" formatCode="0_);[Red]\(0\)">
                  <c:v>180</c:v>
                </c:pt>
                <c:pt idx="881" formatCode="0_);[Red]\(0\)">
                  <c:v>178</c:v>
                </c:pt>
                <c:pt idx="882" formatCode="0_);[Red]\(0\)">
                  <c:v>180</c:v>
                </c:pt>
                <c:pt idx="883" formatCode="0_);[Red]\(0\)">
                  <c:v>183</c:v>
                </c:pt>
                <c:pt idx="884" formatCode="0_);[Red]\(0\)">
                  <c:v>185</c:v>
                </c:pt>
                <c:pt idx="885" formatCode="0_);[Red]\(0\)">
                  <c:v>183</c:v>
                </c:pt>
                <c:pt idx="886" formatCode="0_);[Red]\(0\)">
                  <c:v>186</c:v>
                </c:pt>
                <c:pt idx="887" formatCode="0_);[Red]\(0\)">
                  <c:v>186</c:v>
                </c:pt>
                <c:pt idx="888" formatCode="0_);[Red]\(0\)">
                  <c:v>183</c:v>
                </c:pt>
                <c:pt idx="889" formatCode="0_);[Red]\(0\)">
                  <c:v>183</c:v>
                </c:pt>
                <c:pt idx="890" formatCode="0_);[Red]\(0\)">
                  <c:v>186</c:v>
                </c:pt>
                <c:pt idx="891" formatCode="0_);[Red]\(0\)">
                  <c:v>185</c:v>
                </c:pt>
                <c:pt idx="892" formatCode="0_);[Red]\(0\)">
                  <c:v>185</c:v>
                </c:pt>
                <c:pt idx="893" formatCode="0_);[Red]\(0\)">
                  <c:v>184</c:v>
                </c:pt>
                <c:pt idx="894" formatCode="0_);[Red]\(0\)">
                  <c:v>183</c:v>
                </c:pt>
                <c:pt idx="895" formatCode="0_);[Red]\(0\)">
                  <c:v>183</c:v>
                </c:pt>
                <c:pt idx="896" formatCode="0_);[Red]\(0\)">
                  <c:v>182</c:v>
                </c:pt>
                <c:pt idx="897" formatCode="0_);[Red]\(0\)">
                  <c:v>182</c:v>
                </c:pt>
                <c:pt idx="898" formatCode="0_);[Red]\(0\)">
                  <c:v>179</c:v>
                </c:pt>
                <c:pt idx="899" formatCode="0_);[Red]\(0\)">
                  <c:v>179</c:v>
                </c:pt>
                <c:pt idx="900" formatCode="0_);[Red]\(0\)">
                  <c:v>183</c:v>
                </c:pt>
                <c:pt idx="901" formatCode="0_);[Red]\(0\)">
                  <c:v>187</c:v>
                </c:pt>
                <c:pt idx="902" formatCode="0_);[Red]\(0\)">
                  <c:v>185</c:v>
                </c:pt>
                <c:pt idx="903" formatCode="0_);[Red]\(0\)">
                  <c:v>183</c:v>
                </c:pt>
                <c:pt idx="904" formatCode="0_);[Red]\(0\)">
                  <c:v>183</c:v>
                </c:pt>
                <c:pt idx="905" formatCode="0_);[Red]\(0\)">
                  <c:v>183</c:v>
                </c:pt>
                <c:pt idx="906" formatCode="0_);[Red]\(0\)">
                  <c:v>182</c:v>
                </c:pt>
                <c:pt idx="907" formatCode="0_);[Red]\(0\)">
                  <c:v>184</c:v>
                </c:pt>
                <c:pt idx="908" formatCode="0_);[Red]\(0\)">
                  <c:v>185</c:v>
                </c:pt>
                <c:pt idx="909" formatCode="0_);[Red]\(0\)">
                  <c:v>186</c:v>
                </c:pt>
                <c:pt idx="910" formatCode="0_);[Red]\(0\)">
                  <c:v>188</c:v>
                </c:pt>
                <c:pt idx="911" formatCode="0_);[Red]\(0\)">
                  <c:v>189</c:v>
                </c:pt>
                <c:pt idx="912" formatCode="0_);[Red]\(0\)">
                  <c:v>191</c:v>
                </c:pt>
                <c:pt idx="913" formatCode="0_);[Red]\(0\)">
                  <c:v>193</c:v>
                </c:pt>
                <c:pt idx="914" formatCode="0_);[Red]\(0\)">
                  <c:v>193</c:v>
                </c:pt>
                <c:pt idx="915" formatCode="0_);[Red]\(0\)">
                  <c:v>197</c:v>
                </c:pt>
                <c:pt idx="916" formatCode="0_);[Red]\(0\)">
                  <c:v>198</c:v>
                </c:pt>
                <c:pt idx="917" formatCode="0_);[Red]\(0\)">
                  <c:v>194</c:v>
                </c:pt>
                <c:pt idx="918" formatCode="0_);[Red]\(0\)">
                  <c:v>195</c:v>
                </c:pt>
                <c:pt idx="919" formatCode="0_);[Red]\(0\)">
                  <c:v>198</c:v>
                </c:pt>
                <c:pt idx="920" formatCode="0_);[Red]\(0\)">
                  <c:v>200.99999999999997</c:v>
                </c:pt>
                <c:pt idx="921" formatCode="0_);[Red]\(0\)">
                  <c:v>202.99999999999997</c:v>
                </c:pt>
                <c:pt idx="922" formatCode="0_);[Red]\(0\)">
                  <c:v>200.99999999999997</c:v>
                </c:pt>
                <c:pt idx="923" formatCode="0_);[Red]\(0\)">
                  <c:v>206.99999999999997</c:v>
                </c:pt>
                <c:pt idx="924" formatCode="0_);[Red]\(0\)">
                  <c:v>204</c:v>
                </c:pt>
                <c:pt idx="925" formatCode="0_);[Red]\(0\)">
                  <c:v>204</c:v>
                </c:pt>
                <c:pt idx="926" formatCode="0_);[Red]\(0\)">
                  <c:v>208</c:v>
                </c:pt>
                <c:pt idx="927" formatCode="0_);[Red]\(0\)">
                  <c:v>210</c:v>
                </c:pt>
                <c:pt idx="928" formatCode="0_);[Red]\(0\)">
                  <c:v>217</c:v>
                </c:pt>
                <c:pt idx="929" formatCode="0_);[Red]\(0\)">
                  <c:v>214</c:v>
                </c:pt>
                <c:pt idx="930" formatCode="0_);[Red]\(0\)">
                  <c:v>215</c:v>
                </c:pt>
                <c:pt idx="931" formatCode="0_);[Red]\(0\)">
                  <c:v>225</c:v>
                </c:pt>
                <c:pt idx="932" formatCode="0_);[Red]\(0\)">
                  <c:v>227</c:v>
                </c:pt>
                <c:pt idx="933" formatCode="0_);[Red]\(0\)">
                  <c:v>227</c:v>
                </c:pt>
                <c:pt idx="934" formatCode="0_);[Red]\(0\)">
                  <c:v>225</c:v>
                </c:pt>
                <c:pt idx="935" formatCode="0_);[Red]\(0\)">
                  <c:v>234</c:v>
                </c:pt>
                <c:pt idx="936" formatCode="0_);[Red]\(0\)">
                  <c:v>231.99999999999997</c:v>
                </c:pt>
                <c:pt idx="937" formatCode="0_);[Red]\(0\)">
                  <c:v>231.99999999999997</c:v>
                </c:pt>
                <c:pt idx="938" formatCode="0_);[Red]\(0\)">
                  <c:v>231.99999999999997</c:v>
                </c:pt>
                <c:pt idx="939" formatCode="0_);[Red]\(0\)">
                  <c:v>238</c:v>
                </c:pt>
                <c:pt idx="940" formatCode="0_);[Red]\(0\)">
                  <c:v>241</c:v>
                </c:pt>
                <c:pt idx="941" formatCode="0_);[Red]\(0\)">
                  <c:v>242</c:v>
                </c:pt>
                <c:pt idx="942" formatCode="0_);[Red]\(0\)">
                  <c:v>254.99999999999997</c:v>
                </c:pt>
                <c:pt idx="943" formatCode="0_);[Red]\(0\)">
                  <c:v>252</c:v>
                </c:pt>
                <c:pt idx="944" formatCode="0_);[Red]\(0\)">
                  <c:v>259</c:v>
                </c:pt>
                <c:pt idx="945" formatCode="0_);[Red]\(0\)">
                  <c:v>260</c:v>
                </c:pt>
                <c:pt idx="946" formatCode="0_);[Red]\(0\)">
                  <c:v>252.99999999999997</c:v>
                </c:pt>
                <c:pt idx="947" formatCode="0_);[Red]\(0\)">
                  <c:v>254.99999999999997</c:v>
                </c:pt>
                <c:pt idx="948" formatCode="0_);[Red]\(0\)">
                  <c:v>254</c:v>
                </c:pt>
                <c:pt idx="949" formatCode="0_);[Red]\(0\)">
                  <c:v>249.00000000000003</c:v>
                </c:pt>
                <c:pt idx="950" formatCode="0_);[Red]\(0\)">
                  <c:v>244</c:v>
                </c:pt>
                <c:pt idx="951" formatCode="0_);[Red]\(0\)">
                  <c:v>241</c:v>
                </c:pt>
                <c:pt idx="952" formatCode="0_);[Red]\(0\)">
                  <c:v>243.00000000000003</c:v>
                </c:pt>
                <c:pt idx="953" formatCode="0_);[Red]\(0\)">
                  <c:v>246</c:v>
                </c:pt>
                <c:pt idx="954" formatCode="0_);[Red]\(0\)">
                  <c:v>250</c:v>
                </c:pt>
                <c:pt idx="955" formatCode="0_);[Red]\(0\)">
                  <c:v>246</c:v>
                </c:pt>
                <c:pt idx="956" formatCode="0_);[Red]\(0\)">
                  <c:v>250</c:v>
                </c:pt>
                <c:pt idx="957" formatCode="0_);[Red]\(0\)">
                  <c:v>252</c:v>
                </c:pt>
                <c:pt idx="958" formatCode="0_);[Red]\(0\)">
                  <c:v>250</c:v>
                </c:pt>
                <c:pt idx="959" formatCode="0_);[Red]\(0\)">
                  <c:v>252</c:v>
                </c:pt>
                <c:pt idx="960" formatCode="0_);[Red]\(0\)">
                  <c:v>258</c:v>
                </c:pt>
                <c:pt idx="961" formatCode="0_);[Red]\(0\)">
                  <c:v>257</c:v>
                </c:pt>
                <c:pt idx="962" formatCode="0_);[Red]\(0\)">
                  <c:v>256</c:v>
                </c:pt>
                <c:pt idx="963" formatCode="0_);[Red]\(0\)">
                  <c:v>250</c:v>
                </c:pt>
                <c:pt idx="964" formatCode="0_);[Red]\(0\)">
                  <c:v>244</c:v>
                </c:pt>
                <c:pt idx="965" formatCode="0_);[Red]\(0\)">
                  <c:v>242</c:v>
                </c:pt>
                <c:pt idx="966" formatCode="0_);[Red]\(0\)">
                  <c:v>236</c:v>
                </c:pt>
                <c:pt idx="967" formatCode="0_);[Red]\(0\)">
                  <c:v>238.60000000000002</c:v>
                </c:pt>
                <c:pt idx="968" formatCode="0_);[Red]\(0\)">
                  <c:v>241.7</c:v>
                </c:pt>
                <c:pt idx="969" formatCode="0_);[Red]\(0\)">
                  <c:v>246.89999999999998</c:v>
                </c:pt>
                <c:pt idx="970" formatCode="0_);[Red]\(0\)">
                  <c:v>244.3</c:v>
                </c:pt>
                <c:pt idx="971" formatCode="0_);[Red]\(0\)">
                  <c:v>244.60000000000002</c:v>
                </c:pt>
                <c:pt idx="972" formatCode="0_);[Red]\(0\)">
                  <c:v>240.60000000000002</c:v>
                </c:pt>
                <c:pt idx="973" formatCode="0_);[Red]\(0\)">
                  <c:v>238.39999999999998</c:v>
                </c:pt>
                <c:pt idx="974" formatCode="0_);[Red]\(0\)">
                  <c:v>241.8</c:v>
                </c:pt>
                <c:pt idx="975" formatCode="0_);[Red]\(0\)">
                  <c:v>240.20000000000002</c:v>
                </c:pt>
                <c:pt idx="976" formatCode="0_);[Red]\(0\)">
                  <c:v>241.29999999999998</c:v>
                </c:pt>
                <c:pt idx="977" formatCode="0_);[Red]\(0\)">
                  <c:v>242.89999999999998</c:v>
                </c:pt>
                <c:pt idx="978" formatCode="0_);[Red]\(0\)">
                  <c:v>238.89999999999998</c:v>
                </c:pt>
                <c:pt idx="979" formatCode="0_);[Red]\(0\)">
                  <c:v>238.79999999999998</c:v>
                </c:pt>
                <c:pt idx="980" formatCode="0_);[Red]\(0\)">
                  <c:v>236.20000000000002</c:v>
                </c:pt>
                <c:pt idx="981" formatCode="0_);[Red]\(0\)">
                  <c:v>235.4</c:v>
                </c:pt>
                <c:pt idx="982" formatCode="0_);[Red]\(0\)">
                  <c:v>238.60000000000002</c:v>
                </c:pt>
                <c:pt idx="983" formatCode="0_);[Red]\(0\)">
                  <c:v>243.5</c:v>
                </c:pt>
                <c:pt idx="984" formatCode="0_);[Red]\(0\)">
                  <c:v>242.20000000000002</c:v>
                </c:pt>
                <c:pt idx="985" formatCode="0_);[Red]\(0\)">
                  <c:v>240.39999999999998</c:v>
                </c:pt>
                <c:pt idx="986" formatCode="0_);[Red]\(0\)">
                  <c:v>241.1</c:v>
                </c:pt>
                <c:pt idx="987" formatCode="0_);[Red]\(0\)">
                  <c:v>239.6</c:v>
                </c:pt>
                <c:pt idx="988" formatCode="0_);[Red]\(0\)">
                  <c:v>241</c:v>
                </c:pt>
                <c:pt idx="989" formatCode="0_);[Red]\(0\)">
                  <c:v>241</c:v>
                </c:pt>
                <c:pt idx="990" formatCode="#,##0">
                  <c:v>246</c:v>
                </c:pt>
                <c:pt idx="991" formatCode="#,##0">
                  <c:v>248</c:v>
                </c:pt>
                <c:pt idx="992" formatCode="#,##0">
                  <c:v>250</c:v>
                </c:pt>
                <c:pt idx="993" formatCode="#,##0">
                  <c:v>260</c:v>
                </c:pt>
                <c:pt idx="994" formatCode="#,##0">
                  <c:v>260</c:v>
                </c:pt>
                <c:pt idx="995" formatCode="#,##0">
                  <c:v>261</c:v>
                </c:pt>
                <c:pt idx="996" formatCode="#,##0">
                  <c:v>259</c:v>
                </c:pt>
                <c:pt idx="997" formatCode="#,##0">
                  <c:v>255</c:v>
                </c:pt>
                <c:pt idx="998" formatCode="#,##0">
                  <c:v>252</c:v>
                </c:pt>
                <c:pt idx="999" formatCode="#,##0">
                  <c:v>261</c:v>
                </c:pt>
                <c:pt idx="1000" formatCode="#,##0">
                  <c:v>270</c:v>
                </c:pt>
                <c:pt idx="1001" formatCode="#,##0">
                  <c:v>267</c:v>
                </c:pt>
                <c:pt idx="1002" formatCode="#,##0">
                  <c:v>263</c:v>
                </c:pt>
                <c:pt idx="1003" formatCode="#,##0">
                  <c:v>267</c:v>
                </c:pt>
                <c:pt idx="1004" formatCode="#,##0">
                  <c:v>269</c:v>
                </c:pt>
                <c:pt idx="1005" formatCode="#,##0">
                  <c:v>268</c:v>
                </c:pt>
                <c:pt idx="1006" formatCode="#,##0">
                  <c:v>274</c:v>
                </c:pt>
                <c:pt idx="1007" formatCode="#,##0">
                  <c:v>272</c:v>
                </c:pt>
                <c:pt idx="1008" formatCode="#,##0">
                  <c:v>278</c:v>
                </c:pt>
                <c:pt idx="1009" formatCode="#,##0">
                  <c:v>276</c:v>
                </c:pt>
                <c:pt idx="1010" formatCode="#,##0">
                  <c:v>273</c:v>
                </c:pt>
                <c:pt idx="1011" formatCode="#,##0">
                  <c:v>276</c:v>
                </c:pt>
                <c:pt idx="1012" formatCode="#,##0">
                  <c:v>282</c:v>
                </c:pt>
                <c:pt idx="1013" formatCode="#,##0">
                  <c:v>288</c:v>
                </c:pt>
                <c:pt idx="1014" formatCode="#,##0">
                  <c:v>286</c:v>
                </c:pt>
                <c:pt idx="1015" formatCode="#,##0">
                  <c:v>285</c:v>
                </c:pt>
                <c:pt idx="1016" formatCode="#,##0">
                  <c:v>293</c:v>
                </c:pt>
                <c:pt idx="1017" formatCode="#,##0">
                  <c:v>295</c:v>
                </c:pt>
                <c:pt idx="1018" formatCode="#,##0">
                  <c:v>294</c:v>
                </c:pt>
                <c:pt idx="1019" formatCode="#,##0">
                  <c:v>291</c:v>
                </c:pt>
                <c:pt idx="1020" formatCode="#,##0">
                  <c:v>289</c:v>
                </c:pt>
                <c:pt idx="1021" formatCode="#,##0">
                  <c:v>291</c:v>
                </c:pt>
                <c:pt idx="1022" formatCode="#,##0">
                  <c:v>295</c:v>
                </c:pt>
                <c:pt idx="1023" formatCode="#,##0">
                  <c:v>292</c:v>
                </c:pt>
                <c:pt idx="1024" formatCode="#,##0">
                  <c:v>291</c:v>
                </c:pt>
                <c:pt idx="1025" formatCode="#,##0">
                  <c:v>284</c:v>
                </c:pt>
                <c:pt idx="1026" formatCode="#,##0">
                  <c:v>287</c:v>
                </c:pt>
                <c:pt idx="1027" formatCode="#,##0">
                  <c:v>288</c:v>
                </c:pt>
                <c:pt idx="1028" formatCode="#,##0">
                  <c:v>282</c:v>
                </c:pt>
                <c:pt idx="1029" formatCode="#,##0">
                  <c:v>286</c:v>
                </c:pt>
                <c:pt idx="1030" formatCode="#,##0">
                  <c:v>285</c:v>
                </c:pt>
                <c:pt idx="1031" formatCode="#,##0">
                  <c:v>293</c:v>
                </c:pt>
                <c:pt idx="1032" formatCode="#,##0">
                  <c:v>293</c:v>
                </c:pt>
                <c:pt idx="1033" formatCode="#,##0">
                  <c:v>293</c:v>
                </c:pt>
                <c:pt idx="1034" formatCode="#,##0">
                  <c:v>291</c:v>
                </c:pt>
                <c:pt idx="1035" formatCode="#,##0">
                  <c:v>295</c:v>
                </c:pt>
                <c:pt idx="1036" formatCode="#,##0">
                  <c:v>295</c:v>
                </c:pt>
                <c:pt idx="1037" formatCode="#,##0">
                  <c:v>293</c:v>
                </c:pt>
                <c:pt idx="1038" formatCode="#,##0">
                  <c:v>289</c:v>
                </c:pt>
                <c:pt idx="1039" formatCode="#,##0">
                  <c:v>290</c:v>
                </c:pt>
                <c:pt idx="1040" formatCode="#,##0">
                  <c:v>294</c:v>
                </c:pt>
                <c:pt idx="1041" formatCode="#,##0">
                  <c:v>306</c:v>
                </c:pt>
                <c:pt idx="1042" formatCode="#,##0">
                  <c:v>309</c:v>
                </c:pt>
                <c:pt idx="1043" formatCode="#,##0">
                  <c:v>313</c:v>
                </c:pt>
                <c:pt idx="1044" formatCode="#,##0">
                  <c:v>318</c:v>
                </c:pt>
                <c:pt idx="1045" formatCode="#,##0">
                  <c:v>344</c:v>
                </c:pt>
                <c:pt idx="1046" formatCode="#,##0">
                  <c:v>336</c:v>
                </c:pt>
                <c:pt idx="1047" formatCode="#,##0">
                  <c:v>329</c:v>
                </c:pt>
                <c:pt idx="1048" formatCode="#,##0">
                  <c:v>333</c:v>
                </c:pt>
                <c:pt idx="1049" formatCode="#,##0">
                  <c:v>344</c:v>
                </c:pt>
                <c:pt idx="1050" formatCode="#,##0">
                  <c:v>347</c:v>
                </c:pt>
                <c:pt idx="1051" formatCode="#,##0">
                  <c:v>354</c:v>
                </c:pt>
                <c:pt idx="1052" formatCode="#,##0">
                  <c:v>357</c:v>
                </c:pt>
                <c:pt idx="1053" formatCode="#,##0">
                  <c:v>354</c:v>
                </c:pt>
                <c:pt idx="1054" formatCode="#,##0">
                  <c:v>364</c:v>
                </c:pt>
                <c:pt idx="1055" formatCode="#,##0">
                  <c:v>386</c:v>
                </c:pt>
                <c:pt idx="1056" formatCode="#,##0">
                  <c:v>376</c:v>
                </c:pt>
                <c:pt idx="1057" formatCode="#,##0">
                  <c:v>368</c:v>
                </c:pt>
                <c:pt idx="1058" formatCode="#,##0">
                  <c:v>357</c:v>
                </c:pt>
                <c:pt idx="1059" formatCode="#,##0">
                  <c:v>365</c:v>
                </c:pt>
                <c:pt idx="1060" formatCode="#,##0">
                  <c:v>369</c:v>
                </c:pt>
                <c:pt idx="1061" formatCode="#,##0">
                  <c:v>365</c:v>
                </c:pt>
                <c:pt idx="1062" formatCode="#,##0">
                  <c:v>365</c:v>
                </c:pt>
                <c:pt idx="1063" formatCode="#,##0">
                  <c:v>365</c:v>
                </c:pt>
                <c:pt idx="1064" formatCode="#,##0">
                  <c:v>367</c:v>
                </c:pt>
                <c:pt idx="1065" formatCode="#,##0">
                  <c:v>357</c:v>
                </c:pt>
                <c:pt idx="1066" formatCode="#,##0">
                  <c:v>355</c:v>
                </c:pt>
                <c:pt idx="1067" formatCode="#,##0">
                  <c:v>362</c:v>
                </c:pt>
                <c:pt idx="1068" formatCode="#,##0">
                  <c:v>365</c:v>
                </c:pt>
                <c:pt idx="1069" formatCode="#,##0">
                  <c:v>369</c:v>
                </c:pt>
                <c:pt idx="1070" formatCode="#,##0">
                  <c:v>383</c:v>
                </c:pt>
                <c:pt idx="1071" formatCode="#,##0">
                  <c:v>387</c:v>
                </c:pt>
                <c:pt idx="1072" formatCode="#,##0">
                  <c:v>390</c:v>
                </c:pt>
                <c:pt idx="1073" formatCode="#,##0">
                  <c:v>388</c:v>
                </c:pt>
                <c:pt idx="1074" formatCode="#,##0">
                  <c:v>381</c:v>
                </c:pt>
                <c:pt idx="1075" formatCode="#,##0">
                  <c:v>379</c:v>
                </c:pt>
                <c:pt idx="1076" formatCode="#,##0">
                  <c:v>367</c:v>
                </c:pt>
                <c:pt idx="1077" formatCode="#,##0">
                  <c:v>366</c:v>
                </c:pt>
                <c:pt idx="1078" formatCode="#,##0">
                  <c:v>368</c:v>
                </c:pt>
                <c:pt idx="1079" formatCode="#,##0">
                  <c:v>379</c:v>
                </c:pt>
                <c:pt idx="1080" formatCode="#,##0">
                  <c:v>379</c:v>
                </c:pt>
                <c:pt idx="1081" formatCode="#,##0">
                  <c:v>382</c:v>
                </c:pt>
                <c:pt idx="1082" formatCode="#,##0">
                  <c:v>381</c:v>
                </c:pt>
                <c:pt idx="1083" formatCode="#,##0">
                  <c:v>378</c:v>
                </c:pt>
                <c:pt idx="1084" formatCode="#,##0">
                  <c:v>379</c:v>
                </c:pt>
                <c:pt idx="1085" formatCode="#,##0">
                  <c:v>373</c:v>
                </c:pt>
                <c:pt idx="1086" formatCode="#,##0">
                  <c:v>372</c:v>
                </c:pt>
                <c:pt idx="1087" formatCode="#,##0">
                  <c:v>373</c:v>
                </c:pt>
                <c:pt idx="1088" formatCode="#,##0">
                  <c:v>372</c:v>
                </c:pt>
                <c:pt idx="1089" formatCode="#,##0">
                  <c:v>373</c:v>
                </c:pt>
                <c:pt idx="1090" formatCode="#,##0">
                  <c:v>381</c:v>
                </c:pt>
                <c:pt idx="1091" formatCode="0">
                  <c:v>389</c:v>
                </c:pt>
                <c:pt idx="1092" formatCode="0">
                  <c:v>389</c:v>
                </c:pt>
                <c:pt idx="1093" formatCode="0">
                  <c:v>400</c:v>
                </c:pt>
                <c:pt idx="1094" formatCode="0">
                  <c:v>397</c:v>
                </c:pt>
                <c:pt idx="1095" formatCode="0">
                  <c:v>394</c:v>
                </c:pt>
                <c:pt idx="1096" formatCode="0">
                  <c:v>399</c:v>
                </c:pt>
                <c:pt idx="1097" formatCode="0">
                  <c:v>424</c:v>
                </c:pt>
                <c:pt idx="1098" formatCode="0">
                  <c:v>427</c:v>
                </c:pt>
                <c:pt idx="1099" formatCode="0">
                  <c:v>437</c:v>
                </c:pt>
                <c:pt idx="1100" formatCode="0">
                  <c:v>445</c:v>
                </c:pt>
                <c:pt idx="1101" formatCode="0">
                  <c:v>448</c:v>
                </c:pt>
                <c:pt idx="1102" formatCode="0">
                  <c:v>441</c:v>
                </c:pt>
                <c:pt idx="1103" formatCode="0">
                  <c:v>441</c:v>
                </c:pt>
                <c:pt idx="1104" formatCode="0">
                  <c:v>429</c:v>
                </c:pt>
                <c:pt idx="1105" formatCode="0">
                  <c:v>438</c:v>
                </c:pt>
                <c:pt idx="1106" formatCode="0">
                  <c:v>430</c:v>
                </c:pt>
                <c:pt idx="1107" formatCode="0">
                  <c:v>436</c:v>
                </c:pt>
                <c:pt idx="1108" formatCode="0">
                  <c:v>436</c:v>
                </c:pt>
                <c:pt idx="1109" formatCode="0">
                  <c:v>436</c:v>
                </c:pt>
                <c:pt idx="1110" formatCode="0">
                  <c:v>436</c:v>
                </c:pt>
                <c:pt idx="1111" formatCode="0">
                  <c:v>426</c:v>
                </c:pt>
                <c:pt idx="1112" formatCode="0">
                  <c:v>426</c:v>
                </c:pt>
                <c:pt idx="1113" formatCode="0">
                  <c:v>416</c:v>
                </c:pt>
                <c:pt idx="1114" formatCode="0">
                  <c:v>412</c:v>
                </c:pt>
                <c:pt idx="1115" formatCode="0">
                  <c:v>415</c:v>
                </c:pt>
                <c:pt idx="1116" formatCode="0">
                  <c:v>419</c:v>
                </c:pt>
                <c:pt idx="1117" formatCode="0">
                  <c:v>420</c:v>
                </c:pt>
                <c:pt idx="1118" formatCode="0">
                  <c:v>416</c:v>
                </c:pt>
                <c:pt idx="1119" formatCode="0">
                  <c:v>410</c:v>
                </c:pt>
                <c:pt idx="1120" formatCode="0">
                  <c:v>414</c:v>
                </c:pt>
                <c:pt idx="1121" formatCode="0">
                  <c:v>409</c:v>
                </c:pt>
                <c:pt idx="1122" formatCode="0">
                  <c:v>412</c:v>
                </c:pt>
                <c:pt idx="1123" formatCode="0">
                  <c:v>409</c:v>
                </c:pt>
                <c:pt idx="1124" formatCode="0">
                  <c:v>420</c:v>
                </c:pt>
                <c:pt idx="1125" formatCode="0">
                  <c:v>421</c:v>
                </c:pt>
                <c:pt idx="1126" formatCode="0">
                  <c:v>414</c:v>
                </c:pt>
                <c:pt idx="1127" formatCode="0">
                  <c:v>409</c:v>
                </c:pt>
                <c:pt idx="1128" formatCode="0">
                  <c:v>407</c:v>
                </c:pt>
                <c:pt idx="1129" formatCode="0">
                  <c:v>404</c:v>
                </c:pt>
                <c:pt idx="1130" formatCode="0">
                  <c:v>409</c:v>
                </c:pt>
                <c:pt idx="1131" formatCode="0">
                  <c:v>398</c:v>
                </c:pt>
                <c:pt idx="1132" formatCode="0">
                  <c:v>406</c:v>
                </c:pt>
                <c:pt idx="1133" formatCode="0">
                  <c:v>400</c:v>
                </c:pt>
                <c:pt idx="1134" formatCode="0">
                  <c:v>405</c:v>
                </c:pt>
                <c:pt idx="1135" formatCode="0">
                  <c:v>410</c:v>
                </c:pt>
                <c:pt idx="1136" formatCode="0">
                  <c:v>406</c:v>
                </c:pt>
                <c:pt idx="1137" formatCode="0">
                  <c:v>411</c:v>
                </c:pt>
                <c:pt idx="1138" formatCode="0">
                  <c:v>411</c:v>
                </c:pt>
                <c:pt idx="1139" formatCode="0">
                  <c:v>414</c:v>
                </c:pt>
                <c:pt idx="1140" formatCode="0">
                  <c:v>411</c:v>
                </c:pt>
                <c:pt idx="1141" formatCode="0">
                  <c:v>416</c:v>
                </c:pt>
                <c:pt idx="1142" formatCode="0">
                  <c:v>406</c:v>
                </c:pt>
                <c:pt idx="1143" formatCode="0">
                  <c:v>408</c:v>
                </c:pt>
                <c:pt idx="1144" formatCode="0">
                  <c:v>413</c:v>
                </c:pt>
                <c:pt idx="1145" formatCode="0">
                  <c:v>419</c:v>
                </c:pt>
                <c:pt idx="1146" formatCode="0">
                  <c:v>422</c:v>
                </c:pt>
                <c:pt idx="1147" formatCode="0">
                  <c:v>426</c:v>
                </c:pt>
                <c:pt idx="1148" formatCode="0">
                  <c:v>430</c:v>
                </c:pt>
                <c:pt idx="1149" formatCode="0">
                  <c:v>451</c:v>
                </c:pt>
                <c:pt idx="1150" formatCode="0">
                  <c:v>451</c:v>
                </c:pt>
                <c:pt idx="1151" formatCode="0">
                  <c:v>464</c:v>
                </c:pt>
                <c:pt idx="1152" formatCode="0">
                  <c:v>462</c:v>
                </c:pt>
                <c:pt idx="1153" formatCode="0">
                  <c:v>466</c:v>
                </c:pt>
                <c:pt idx="1154" formatCode="0">
                  <c:v>477</c:v>
                </c:pt>
                <c:pt idx="1155" formatCode="0">
                  <c:v>467</c:v>
                </c:pt>
                <c:pt idx="1156" formatCode="0">
                  <c:v>460</c:v>
                </c:pt>
                <c:pt idx="1157" formatCode="0">
                  <c:v>467</c:v>
                </c:pt>
                <c:pt idx="1158" formatCode="0">
                  <c:v>467</c:v>
                </c:pt>
                <c:pt idx="1159" formatCode="0">
                  <c:v>454</c:v>
                </c:pt>
                <c:pt idx="1160" formatCode="0">
                  <c:v>451</c:v>
                </c:pt>
                <c:pt idx="1161" formatCode="0">
                  <c:v>457</c:v>
                </c:pt>
                <c:pt idx="1162" formatCode="0">
                  <c:v>476</c:v>
                </c:pt>
                <c:pt idx="1163" formatCode="0">
                  <c:v>476</c:v>
                </c:pt>
                <c:pt idx="1164" formatCode="0">
                  <c:v>476</c:v>
                </c:pt>
                <c:pt idx="1165" formatCode="0">
                  <c:v>483</c:v>
                </c:pt>
                <c:pt idx="1166" formatCode="0">
                  <c:v>485</c:v>
                </c:pt>
                <c:pt idx="1167" formatCode="0">
                  <c:v>510.99999999999994</c:v>
                </c:pt>
                <c:pt idx="1168" formatCode="0">
                  <c:v>520</c:v>
                </c:pt>
                <c:pt idx="1169" formatCode="0">
                  <c:v>555</c:v>
                </c:pt>
                <c:pt idx="1170" formatCode="0">
                  <c:v>536</c:v>
                </c:pt>
                <c:pt idx="1171" formatCode="0">
                  <c:v>542</c:v>
                </c:pt>
                <c:pt idx="1172" formatCode="0">
                  <c:v>539</c:v>
                </c:pt>
                <c:pt idx="1173" formatCode="0">
                  <c:v>528</c:v>
                </c:pt>
                <c:pt idx="1174" formatCode="0">
                  <c:v>516</c:v>
                </c:pt>
                <c:pt idx="1175" formatCode="0">
                  <c:v>527</c:v>
                </c:pt>
                <c:pt idx="1176" formatCode="0">
                  <c:v>525</c:v>
                </c:pt>
                <c:pt idx="1177" formatCode="0">
                  <c:v>538</c:v>
                </c:pt>
                <c:pt idx="1178" formatCode="0">
                  <c:v>546</c:v>
                </c:pt>
                <c:pt idx="1179" formatCode="0">
                  <c:v>523</c:v>
                </c:pt>
                <c:pt idx="1180" formatCode="0">
                  <c:v>535</c:v>
                </c:pt>
                <c:pt idx="1181" formatCode="0">
                  <c:v>535</c:v>
                </c:pt>
                <c:pt idx="1182" formatCode="0">
                  <c:v>541</c:v>
                </c:pt>
                <c:pt idx="1183" formatCode="0">
                  <c:v>545</c:v>
                </c:pt>
                <c:pt idx="1184" formatCode="0">
                  <c:v>558</c:v>
                </c:pt>
                <c:pt idx="1185" formatCode="0">
                  <c:v>562</c:v>
                </c:pt>
                <c:pt idx="1186" formatCode="0">
                  <c:v>576</c:v>
                </c:pt>
                <c:pt idx="1187" formatCode="0">
                  <c:v>564</c:v>
                </c:pt>
                <c:pt idx="1188" formatCode="0">
                  <c:v>556</c:v>
                </c:pt>
                <c:pt idx="1189" formatCode="0">
                  <c:v>559</c:v>
                </c:pt>
                <c:pt idx="1190" formatCode="0">
                  <c:v>565</c:v>
                </c:pt>
                <c:pt idx="1191" formatCode="0">
                  <c:v>554</c:v>
                </c:pt>
                <c:pt idx="1192" formatCode="0">
                  <c:v>561</c:v>
                </c:pt>
                <c:pt idx="1193" formatCode="0">
                  <c:v>552</c:v>
                </c:pt>
                <c:pt idx="1194" formatCode="0">
                  <c:v>555</c:v>
                </c:pt>
                <c:pt idx="1195" formatCode="0">
                  <c:v>564</c:v>
                </c:pt>
                <c:pt idx="1196" formatCode="0">
                  <c:v>562</c:v>
                </c:pt>
                <c:pt idx="1197" formatCode="0">
                  <c:v>569</c:v>
                </c:pt>
                <c:pt idx="1198" formatCode="0">
                  <c:v>567</c:v>
                </c:pt>
                <c:pt idx="1199" formatCode="0">
                  <c:v>562</c:v>
                </c:pt>
                <c:pt idx="1200" formatCode="0">
                  <c:v>558</c:v>
                </c:pt>
                <c:pt idx="1201" formatCode="0">
                  <c:v>541</c:v>
                </c:pt>
                <c:pt idx="1202" formatCode="0">
                  <c:v>545</c:v>
                </c:pt>
                <c:pt idx="1203" formatCode="0">
                  <c:v>537</c:v>
                </c:pt>
                <c:pt idx="1204" formatCode="0">
                  <c:v>544</c:v>
                </c:pt>
                <c:pt idx="1205" formatCode="0">
                  <c:v>546</c:v>
                </c:pt>
                <c:pt idx="1206" formatCode="0">
                  <c:v>546</c:v>
                </c:pt>
                <c:pt idx="1207" formatCode="0">
                  <c:v>553</c:v>
                </c:pt>
                <c:pt idx="1208" formatCode="0">
                  <c:v>556</c:v>
                </c:pt>
                <c:pt idx="1209" formatCode="0">
                  <c:v>555</c:v>
                </c:pt>
                <c:pt idx="1210" formatCode="0">
                  <c:v>543</c:v>
                </c:pt>
                <c:pt idx="1211" formatCode="0">
                  <c:v>539</c:v>
                </c:pt>
                <c:pt idx="1212" formatCode="0">
                  <c:v>543</c:v>
                </c:pt>
                <c:pt idx="1213" formatCode="0">
                  <c:v>548</c:v>
                </c:pt>
                <c:pt idx="1214" formatCode="0">
                  <c:v>548</c:v>
                </c:pt>
                <c:pt idx="1215" formatCode="0_ ">
                  <c:v>541</c:v>
                </c:pt>
                <c:pt idx="1216" formatCode="0_ ">
                  <c:v>537</c:v>
                </c:pt>
                <c:pt idx="1217" formatCode="0_ ">
                  <c:v>536</c:v>
                </c:pt>
                <c:pt idx="1218" formatCode="0_ ">
                  <c:v>537</c:v>
                </c:pt>
                <c:pt idx="1219" formatCode="0_ ">
                  <c:v>541</c:v>
                </c:pt>
                <c:pt idx="1220" formatCode="0_ ">
                  <c:v>541</c:v>
                </c:pt>
                <c:pt idx="1221" formatCode="0_ ">
                  <c:v>536</c:v>
                </c:pt>
                <c:pt idx="1222" formatCode="0_ ">
                  <c:v>536</c:v>
                </c:pt>
                <c:pt idx="1223" formatCode="0_ ">
                  <c:v>535</c:v>
                </c:pt>
                <c:pt idx="1224" formatCode="0_ ">
                  <c:v>524</c:v>
                </c:pt>
                <c:pt idx="1225" formatCode="0_ ">
                  <c:v>521</c:v>
                </c:pt>
                <c:pt idx="1226" formatCode="0_ ">
                  <c:v>519</c:v>
                </c:pt>
                <c:pt idx="1227" formatCode="0_ ">
                  <c:v>518</c:v>
                </c:pt>
                <c:pt idx="1228" formatCode="0_ ">
                  <c:v>530</c:v>
                </c:pt>
                <c:pt idx="1229" formatCode="0_ ">
                  <c:v>524</c:v>
                </c:pt>
                <c:pt idx="1230" formatCode="0_ ">
                  <c:v>515</c:v>
                </c:pt>
                <c:pt idx="1231" formatCode="0_ ">
                  <c:v>518</c:v>
                </c:pt>
                <c:pt idx="1232" formatCode="0_ ">
                  <c:v>522</c:v>
                </c:pt>
                <c:pt idx="1233" formatCode="0_ ">
                  <c:v>519</c:v>
                </c:pt>
                <c:pt idx="1234" formatCode="0_ ">
                  <c:v>518</c:v>
                </c:pt>
                <c:pt idx="1235" formatCode="0_ ">
                  <c:v>520</c:v>
                </c:pt>
                <c:pt idx="1236" formatCode="0_ ">
                  <c:v>520</c:v>
                </c:pt>
                <c:pt idx="1237" formatCode="0_ ">
                  <c:v>521</c:v>
                </c:pt>
                <c:pt idx="1238" formatCode="0_ ">
                  <c:v>509</c:v>
                </c:pt>
                <c:pt idx="1239" formatCode="0_ ">
                  <c:v>502</c:v>
                </c:pt>
                <c:pt idx="1240" formatCode="0_ ">
                  <c:v>501.99999999999994</c:v>
                </c:pt>
                <c:pt idx="1241" formatCode="0_ ">
                  <c:v>501</c:v>
                </c:pt>
                <c:pt idx="1242" formatCode="0_ ">
                  <c:v>486</c:v>
                </c:pt>
                <c:pt idx="1243" formatCode="0_ ">
                  <c:v>483</c:v>
                </c:pt>
                <c:pt idx="1244" formatCode="0_ ">
                  <c:v>469</c:v>
                </c:pt>
                <c:pt idx="1245" formatCode="0_ ">
                  <c:v>467.99999999999994</c:v>
                </c:pt>
                <c:pt idx="1246" formatCode="0_ ">
                  <c:v>455</c:v>
                </c:pt>
                <c:pt idx="1247" formatCode="0_ ">
                  <c:v>461</c:v>
                </c:pt>
                <c:pt idx="1248" formatCode="0_ ">
                  <c:v>462</c:v>
                </c:pt>
                <c:pt idx="1249" formatCode="0_ ">
                  <c:v>449</c:v>
                </c:pt>
                <c:pt idx="1250" formatCode="0_ ">
                  <c:v>437</c:v>
                </c:pt>
                <c:pt idx="1251" formatCode="0_ ">
                  <c:v>440</c:v>
                </c:pt>
                <c:pt idx="1252" formatCode="0_ ">
                  <c:v>434.99999999999994</c:v>
                </c:pt>
                <c:pt idx="1253" formatCode="0_ ">
                  <c:v>432</c:v>
                </c:pt>
                <c:pt idx="1254" formatCode="0_ ">
                  <c:v>434</c:v>
                </c:pt>
                <c:pt idx="1255" formatCode="0_ ">
                  <c:v>428</c:v>
                </c:pt>
                <c:pt idx="1256" formatCode="0_ ">
                  <c:v>430.99999999999994</c:v>
                </c:pt>
                <c:pt idx="1257" formatCode="0_ ">
                  <c:v>424.00000000000006</c:v>
                </c:pt>
                <c:pt idx="1258" formatCode="0_ ">
                  <c:v>415</c:v>
                </c:pt>
                <c:pt idx="1259" formatCode="0_ ">
                  <c:v>406</c:v>
                </c:pt>
                <c:pt idx="1260" formatCode="0_ ">
                  <c:v>421</c:v>
                </c:pt>
                <c:pt idx="1261" formatCode="0_ ">
                  <c:v>418</c:v>
                </c:pt>
                <c:pt idx="1262" formatCode="0_ ">
                  <c:v>418</c:v>
                </c:pt>
                <c:pt idx="1263" formatCode="0_ ">
                  <c:v>422</c:v>
                </c:pt>
                <c:pt idx="1264" formatCode="0_ ">
                  <c:v>419.00000000000006</c:v>
                </c:pt>
                <c:pt idx="1265" formatCode="0_ ">
                  <c:v>421</c:v>
                </c:pt>
                <c:pt idx="1266" formatCode="0_ ">
                  <c:v>417</c:v>
                </c:pt>
                <c:pt idx="1267" formatCode="0_ ">
                  <c:v>423.00000000000006</c:v>
                </c:pt>
                <c:pt idx="1268" formatCode="0_ ">
                  <c:v>421</c:v>
                </c:pt>
                <c:pt idx="1269" formatCode="0_ ">
                  <c:v>433</c:v>
                </c:pt>
                <c:pt idx="1270" formatCode="0_ ">
                  <c:v>437</c:v>
                </c:pt>
                <c:pt idx="1271" formatCode="0_ ">
                  <c:v>430</c:v>
                </c:pt>
                <c:pt idx="1272" formatCode="0_ ">
                  <c:v>431</c:v>
                </c:pt>
                <c:pt idx="1273" formatCode="0_ ">
                  <c:v>429</c:v>
                </c:pt>
                <c:pt idx="1274" formatCode="0_ ">
                  <c:v>425</c:v>
                </c:pt>
                <c:pt idx="1275" formatCode="0_ ">
                  <c:v>438.99999999999994</c:v>
                </c:pt>
                <c:pt idx="1276" formatCode="0_ ">
                  <c:v>449.00000000000006</c:v>
                </c:pt>
                <c:pt idx="1277" formatCode="0_ ">
                  <c:v>454</c:v>
                </c:pt>
                <c:pt idx="1278" formatCode="0_ ">
                  <c:v>447</c:v>
                </c:pt>
                <c:pt idx="1279" formatCode="0_ ">
                  <c:v>445</c:v>
                </c:pt>
                <c:pt idx="1280" formatCode="0_ ">
                  <c:v>441</c:v>
                </c:pt>
                <c:pt idx="1281" formatCode="0_ ">
                  <c:v>453.00000000000006</c:v>
                </c:pt>
                <c:pt idx="1282" formatCode="0_ ">
                  <c:v>452</c:v>
                </c:pt>
                <c:pt idx="1283" formatCode="0_ ">
                  <c:v>438.99999999999994</c:v>
                </c:pt>
                <c:pt idx="1284" formatCode="0_ ">
                  <c:v>414</c:v>
                </c:pt>
                <c:pt idx="1285" formatCode="0_ ">
                  <c:v>411.00000000000006</c:v>
                </c:pt>
                <c:pt idx="1286" formatCode="0_ ">
                  <c:v>416</c:v>
                </c:pt>
                <c:pt idx="1287" formatCode="0_ ">
                  <c:v>411.00000000000006</c:v>
                </c:pt>
                <c:pt idx="1288" formatCode="0_ ">
                  <c:v>411.00000000000006</c:v>
                </c:pt>
                <c:pt idx="1289" formatCode="0_ ">
                  <c:v>397.00000000000006</c:v>
                </c:pt>
                <c:pt idx="1290" formatCode="0_ ">
                  <c:v>404</c:v>
                </c:pt>
                <c:pt idx="1291" formatCode="0_ ">
                  <c:v>401</c:v>
                </c:pt>
                <c:pt idx="1292" formatCode="0_ ">
                  <c:v>399</c:v>
                </c:pt>
                <c:pt idx="1293" formatCode="0_ ">
                  <c:v>396</c:v>
                </c:pt>
                <c:pt idx="1294" formatCode="0_ ">
                  <c:v>401.99999999999994</c:v>
                </c:pt>
                <c:pt idx="1295" formatCode="0_ ">
                  <c:v>406</c:v>
                </c:pt>
                <c:pt idx="1296" formatCode="0_ ">
                  <c:v>403</c:v>
                </c:pt>
                <c:pt idx="1297" formatCode="0_ ">
                  <c:v>404</c:v>
                </c:pt>
                <c:pt idx="1298" formatCode="0_ ">
                  <c:v>409.99999999999994</c:v>
                </c:pt>
                <c:pt idx="1299" formatCode="0_ ">
                  <c:v>414</c:v>
                </c:pt>
                <c:pt idx="1300" formatCode="0_ ">
                  <c:v>408</c:v>
                </c:pt>
                <c:pt idx="1301" formatCode="0_ ">
                  <c:v>407.00000000000006</c:v>
                </c:pt>
                <c:pt idx="1302" formatCode="0_ ">
                  <c:v>403</c:v>
                </c:pt>
                <c:pt idx="1303" formatCode="0_ ">
                  <c:v>404.99999999999994</c:v>
                </c:pt>
                <c:pt idx="1304" formatCode="0_ ">
                  <c:v>399</c:v>
                </c:pt>
                <c:pt idx="1305" formatCode="0_ ">
                  <c:v>401.99999999999994</c:v>
                </c:pt>
                <c:pt idx="1306" formatCode="0_ ">
                  <c:v>405.99999999999994</c:v>
                </c:pt>
                <c:pt idx="1307" formatCode="0_ ">
                  <c:v>401.99999999999994</c:v>
                </c:pt>
                <c:pt idx="1308" formatCode="0_ ">
                  <c:v>401.99999999999994</c:v>
                </c:pt>
                <c:pt idx="1309" formatCode="0_ ">
                  <c:v>411</c:v>
                </c:pt>
                <c:pt idx="1310" formatCode="0_ ">
                  <c:v>411</c:v>
                </c:pt>
                <c:pt idx="1311" formatCode="0_ ">
                  <c:v>416</c:v>
                </c:pt>
                <c:pt idx="1312" formatCode="0_ ">
                  <c:v>413.99999999999994</c:v>
                </c:pt>
                <c:pt idx="1313" formatCode="0_ ">
                  <c:v>405.99999999999994</c:v>
                </c:pt>
                <c:pt idx="1314" formatCode="0_ ">
                  <c:v>404</c:v>
                </c:pt>
                <c:pt idx="1315" formatCode="0_ ">
                  <c:v>409</c:v>
                </c:pt>
                <c:pt idx="1316" formatCode="0_ ">
                  <c:v>407.00000000000006</c:v>
                </c:pt>
                <c:pt idx="1317" formatCode="0_ ">
                  <c:v>409.99999999999994</c:v>
                </c:pt>
                <c:pt idx="1318" formatCode="0_ ">
                  <c:v>411</c:v>
                </c:pt>
                <c:pt idx="1319" formatCode="0_ ">
                  <c:v>414</c:v>
                </c:pt>
                <c:pt idx="1320" formatCode="0_ ">
                  <c:v>409</c:v>
                </c:pt>
                <c:pt idx="1321" formatCode="0_ ">
                  <c:v>403</c:v>
                </c:pt>
                <c:pt idx="1322" formatCode="0_);[Red]\(0\)">
                  <c:v>406.9</c:v>
                </c:pt>
                <c:pt idx="1323" formatCode="0_);[Red]\(0\)">
                  <c:v>408.6</c:v>
                </c:pt>
                <c:pt idx="1324" formatCode="0_);[Red]\(0\)">
                  <c:v>403.2</c:v>
                </c:pt>
                <c:pt idx="1325" formatCode="0_);[Red]\(0\)">
                  <c:v>403.5</c:v>
                </c:pt>
                <c:pt idx="1326" formatCode="0_);[Red]\(0\)">
                  <c:v>408.9</c:v>
                </c:pt>
                <c:pt idx="1327" formatCode="0_);[Red]\(0\)">
                  <c:v>405.6</c:v>
                </c:pt>
                <c:pt idx="1328" formatCode="0_);[Red]\(0\)">
                  <c:v>408.4</c:v>
                </c:pt>
                <c:pt idx="1329" formatCode="0_);[Red]\(0\)">
                  <c:v>412.3</c:v>
                </c:pt>
                <c:pt idx="1330" formatCode="0_);[Red]\(0\)">
                  <c:v>414.8</c:v>
                </c:pt>
                <c:pt idx="1331" formatCode="0_);[Red]\(0\)">
                  <c:v>412.7</c:v>
                </c:pt>
                <c:pt idx="1332" formatCode="0_);[Red]\(0\)">
                  <c:v>418.1</c:v>
                </c:pt>
                <c:pt idx="1333" formatCode="0_);[Red]\(0\)">
                  <c:v>418.3</c:v>
                </c:pt>
                <c:pt idx="1334" formatCode="0_);[Red]\(0\)">
                  <c:v>428</c:v>
                </c:pt>
                <c:pt idx="1335" formatCode="0_);[Red]\(0\)">
                  <c:v>432.8</c:v>
                </c:pt>
                <c:pt idx="1336" formatCode="0_);[Red]\(0\)">
                  <c:v>435.9</c:v>
                </c:pt>
                <c:pt idx="1337" formatCode="0_);[Red]\(0\)">
                  <c:v>426.2</c:v>
                </c:pt>
                <c:pt idx="1338" formatCode="0_);[Red]\(0\)">
                  <c:v>428.5</c:v>
                </c:pt>
                <c:pt idx="1339" formatCode="0_);[Red]\(0\)">
                  <c:v>424.4</c:v>
                </c:pt>
                <c:pt idx="1340" formatCode="0_);[Red]\(0\)">
                  <c:v>430.7</c:v>
                </c:pt>
                <c:pt idx="1341" formatCode="0_);[Red]\(0\)">
                  <c:v>427.3</c:v>
                </c:pt>
                <c:pt idx="1342" formatCode="0_);[Red]\(0\)">
                  <c:v>434.4</c:v>
                </c:pt>
                <c:pt idx="1343" formatCode="0_);[Red]\(0\)">
                  <c:v>430.9</c:v>
                </c:pt>
                <c:pt idx="1344" formatCode="0_);[Red]\(0\)">
                  <c:v>430.2</c:v>
                </c:pt>
                <c:pt idx="1345" formatCode="0_);[Red]\(0\)">
                  <c:v>429.7</c:v>
                </c:pt>
                <c:pt idx="1346" formatCode="0_);[Red]\(0\)">
                  <c:v>435.6</c:v>
                </c:pt>
                <c:pt idx="1347" formatCode="0_);[Red]\(0\)">
                  <c:v>443.7</c:v>
                </c:pt>
                <c:pt idx="1348" formatCode="0_);[Red]\(0\)">
                  <c:v>439.5</c:v>
                </c:pt>
                <c:pt idx="1349" formatCode="0_);[Red]\(0\)">
                  <c:v>439</c:v>
                </c:pt>
                <c:pt idx="1350" formatCode="0_);[Red]\(0\)">
                  <c:v>438</c:v>
                </c:pt>
                <c:pt idx="1351" formatCode="0_);[Red]\(0\)">
                  <c:v>437.8</c:v>
                </c:pt>
                <c:pt idx="1352" formatCode="0_);[Red]\(0\)">
                  <c:v>440</c:v>
                </c:pt>
                <c:pt idx="1353" formatCode="0_);[Red]\(0\)">
                  <c:v>441.9</c:v>
                </c:pt>
                <c:pt idx="1354" formatCode="0_);[Red]\(0\)">
                  <c:v>437.5</c:v>
                </c:pt>
                <c:pt idx="1355" formatCode="0_);[Red]\(0\)">
                  <c:v>434.8</c:v>
                </c:pt>
                <c:pt idx="1356" formatCode="0_);[Red]\(0\)">
                  <c:v>436.5</c:v>
                </c:pt>
                <c:pt idx="1357" formatCode="0_);[Red]\(0\)">
                  <c:v>439.1</c:v>
                </c:pt>
                <c:pt idx="1358" formatCode="0_);[Red]\(0\)">
                  <c:v>447.3</c:v>
                </c:pt>
                <c:pt idx="1359" formatCode="0_);[Red]\(0\)">
                  <c:v>442.1</c:v>
                </c:pt>
                <c:pt idx="1360" formatCode="0_);[Red]\(0\)">
                  <c:v>442.9</c:v>
                </c:pt>
                <c:pt idx="1361" formatCode="0_);[Red]\(0\)">
                  <c:v>442.5</c:v>
                </c:pt>
                <c:pt idx="1362" formatCode="0_);[Red]\(0\)">
                  <c:v>447.5</c:v>
                </c:pt>
                <c:pt idx="1363" formatCode="0_);[Red]\(0\)">
                  <c:v>453.4</c:v>
                </c:pt>
                <c:pt idx="1364" formatCode="0_);[Red]\(0\)">
                  <c:v>459.4</c:v>
                </c:pt>
                <c:pt idx="1365" formatCode="0_);[Red]\(0\)">
                  <c:v>450.2</c:v>
                </c:pt>
                <c:pt idx="1366" formatCode="0_);[Red]\(0\)">
                  <c:v>451.2</c:v>
                </c:pt>
                <c:pt idx="1367" formatCode="0_);[Red]\(0\)">
                  <c:v>440.8</c:v>
                </c:pt>
                <c:pt idx="1368" formatCode="0_);[Red]\(0\)">
                  <c:v>442</c:v>
                </c:pt>
                <c:pt idx="1369" formatCode="0_);[Red]\(0\)">
                  <c:v>441.4</c:v>
                </c:pt>
                <c:pt idx="1370" formatCode="0_);[Red]\(0\)">
                  <c:v>439.8</c:v>
                </c:pt>
                <c:pt idx="1371" formatCode="0_);[Red]\(0\)">
                  <c:v>434.1</c:v>
                </c:pt>
                <c:pt idx="1372" formatCode="0_);[Red]\(0\)">
                  <c:v>437.9</c:v>
                </c:pt>
                <c:pt idx="1373" formatCode="0_);[Red]\(0\)">
                  <c:v>439.9</c:v>
                </c:pt>
                <c:pt idx="1374" formatCode="0_);[Red]\(0\)">
                  <c:v>441</c:v>
                </c:pt>
                <c:pt idx="1375" formatCode="0_);[Red]\(0\)">
                  <c:v>443.5</c:v>
                </c:pt>
                <c:pt idx="1376" formatCode="0_);[Red]\(0\)">
                  <c:v>441.3</c:v>
                </c:pt>
                <c:pt idx="1377" formatCode="0_);[Red]\(0\)">
                  <c:v>437.4</c:v>
                </c:pt>
                <c:pt idx="1378" formatCode="0_);[Red]\(0\)">
                  <c:v>442.3</c:v>
                </c:pt>
                <c:pt idx="1379" formatCode="0_);[Red]\(0\)">
                  <c:v>446.7</c:v>
                </c:pt>
                <c:pt idx="1380" formatCode="0_);[Red]\(0\)">
                  <c:v>443.5</c:v>
                </c:pt>
                <c:pt idx="1381" formatCode="0_);[Red]\(0\)">
                  <c:v>446.6</c:v>
                </c:pt>
                <c:pt idx="1382" formatCode="0_);[Red]\(0\)">
                  <c:v>449.6</c:v>
                </c:pt>
                <c:pt idx="1383" formatCode="0_);[Red]\(0\)">
                  <c:v>451.9</c:v>
                </c:pt>
                <c:pt idx="1384" formatCode="0_);[Red]\(0\)">
                  <c:v>446.8</c:v>
                </c:pt>
                <c:pt idx="1385" formatCode="0_);[Red]\(0\)">
                  <c:v>442.4</c:v>
                </c:pt>
                <c:pt idx="1386" formatCode="0_);[Red]\(0\)">
                  <c:v>444.8</c:v>
                </c:pt>
                <c:pt idx="1387" formatCode="0_);[Red]\(0\)">
                  <c:v>446.4</c:v>
                </c:pt>
                <c:pt idx="1388" formatCode="0_);[Red]\(0\)">
                  <c:v>447.5</c:v>
                </c:pt>
                <c:pt idx="1389" formatCode="0_);[Red]\(0\)">
                  <c:v>452</c:v>
                </c:pt>
                <c:pt idx="1390" formatCode="0_);[Red]\(0\)">
                  <c:v>448.8</c:v>
                </c:pt>
                <c:pt idx="1391" formatCode="0_);[Red]\(0\)">
                  <c:v>456.1</c:v>
                </c:pt>
                <c:pt idx="1392" formatCode="0_);[Red]\(0\)">
                  <c:v>450.1</c:v>
                </c:pt>
                <c:pt idx="1393" formatCode="0_);[Red]\(0\)">
                  <c:v>456.3</c:v>
                </c:pt>
                <c:pt idx="1394" formatCode="0_);[Red]\(0\)">
                  <c:v>456.9</c:v>
                </c:pt>
                <c:pt idx="1395" formatCode="0_);[Red]\(0\)">
                  <c:v>453.6</c:v>
                </c:pt>
                <c:pt idx="1396" formatCode="0_);[Red]\(0\)">
                  <c:v>452.4</c:v>
                </c:pt>
                <c:pt idx="1397" formatCode="0_);[Red]\(0\)">
                  <c:v>455.4</c:v>
                </c:pt>
              </c:numCache>
            </c:numRef>
          </c:val>
          <c:smooth val="1"/>
          <c:extLst>
            <c:ext xmlns:c16="http://schemas.microsoft.com/office/drawing/2014/chart" uri="{C3380CC4-5D6E-409C-BE32-E72D297353CC}">
              <c16:uniqueId val="{00000001-BC41-43A7-A3F2-F7D19E02CB2F}"/>
            </c:ext>
          </c:extLst>
        </c:ser>
        <c:ser>
          <c:idx val="0"/>
          <c:order val="2"/>
          <c:tx>
            <c:strRef>
              <c:f>Sheet1!$D$1</c:f>
              <c:strCache>
                <c:ptCount val="1"/>
                <c:pt idx="0">
                  <c:v>회사채(A-)</c:v>
                </c:pt>
              </c:strCache>
            </c:strRef>
          </c:tx>
          <c:spPr>
            <a:ln w="19050" cap="rnd">
              <a:solidFill>
                <a:schemeClr val="accent5"/>
              </a:solidFill>
              <a:round/>
            </a:ln>
            <a:effectLst/>
          </c:spPr>
          <c:marker>
            <c:symbol val="none"/>
          </c:marker>
          <c:cat>
            <c:strRef>
              <c:f>Sheet1!$A$246:$A$1643</c:f>
              <c:strCache>
                <c:ptCount val="1398"/>
                <c:pt idx="0">
                  <c:v>'18</c:v>
                </c:pt>
                <c:pt idx="245">
                  <c:v>'19</c:v>
                </c:pt>
                <c:pt idx="492">
                  <c:v>'20</c:v>
                </c:pt>
                <c:pt idx="741">
                  <c:v>'21</c:v>
                </c:pt>
                <c:pt idx="990">
                  <c:v>'22</c:v>
                </c:pt>
                <c:pt idx="1236">
                  <c:v>'23</c:v>
                </c:pt>
                <c:pt idx="1338">
                  <c:v>'23.5.31</c:v>
                </c:pt>
                <c:pt idx="1397">
                  <c:v>'23.8.25</c:v>
                </c:pt>
              </c:strCache>
            </c:strRef>
          </c:cat>
          <c:val>
            <c:numRef>
              <c:f>Sheet1!$D$246:$D$1643</c:f>
              <c:numCache>
                <c:formatCode>#,##0_ </c:formatCode>
                <c:ptCount val="1398"/>
                <c:pt idx="0">
                  <c:v>371</c:v>
                </c:pt>
                <c:pt idx="1">
                  <c:v>371</c:v>
                </c:pt>
                <c:pt idx="2">
                  <c:v>373</c:v>
                </c:pt>
                <c:pt idx="3">
                  <c:v>368</c:v>
                </c:pt>
                <c:pt idx="4">
                  <c:v>372</c:v>
                </c:pt>
                <c:pt idx="5">
                  <c:v>374</c:v>
                </c:pt>
                <c:pt idx="6">
                  <c:v>376</c:v>
                </c:pt>
                <c:pt idx="7">
                  <c:v>374</c:v>
                </c:pt>
                <c:pt idx="8">
                  <c:v>375</c:v>
                </c:pt>
                <c:pt idx="9">
                  <c:v>381</c:v>
                </c:pt>
                <c:pt idx="10">
                  <c:v>380</c:v>
                </c:pt>
                <c:pt idx="11">
                  <c:v>379</c:v>
                </c:pt>
                <c:pt idx="12">
                  <c:v>375</c:v>
                </c:pt>
                <c:pt idx="13">
                  <c:v>376</c:v>
                </c:pt>
                <c:pt idx="14">
                  <c:v>379</c:v>
                </c:pt>
                <c:pt idx="15">
                  <c:v>377</c:v>
                </c:pt>
                <c:pt idx="16">
                  <c:v>378</c:v>
                </c:pt>
                <c:pt idx="17">
                  <c:v>380</c:v>
                </c:pt>
                <c:pt idx="18">
                  <c:v>381</c:v>
                </c:pt>
                <c:pt idx="19">
                  <c:v>388</c:v>
                </c:pt>
                <c:pt idx="20">
                  <c:v>389</c:v>
                </c:pt>
                <c:pt idx="21">
                  <c:v>386</c:v>
                </c:pt>
                <c:pt idx="22">
                  <c:v>384</c:v>
                </c:pt>
                <c:pt idx="23">
                  <c:v>383</c:v>
                </c:pt>
                <c:pt idx="24">
                  <c:v>387</c:v>
                </c:pt>
                <c:pt idx="25">
                  <c:v>384</c:v>
                </c:pt>
                <c:pt idx="26">
                  <c:v>383</c:v>
                </c:pt>
                <c:pt idx="27">
                  <c:v>386</c:v>
                </c:pt>
                <c:pt idx="28">
                  <c:v>387</c:v>
                </c:pt>
                <c:pt idx="29">
                  <c:v>389</c:v>
                </c:pt>
                <c:pt idx="30">
                  <c:v>385</c:v>
                </c:pt>
                <c:pt idx="31">
                  <c:v>384</c:v>
                </c:pt>
                <c:pt idx="32">
                  <c:v>388</c:v>
                </c:pt>
                <c:pt idx="33">
                  <c:v>390</c:v>
                </c:pt>
                <c:pt idx="34">
                  <c:v>389</c:v>
                </c:pt>
                <c:pt idx="35">
                  <c:v>388</c:v>
                </c:pt>
                <c:pt idx="36">
                  <c:v>386</c:v>
                </c:pt>
                <c:pt idx="37">
                  <c:v>383</c:v>
                </c:pt>
                <c:pt idx="38">
                  <c:v>384</c:v>
                </c:pt>
                <c:pt idx="39">
                  <c:v>384</c:v>
                </c:pt>
                <c:pt idx="40">
                  <c:v>388</c:v>
                </c:pt>
                <c:pt idx="41">
                  <c:v>387</c:v>
                </c:pt>
                <c:pt idx="42">
                  <c:v>388</c:v>
                </c:pt>
                <c:pt idx="43">
                  <c:v>387</c:v>
                </c:pt>
                <c:pt idx="44">
                  <c:v>386</c:v>
                </c:pt>
                <c:pt idx="45">
                  <c:v>387</c:v>
                </c:pt>
                <c:pt idx="46">
                  <c:v>387</c:v>
                </c:pt>
                <c:pt idx="47">
                  <c:v>387</c:v>
                </c:pt>
                <c:pt idx="48">
                  <c:v>384</c:v>
                </c:pt>
                <c:pt idx="49">
                  <c:v>384</c:v>
                </c:pt>
                <c:pt idx="50">
                  <c:v>384</c:v>
                </c:pt>
                <c:pt idx="51">
                  <c:v>384</c:v>
                </c:pt>
                <c:pt idx="52">
                  <c:v>385</c:v>
                </c:pt>
                <c:pt idx="53">
                  <c:v>385</c:v>
                </c:pt>
                <c:pt idx="54">
                  <c:v>381</c:v>
                </c:pt>
                <c:pt idx="55">
                  <c:v>379</c:v>
                </c:pt>
                <c:pt idx="56">
                  <c:v>381</c:v>
                </c:pt>
                <c:pt idx="57">
                  <c:v>379</c:v>
                </c:pt>
                <c:pt idx="58">
                  <c:v>379</c:v>
                </c:pt>
                <c:pt idx="59">
                  <c:v>379</c:v>
                </c:pt>
                <c:pt idx="60">
                  <c:v>378</c:v>
                </c:pt>
                <c:pt idx="61">
                  <c:v>378</c:v>
                </c:pt>
                <c:pt idx="62">
                  <c:v>376</c:v>
                </c:pt>
                <c:pt idx="63">
                  <c:v>373</c:v>
                </c:pt>
                <c:pt idx="64">
                  <c:v>374</c:v>
                </c:pt>
                <c:pt idx="65">
                  <c:v>373</c:v>
                </c:pt>
                <c:pt idx="66">
                  <c:v>374</c:v>
                </c:pt>
                <c:pt idx="67">
                  <c:v>374</c:v>
                </c:pt>
                <c:pt idx="68">
                  <c:v>372</c:v>
                </c:pt>
                <c:pt idx="69">
                  <c:v>371</c:v>
                </c:pt>
                <c:pt idx="70">
                  <c:v>371</c:v>
                </c:pt>
                <c:pt idx="71">
                  <c:v>372</c:v>
                </c:pt>
                <c:pt idx="72">
                  <c:v>373</c:v>
                </c:pt>
                <c:pt idx="73">
                  <c:v>374</c:v>
                </c:pt>
                <c:pt idx="74">
                  <c:v>373</c:v>
                </c:pt>
                <c:pt idx="75">
                  <c:v>374</c:v>
                </c:pt>
                <c:pt idx="76">
                  <c:v>378</c:v>
                </c:pt>
                <c:pt idx="77">
                  <c:v>376</c:v>
                </c:pt>
                <c:pt idx="78">
                  <c:v>379</c:v>
                </c:pt>
                <c:pt idx="79">
                  <c:v>376</c:v>
                </c:pt>
                <c:pt idx="80">
                  <c:v>374</c:v>
                </c:pt>
                <c:pt idx="81">
                  <c:v>375</c:v>
                </c:pt>
                <c:pt idx="82">
                  <c:v>377</c:v>
                </c:pt>
                <c:pt idx="83">
                  <c:v>377</c:v>
                </c:pt>
                <c:pt idx="84">
                  <c:v>380</c:v>
                </c:pt>
                <c:pt idx="85">
                  <c:v>382</c:v>
                </c:pt>
                <c:pt idx="86">
                  <c:v>382</c:v>
                </c:pt>
                <c:pt idx="87">
                  <c:v>379</c:v>
                </c:pt>
                <c:pt idx="88">
                  <c:v>380</c:v>
                </c:pt>
                <c:pt idx="89">
                  <c:v>382</c:v>
                </c:pt>
                <c:pt idx="90">
                  <c:v>382</c:v>
                </c:pt>
                <c:pt idx="91">
                  <c:v>379</c:v>
                </c:pt>
                <c:pt idx="92">
                  <c:v>377</c:v>
                </c:pt>
                <c:pt idx="93">
                  <c:v>372</c:v>
                </c:pt>
                <c:pt idx="94">
                  <c:v>375</c:v>
                </c:pt>
                <c:pt idx="95">
                  <c:v>373</c:v>
                </c:pt>
                <c:pt idx="96">
                  <c:v>369</c:v>
                </c:pt>
                <c:pt idx="97">
                  <c:v>370</c:v>
                </c:pt>
                <c:pt idx="98">
                  <c:v>370</c:v>
                </c:pt>
                <c:pt idx="99">
                  <c:v>369</c:v>
                </c:pt>
                <c:pt idx="100">
                  <c:v>369</c:v>
                </c:pt>
                <c:pt idx="101">
                  <c:v>369</c:v>
                </c:pt>
                <c:pt idx="102">
                  <c:v>368</c:v>
                </c:pt>
                <c:pt idx="103">
                  <c:v>371</c:v>
                </c:pt>
                <c:pt idx="104">
                  <c:v>370</c:v>
                </c:pt>
                <c:pt idx="105">
                  <c:v>371</c:v>
                </c:pt>
                <c:pt idx="106">
                  <c:v>368</c:v>
                </c:pt>
                <c:pt idx="107">
                  <c:v>370</c:v>
                </c:pt>
                <c:pt idx="108">
                  <c:v>369</c:v>
                </c:pt>
                <c:pt idx="109">
                  <c:v>370</c:v>
                </c:pt>
                <c:pt idx="110">
                  <c:v>367</c:v>
                </c:pt>
                <c:pt idx="111">
                  <c:v>365</c:v>
                </c:pt>
                <c:pt idx="112">
                  <c:v>363</c:v>
                </c:pt>
                <c:pt idx="113">
                  <c:v>364</c:v>
                </c:pt>
                <c:pt idx="114">
                  <c:v>362</c:v>
                </c:pt>
                <c:pt idx="115">
                  <c:v>362</c:v>
                </c:pt>
                <c:pt idx="116">
                  <c:v>361</c:v>
                </c:pt>
                <c:pt idx="117">
                  <c:v>361</c:v>
                </c:pt>
                <c:pt idx="118">
                  <c:v>359</c:v>
                </c:pt>
                <c:pt idx="119">
                  <c:v>359</c:v>
                </c:pt>
                <c:pt idx="120">
                  <c:v>360</c:v>
                </c:pt>
                <c:pt idx="121">
                  <c:v>360</c:v>
                </c:pt>
                <c:pt idx="122">
                  <c:v>361</c:v>
                </c:pt>
                <c:pt idx="123">
                  <c:v>358</c:v>
                </c:pt>
                <c:pt idx="124">
                  <c:v>356</c:v>
                </c:pt>
                <c:pt idx="125">
                  <c:v>357</c:v>
                </c:pt>
                <c:pt idx="126">
                  <c:v>357</c:v>
                </c:pt>
                <c:pt idx="127">
                  <c:v>356</c:v>
                </c:pt>
                <c:pt idx="128">
                  <c:v>352</c:v>
                </c:pt>
                <c:pt idx="129">
                  <c:v>356</c:v>
                </c:pt>
                <c:pt idx="130">
                  <c:v>357</c:v>
                </c:pt>
                <c:pt idx="131">
                  <c:v>356</c:v>
                </c:pt>
                <c:pt idx="132">
                  <c:v>356</c:v>
                </c:pt>
                <c:pt idx="133">
                  <c:v>355</c:v>
                </c:pt>
                <c:pt idx="134">
                  <c:v>355</c:v>
                </c:pt>
                <c:pt idx="135">
                  <c:v>354</c:v>
                </c:pt>
                <c:pt idx="136">
                  <c:v>354</c:v>
                </c:pt>
                <c:pt idx="137">
                  <c:v>354</c:v>
                </c:pt>
                <c:pt idx="138">
                  <c:v>353</c:v>
                </c:pt>
                <c:pt idx="139">
                  <c:v>352</c:v>
                </c:pt>
                <c:pt idx="140">
                  <c:v>356</c:v>
                </c:pt>
                <c:pt idx="141">
                  <c:v>357</c:v>
                </c:pt>
                <c:pt idx="142">
                  <c:v>357</c:v>
                </c:pt>
                <c:pt idx="143">
                  <c:v>356</c:v>
                </c:pt>
                <c:pt idx="144">
                  <c:v>355</c:v>
                </c:pt>
                <c:pt idx="145">
                  <c:v>354</c:v>
                </c:pt>
                <c:pt idx="146">
                  <c:v>352</c:v>
                </c:pt>
                <c:pt idx="147">
                  <c:v>351</c:v>
                </c:pt>
                <c:pt idx="148">
                  <c:v>348</c:v>
                </c:pt>
                <c:pt idx="149">
                  <c:v>346</c:v>
                </c:pt>
                <c:pt idx="150">
                  <c:v>344</c:v>
                </c:pt>
                <c:pt idx="151">
                  <c:v>345</c:v>
                </c:pt>
                <c:pt idx="152">
                  <c:v>346</c:v>
                </c:pt>
                <c:pt idx="153">
                  <c:v>345</c:v>
                </c:pt>
                <c:pt idx="154">
                  <c:v>340</c:v>
                </c:pt>
                <c:pt idx="155">
                  <c:v>339</c:v>
                </c:pt>
                <c:pt idx="156">
                  <c:v>335</c:v>
                </c:pt>
                <c:pt idx="157">
                  <c:v>338</c:v>
                </c:pt>
                <c:pt idx="158">
                  <c:v>338</c:v>
                </c:pt>
                <c:pt idx="159">
                  <c:v>337</c:v>
                </c:pt>
                <c:pt idx="160">
                  <c:v>338</c:v>
                </c:pt>
                <c:pt idx="161">
                  <c:v>338</c:v>
                </c:pt>
                <c:pt idx="162">
                  <c:v>338</c:v>
                </c:pt>
                <c:pt idx="163">
                  <c:v>341</c:v>
                </c:pt>
                <c:pt idx="164">
                  <c:v>334</c:v>
                </c:pt>
                <c:pt idx="165">
                  <c:v>335</c:v>
                </c:pt>
                <c:pt idx="166">
                  <c:v>335</c:v>
                </c:pt>
                <c:pt idx="167">
                  <c:v>333</c:v>
                </c:pt>
                <c:pt idx="168">
                  <c:v>335</c:v>
                </c:pt>
                <c:pt idx="169">
                  <c:v>334</c:v>
                </c:pt>
                <c:pt idx="170">
                  <c:v>334</c:v>
                </c:pt>
                <c:pt idx="171">
                  <c:v>335</c:v>
                </c:pt>
                <c:pt idx="172">
                  <c:v>332</c:v>
                </c:pt>
                <c:pt idx="173">
                  <c:v>335</c:v>
                </c:pt>
                <c:pt idx="174">
                  <c:v>339</c:v>
                </c:pt>
                <c:pt idx="175">
                  <c:v>340</c:v>
                </c:pt>
                <c:pt idx="176">
                  <c:v>341</c:v>
                </c:pt>
                <c:pt idx="177">
                  <c:v>343</c:v>
                </c:pt>
                <c:pt idx="178">
                  <c:v>347</c:v>
                </c:pt>
                <c:pt idx="179">
                  <c:v>345</c:v>
                </c:pt>
                <c:pt idx="180">
                  <c:v>343</c:v>
                </c:pt>
                <c:pt idx="181">
                  <c:v>344</c:v>
                </c:pt>
                <c:pt idx="182">
                  <c:v>345</c:v>
                </c:pt>
                <c:pt idx="183">
                  <c:v>345</c:v>
                </c:pt>
                <c:pt idx="184">
                  <c:v>350</c:v>
                </c:pt>
                <c:pt idx="185">
                  <c:v>351</c:v>
                </c:pt>
                <c:pt idx="186">
                  <c:v>352</c:v>
                </c:pt>
                <c:pt idx="187">
                  <c:v>349</c:v>
                </c:pt>
                <c:pt idx="188">
                  <c:v>346</c:v>
                </c:pt>
                <c:pt idx="189">
                  <c:v>349</c:v>
                </c:pt>
                <c:pt idx="190">
                  <c:v>349</c:v>
                </c:pt>
                <c:pt idx="191">
                  <c:v>348</c:v>
                </c:pt>
                <c:pt idx="192">
                  <c:v>345</c:v>
                </c:pt>
                <c:pt idx="193">
                  <c:v>342</c:v>
                </c:pt>
                <c:pt idx="194">
                  <c:v>343</c:v>
                </c:pt>
                <c:pt idx="195">
                  <c:v>345</c:v>
                </c:pt>
                <c:pt idx="196">
                  <c:v>344</c:v>
                </c:pt>
                <c:pt idx="197">
                  <c:v>345</c:v>
                </c:pt>
                <c:pt idx="198">
                  <c:v>344</c:v>
                </c:pt>
                <c:pt idx="199">
                  <c:v>343</c:v>
                </c:pt>
                <c:pt idx="200">
                  <c:v>336</c:v>
                </c:pt>
                <c:pt idx="201">
                  <c:v>341</c:v>
                </c:pt>
                <c:pt idx="202">
                  <c:v>342</c:v>
                </c:pt>
                <c:pt idx="203">
                  <c:v>342</c:v>
                </c:pt>
                <c:pt idx="204">
                  <c:v>346</c:v>
                </c:pt>
                <c:pt idx="205">
                  <c:v>346</c:v>
                </c:pt>
                <c:pt idx="206">
                  <c:v>346</c:v>
                </c:pt>
                <c:pt idx="207">
                  <c:v>344</c:v>
                </c:pt>
                <c:pt idx="208">
                  <c:v>345</c:v>
                </c:pt>
                <c:pt idx="209">
                  <c:v>344</c:v>
                </c:pt>
                <c:pt idx="210">
                  <c:v>343</c:v>
                </c:pt>
                <c:pt idx="211">
                  <c:v>342</c:v>
                </c:pt>
                <c:pt idx="212">
                  <c:v>341</c:v>
                </c:pt>
                <c:pt idx="213">
                  <c:v>343</c:v>
                </c:pt>
                <c:pt idx="214">
                  <c:v>343</c:v>
                </c:pt>
                <c:pt idx="215">
                  <c:v>342</c:v>
                </c:pt>
                <c:pt idx="216">
                  <c:v>342</c:v>
                </c:pt>
                <c:pt idx="217">
                  <c:v>342</c:v>
                </c:pt>
                <c:pt idx="218">
                  <c:v>341</c:v>
                </c:pt>
                <c:pt idx="219">
                  <c:v>338</c:v>
                </c:pt>
                <c:pt idx="220">
                  <c:v>338</c:v>
                </c:pt>
                <c:pt idx="221">
                  <c:v>337</c:v>
                </c:pt>
                <c:pt idx="222">
                  <c:v>338</c:v>
                </c:pt>
                <c:pt idx="223">
                  <c:v>336</c:v>
                </c:pt>
                <c:pt idx="224">
                  <c:v>336</c:v>
                </c:pt>
                <c:pt idx="225">
                  <c:v>338</c:v>
                </c:pt>
                <c:pt idx="226">
                  <c:v>337</c:v>
                </c:pt>
                <c:pt idx="227">
                  <c:v>334</c:v>
                </c:pt>
                <c:pt idx="228">
                  <c:v>329</c:v>
                </c:pt>
                <c:pt idx="229">
                  <c:v>329</c:v>
                </c:pt>
                <c:pt idx="230">
                  <c:v>327</c:v>
                </c:pt>
                <c:pt idx="231">
                  <c:v>326</c:v>
                </c:pt>
                <c:pt idx="232">
                  <c:v>327</c:v>
                </c:pt>
                <c:pt idx="233">
                  <c:v>327</c:v>
                </c:pt>
                <c:pt idx="234">
                  <c:v>325</c:v>
                </c:pt>
                <c:pt idx="235">
                  <c:v>326</c:v>
                </c:pt>
                <c:pt idx="236">
                  <c:v>325</c:v>
                </c:pt>
                <c:pt idx="237">
                  <c:v>325</c:v>
                </c:pt>
                <c:pt idx="238">
                  <c:v>326</c:v>
                </c:pt>
                <c:pt idx="239">
                  <c:v>330</c:v>
                </c:pt>
                <c:pt idx="240">
                  <c:v>330</c:v>
                </c:pt>
                <c:pt idx="241">
                  <c:v>327</c:v>
                </c:pt>
                <c:pt idx="242">
                  <c:v>327</c:v>
                </c:pt>
                <c:pt idx="243">
                  <c:v>328</c:v>
                </c:pt>
                <c:pt idx="244">
                  <c:v>328</c:v>
                </c:pt>
                <c:pt idx="245">
                  <c:v>326</c:v>
                </c:pt>
                <c:pt idx="246">
                  <c:v>326</c:v>
                </c:pt>
                <c:pt idx="247">
                  <c:v>325</c:v>
                </c:pt>
                <c:pt idx="248">
                  <c:v>326</c:v>
                </c:pt>
                <c:pt idx="249">
                  <c:v>326</c:v>
                </c:pt>
                <c:pt idx="250">
                  <c:v>326</c:v>
                </c:pt>
                <c:pt idx="251">
                  <c:v>324</c:v>
                </c:pt>
                <c:pt idx="252">
                  <c:v>325</c:v>
                </c:pt>
                <c:pt idx="253">
                  <c:v>324</c:v>
                </c:pt>
                <c:pt idx="254">
                  <c:v>323</c:v>
                </c:pt>
                <c:pt idx="255">
                  <c:v>324</c:v>
                </c:pt>
                <c:pt idx="256">
                  <c:v>324</c:v>
                </c:pt>
                <c:pt idx="257">
                  <c:v>325</c:v>
                </c:pt>
                <c:pt idx="258">
                  <c:v>325</c:v>
                </c:pt>
                <c:pt idx="259">
                  <c:v>322</c:v>
                </c:pt>
                <c:pt idx="260">
                  <c:v>322</c:v>
                </c:pt>
                <c:pt idx="261">
                  <c:v>323</c:v>
                </c:pt>
                <c:pt idx="262">
                  <c:v>323</c:v>
                </c:pt>
                <c:pt idx="263">
                  <c:v>323</c:v>
                </c:pt>
                <c:pt idx="264">
                  <c:v>323</c:v>
                </c:pt>
                <c:pt idx="265">
                  <c:v>324</c:v>
                </c:pt>
                <c:pt idx="266">
                  <c:v>321</c:v>
                </c:pt>
                <c:pt idx="267">
                  <c:v>321</c:v>
                </c:pt>
                <c:pt idx="268">
                  <c:v>320</c:v>
                </c:pt>
                <c:pt idx="269">
                  <c:v>319</c:v>
                </c:pt>
                <c:pt idx="270">
                  <c:v>318</c:v>
                </c:pt>
                <c:pt idx="271">
                  <c:v>319</c:v>
                </c:pt>
                <c:pt idx="272">
                  <c:v>320</c:v>
                </c:pt>
                <c:pt idx="273">
                  <c:v>318</c:v>
                </c:pt>
                <c:pt idx="274">
                  <c:v>317</c:v>
                </c:pt>
                <c:pt idx="275">
                  <c:v>319</c:v>
                </c:pt>
                <c:pt idx="276">
                  <c:v>319</c:v>
                </c:pt>
                <c:pt idx="277">
                  <c:v>319</c:v>
                </c:pt>
                <c:pt idx="278">
                  <c:v>319</c:v>
                </c:pt>
                <c:pt idx="279">
                  <c:v>319</c:v>
                </c:pt>
                <c:pt idx="280">
                  <c:v>320</c:v>
                </c:pt>
                <c:pt idx="281">
                  <c:v>319</c:v>
                </c:pt>
                <c:pt idx="282">
                  <c:v>318</c:v>
                </c:pt>
                <c:pt idx="283">
                  <c:v>319</c:v>
                </c:pt>
                <c:pt idx="284">
                  <c:v>321</c:v>
                </c:pt>
                <c:pt idx="285">
                  <c:v>321</c:v>
                </c:pt>
                <c:pt idx="286">
                  <c:v>320</c:v>
                </c:pt>
                <c:pt idx="287">
                  <c:v>319</c:v>
                </c:pt>
                <c:pt idx="288">
                  <c:v>317</c:v>
                </c:pt>
                <c:pt idx="289">
                  <c:v>318</c:v>
                </c:pt>
                <c:pt idx="290">
                  <c:v>317</c:v>
                </c:pt>
                <c:pt idx="291">
                  <c:v>315</c:v>
                </c:pt>
                <c:pt idx="292">
                  <c:v>315</c:v>
                </c:pt>
                <c:pt idx="293">
                  <c:v>316</c:v>
                </c:pt>
                <c:pt idx="294">
                  <c:v>317</c:v>
                </c:pt>
                <c:pt idx="295">
                  <c:v>316</c:v>
                </c:pt>
                <c:pt idx="296">
                  <c:v>316</c:v>
                </c:pt>
                <c:pt idx="297">
                  <c:v>314</c:v>
                </c:pt>
                <c:pt idx="298">
                  <c:v>314</c:v>
                </c:pt>
                <c:pt idx="299">
                  <c:v>312</c:v>
                </c:pt>
                <c:pt idx="300">
                  <c:v>310</c:v>
                </c:pt>
                <c:pt idx="301">
                  <c:v>306</c:v>
                </c:pt>
                <c:pt idx="302">
                  <c:v>302</c:v>
                </c:pt>
                <c:pt idx="303">
                  <c:v>303</c:v>
                </c:pt>
                <c:pt idx="304">
                  <c:v>306</c:v>
                </c:pt>
                <c:pt idx="305">
                  <c:v>304</c:v>
                </c:pt>
                <c:pt idx="306">
                  <c:v>305</c:v>
                </c:pt>
                <c:pt idx="307">
                  <c:v>305</c:v>
                </c:pt>
                <c:pt idx="308">
                  <c:v>307</c:v>
                </c:pt>
                <c:pt idx="309">
                  <c:v>306</c:v>
                </c:pt>
                <c:pt idx="310">
                  <c:v>306</c:v>
                </c:pt>
                <c:pt idx="311">
                  <c:v>306</c:v>
                </c:pt>
                <c:pt idx="312">
                  <c:v>306</c:v>
                </c:pt>
                <c:pt idx="313">
                  <c:v>306</c:v>
                </c:pt>
                <c:pt idx="314">
                  <c:v>308</c:v>
                </c:pt>
                <c:pt idx="315">
                  <c:v>308</c:v>
                </c:pt>
                <c:pt idx="316">
                  <c:v>309</c:v>
                </c:pt>
                <c:pt idx="317">
                  <c:v>306</c:v>
                </c:pt>
                <c:pt idx="318">
                  <c:v>307</c:v>
                </c:pt>
                <c:pt idx="319">
                  <c:v>308</c:v>
                </c:pt>
                <c:pt idx="320">
                  <c:v>307</c:v>
                </c:pt>
                <c:pt idx="321">
                  <c:v>305</c:v>
                </c:pt>
                <c:pt idx="322">
                  <c:v>303</c:v>
                </c:pt>
                <c:pt idx="323">
                  <c:v>302</c:v>
                </c:pt>
                <c:pt idx="324">
                  <c:v>301</c:v>
                </c:pt>
                <c:pt idx="325">
                  <c:v>299</c:v>
                </c:pt>
                <c:pt idx="326">
                  <c:v>302</c:v>
                </c:pt>
                <c:pt idx="327">
                  <c:v>302</c:v>
                </c:pt>
                <c:pt idx="328">
                  <c:v>301</c:v>
                </c:pt>
                <c:pt idx="329">
                  <c:v>300</c:v>
                </c:pt>
                <c:pt idx="330">
                  <c:v>299</c:v>
                </c:pt>
                <c:pt idx="331">
                  <c:v>300</c:v>
                </c:pt>
                <c:pt idx="332">
                  <c:v>300</c:v>
                </c:pt>
                <c:pt idx="333">
                  <c:v>299</c:v>
                </c:pt>
                <c:pt idx="334">
                  <c:v>298</c:v>
                </c:pt>
                <c:pt idx="335">
                  <c:v>295</c:v>
                </c:pt>
                <c:pt idx="336">
                  <c:v>294</c:v>
                </c:pt>
                <c:pt idx="337">
                  <c:v>295</c:v>
                </c:pt>
                <c:pt idx="338">
                  <c:v>293</c:v>
                </c:pt>
                <c:pt idx="339">
                  <c:v>292</c:v>
                </c:pt>
                <c:pt idx="340">
                  <c:v>289</c:v>
                </c:pt>
                <c:pt idx="341">
                  <c:v>288</c:v>
                </c:pt>
                <c:pt idx="342">
                  <c:v>288</c:v>
                </c:pt>
                <c:pt idx="343">
                  <c:v>288</c:v>
                </c:pt>
                <c:pt idx="344">
                  <c:v>284</c:v>
                </c:pt>
                <c:pt idx="345">
                  <c:v>285</c:v>
                </c:pt>
                <c:pt idx="346">
                  <c:v>280</c:v>
                </c:pt>
                <c:pt idx="347">
                  <c:v>279</c:v>
                </c:pt>
                <c:pt idx="348">
                  <c:v>279</c:v>
                </c:pt>
                <c:pt idx="349">
                  <c:v>276</c:v>
                </c:pt>
                <c:pt idx="350">
                  <c:v>274</c:v>
                </c:pt>
                <c:pt idx="351">
                  <c:v>275</c:v>
                </c:pt>
                <c:pt idx="352">
                  <c:v>275</c:v>
                </c:pt>
                <c:pt idx="353">
                  <c:v>270</c:v>
                </c:pt>
                <c:pt idx="354">
                  <c:v>272</c:v>
                </c:pt>
                <c:pt idx="355">
                  <c:v>269</c:v>
                </c:pt>
                <c:pt idx="356">
                  <c:v>272</c:v>
                </c:pt>
                <c:pt idx="357">
                  <c:v>272</c:v>
                </c:pt>
                <c:pt idx="358">
                  <c:v>270</c:v>
                </c:pt>
                <c:pt idx="359">
                  <c:v>266</c:v>
                </c:pt>
                <c:pt idx="360">
                  <c:v>268</c:v>
                </c:pt>
                <c:pt idx="361">
                  <c:v>268</c:v>
                </c:pt>
                <c:pt idx="362">
                  <c:v>271</c:v>
                </c:pt>
                <c:pt idx="363">
                  <c:v>271</c:v>
                </c:pt>
                <c:pt idx="364">
                  <c:v>272</c:v>
                </c:pt>
                <c:pt idx="365">
                  <c:v>270</c:v>
                </c:pt>
                <c:pt idx="366">
                  <c:v>271</c:v>
                </c:pt>
                <c:pt idx="367">
                  <c:v>269</c:v>
                </c:pt>
                <c:pt idx="368">
                  <c:v>266</c:v>
                </c:pt>
                <c:pt idx="369">
                  <c:v>265</c:v>
                </c:pt>
                <c:pt idx="370">
                  <c:v>266</c:v>
                </c:pt>
                <c:pt idx="371">
                  <c:v>266</c:v>
                </c:pt>
                <c:pt idx="372">
                  <c:v>266</c:v>
                </c:pt>
                <c:pt idx="373">
                  <c:v>268</c:v>
                </c:pt>
                <c:pt idx="374">
                  <c:v>266</c:v>
                </c:pt>
                <c:pt idx="375">
                  <c:v>265</c:v>
                </c:pt>
                <c:pt idx="376">
                  <c:v>267</c:v>
                </c:pt>
                <c:pt idx="377">
                  <c:v>266</c:v>
                </c:pt>
                <c:pt idx="378">
                  <c:v>263</c:v>
                </c:pt>
                <c:pt idx="379">
                  <c:v>259</c:v>
                </c:pt>
                <c:pt idx="380">
                  <c:v>257</c:v>
                </c:pt>
                <c:pt idx="381">
                  <c:v>256</c:v>
                </c:pt>
                <c:pt idx="382">
                  <c:v>256</c:v>
                </c:pt>
                <c:pt idx="383">
                  <c:v>254</c:v>
                </c:pt>
                <c:pt idx="384">
                  <c:v>250.99999999999997</c:v>
                </c:pt>
                <c:pt idx="385">
                  <c:v>252</c:v>
                </c:pt>
                <c:pt idx="386">
                  <c:v>252</c:v>
                </c:pt>
                <c:pt idx="387">
                  <c:v>252</c:v>
                </c:pt>
                <c:pt idx="388">
                  <c:v>250</c:v>
                </c:pt>
                <c:pt idx="389">
                  <c:v>252</c:v>
                </c:pt>
                <c:pt idx="390">
                  <c:v>247.00000000000003</c:v>
                </c:pt>
                <c:pt idx="391">
                  <c:v>240</c:v>
                </c:pt>
                <c:pt idx="392">
                  <c:v>240</c:v>
                </c:pt>
                <c:pt idx="393">
                  <c:v>238</c:v>
                </c:pt>
                <c:pt idx="394">
                  <c:v>240</c:v>
                </c:pt>
                <c:pt idx="395">
                  <c:v>241</c:v>
                </c:pt>
                <c:pt idx="396">
                  <c:v>241</c:v>
                </c:pt>
                <c:pt idx="397">
                  <c:v>238</c:v>
                </c:pt>
                <c:pt idx="398">
                  <c:v>238</c:v>
                </c:pt>
                <c:pt idx="399">
                  <c:v>234</c:v>
                </c:pt>
                <c:pt idx="400">
                  <c:v>234</c:v>
                </c:pt>
                <c:pt idx="401">
                  <c:v>235</c:v>
                </c:pt>
                <c:pt idx="402">
                  <c:v>241</c:v>
                </c:pt>
                <c:pt idx="403">
                  <c:v>238</c:v>
                </c:pt>
                <c:pt idx="404">
                  <c:v>241</c:v>
                </c:pt>
                <c:pt idx="405">
                  <c:v>237</c:v>
                </c:pt>
                <c:pt idx="406">
                  <c:v>243.00000000000003</c:v>
                </c:pt>
                <c:pt idx="407">
                  <c:v>243.00000000000003</c:v>
                </c:pt>
                <c:pt idx="408">
                  <c:v>243.00000000000003</c:v>
                </c:pt>
                <c:pt idx="409">
                  <c:v>247.00000000000003</c:v>
                </c:pt>
                <c:pt idx="410">
                  <c:v>250</c:v>
                </c:pt>
                <c:pt idx="411">
                  <c:v>250</c:v>
                </c:pt>
                <c:pt idx="412">
                  <c:v>250.99999999999997</c:v>
                </c:pt>
                <c:pt idx="413">
                  <c:v>254</c:v>
                </c:pt>
                <c:pt idx="414">
                  <c:v>256</c:v>
                </c:pt>
                <c:pt idx="415">
                  <c:v>252.99999999999997</c:v>
                </c:pt>
                <c:pt idx="416">
                  <c:v>252.99999999999997</c:v>
                </c:pt>
                <c:pt idx="417">
                  <c:v>256</c:v>
                </c:pt>
                <c:pt idx="418">
                  <c:v>264</c:v>
                </c:pt>
                <c:pt idx="419">
                  <c:v>261</c:v>
                </c:pt>
                <c:pt idx="420">
                  <c:v>261</c:v>
                </c:pt>
                <c:pt idx="421">
                  <c:v>263</c:v>
                </c:pt>
                <c:pt idx="422">
                  <c:v>263</c:v>
                </c:pt>
                <c:pt idx="423">
                  <c:v>264</c:v>
                </c:pt>
                <c:pt idx="424">
                  <c:v>263</c:v>
                </c:pt>
                <c:pt idx="425">
                  <c:v>261</c:v>
                </c:pt>
                <c:pt idx="426">
                  <c:v>260</c:v>
                </c:pt>
                <c:pt idx="427">
                  <c:v>261</c:v>
                </c:pt>
                <c:pt idx="428">
                  <c:v>260</c:v>
                </c:pt>
                <c:pt idx="429">
                  <c:v>262</c:v>
                </c:pt>
                <c:pt idx="430">
                  <c:v>260</c:v>
                </c:pt>
                <c:pt idx="431">
                  <c:v>250.99999999999997</c:v>
                </c:pt>
                <c:pt idx="432">
                  <c:v>254</c:v>
                </c:pt>
                <c:pt idx="433">
                  <c:v>256</c:v>
                </c:pt>
                <c:pt idx="434">
                  <c:v>257</c:v>
                </c:pt>
                <c:pt idx="435">
                  <c:v>257</c:v>
                </c:pt>
                <c:pt idx="436">
                  <c:v>258</c:v>
                </c:pt>
                <c:pt idx="437">
                  <c:v>259</c:v>
                </c:pt>
                <c:pt idx="438">
                  <c:v>262</c:v>
                </c:pt>
                <c:pt idx="439">
                  <c:v>267</c:v>
                </c:pt>
                <c:pt idx="440">
                  <c:v>267</c:v>
                </c:pt>
                <c:pt idx="441">
                  <c:v>271</c:v>
                </c:pt>
                <c:pt idx="442">
                  <c:v>266</c:v>
                </c:pt>
                <c:pt idx="443">
                  <c:v>267</c:v>
                </c:pt>
                <c:pt idx="444">
                  <c:v>269</c:v>
                </c:pt>
                <c:pt idx="445">
                  <c:v>273</c:v>
                </c:pt>
                <c:pt idx="446">
                  <c:v>282</c:v>
                </c:pt>
                <c:pt idx="447">
                  <c:v>277</c:v>
                </c:pt>
                <c:pt idx="448">
                  <c:v>275</c:v>
                </c:pt>
                <c:pt idx="449">
                  <c:v>275</c:v>
                </c:pt>
                <c:pt idx="450">
                  <c:v>277</c:v>
                </c:pt>
                <c:pt idx="451">
                  <c:v>284</c:v>
                </c:pt>
                <c:pt idx="452">
                  <c:v>281</c:v>
                </c:pt>
                <c:pt idx="453">
                  <c:v>281</c:v>
                </c:pt>
                <c:pt idx="454">
                  <c:v>284</c:v>
                </c:pt>
                <c:pt idx="455">
                  <c:v>281</c:v>
                </c:pt>
                <c:pt idx="456">
                  <c:v>280</c:v>
                </c:pt>
                <c:pt idx="457">
                  <c:v>285</c:v>
                </c:pt>
                <c:pt idx="458">
                  <c:v>279</c:v>
                </c:pt>
                <c:pt idx="459">
                  <c:v>280</c:v>
                </c:pt>
                <c:pt idx="460">
                  <c:v>281</c:v>
                </c:pt>
                <c:pt idx="461">
                  <c:v>281</c:v>
                </c:pt>
                <c:pt idx="462">
                  <c:v>278</c:v>
                </c:pt>
                <c:pt idx="463">
                  <c:v>274</c:v>
                </c:pt>
                <c:pt idx="464">
                  <c:v>276</c:v>
                </c:pt>
                <c:pt idx="465">
                  <c:v>275</c:v>
                </c:pt>
                <c:pt idx="466">
                  <c:v>277</c:v>
                </c:pt>
                <c:pt idx="467">
                  <c:v>276</c:v>
                </c:pt>
                <c:pt idx="468">
                  <c:v>275</c:v>
                </c:pt>
                <c:pt idx="469">
                  <c:v>272</c:v>
                </c:pt>
                <c:pt idx="470">
                  <c:v>269</c:v>
                </c:pt>
                <c:pt idx="471">
                  <c:v>273</c:v>
                </c:pt>
                <c:pt idx="472">
                  <c:v>275</c:v>
                </c:pt>
                <c:pt idx="473">
                  <c:v>270</c:v>
                </c:pt>
                <c:pt idx="474">
                  <c:v>272</c:v>
                </c:pt>
                <c:pt idx="475">
                  <c:v>273</c:v>
                </c:pt>
                <c:pt idx="476">
                  <c:v>271</c:v>
                </c:pt>
                <c:pt idx="477">
                  <c:v>272</c:v>
                </c:pt>
                <c:pt idx="478">
                  <c:v>271</c:v>
                </c:pt>
                <c:pt idx="479">
                  <c:v>271</c:v>
                </c:pt>
                <c:pt idx="480">
                  <c:v>273</c:v>
                </c:pt>
                <c:pt idx="481">
                  <c:v>270</c:v>
                </c:pt>
                <c:pt idx="482">
                  <c:v>269</c:v>
                </c:pt>
                <c:pt idx="483">
                  <c:v>269</c:v>
                </c:pt>
                <c:pt idx="484">
                  <c:v>271</c:v>
                </c:pt>
                <c:pt idx="485">
                  <c:v>272</c:v>
                </c:pt>
                <c:pt idx="486">
                  <c:v>271</c:v>
                </c:pt>
                <c:pt idx="487">
                  <c:v>270</c:v>
                </c:pt>
                <c:pt idx="488">
                  <c:v>269</c:v>
                </c:pt>
                <c:pt idx="489">
                  <c:v>269</c:v>
                </c:pt>
                <c:pt idx="490">
                  <c:v>268</c:v>
                </c:pt>
                <c:pt idx="491">
                  <c:v>268</c:v>
                </c:pt>
                <c:pt idx="492">
                  <c:v>265</c:v>
                </c:pt>
                <c:pt idx="493">
                  <c:v>260</c:v>
                </c:pt>
                <c:pt idx="494">
                  <c:v>261</c:v>
                </c:pt>
                <c:pt idx="495">
                  <c:v>266</c:v>
                </c:pt>
                <c:pt idx="496">
                  <c:v>269</c:v>
                </c:pt>
                <c:pt idx="497">
                  <c:v>274</c:v>
                </c:pt>
                <c:pt idx="498">
                  <c:v>274</c:v>
                </c:pt>
                <c:pt idx="499">
                  <c:v>272</c:v>
                </c:pt>
                <c:pt idx="500">
                  <c:v>270</c:v>
                </c:pt>
                <c:pt idx="501">
                  <c:v>270</c:v>
                </c:pt>
                <c:pt idx="502">
                  <c:v>274</c:v>
                </c:pt>
                <c:pt idx="503">
                  <c:v>273</c:v>
                </c:pt>
                <c:pt idx="504">
                  <c:v>276</c:v>
                </c:pt>
                <c:pt idx="505">
                  <c:v>271</c:v>
                </c:pt>
                <c:pt idx="506">
                  <c:v>274</c:v>
                </c:pt>
                <c:pt idx="507">
                  <c:v>273</c:v>
                </c:pt>
                <c:pt idx="508">
                  <c:v>266</c:v>
                </c:pt>
                <c:pt idx="509">
                  <c:v>264</c:v>
                </c:pt>
                <c:pt idx="510">
                  <c:v>262</c:v>
                </c:pt>
                <c:pt idx="511">
                  <c:v>263</c:v>
                </c:pt>
                <c:pt idx="512">
                  <c:v>261</c:v>
                </c:pt>
                <c:pt idx="513">
                  <c:v>265</c:v>
                </c:pt>
                <c:pt idx="514">
                  <c:v>263</c:v>
                </c:pt>
                <c:pt idx="515">
                  <c:v>262</c:v>
                </c:pt>
                <c:pt idx="516">
                  <c:v>259</c:v>
                </c:pt>
                <c:pt idx="517">
                  <c:v>261</c:v>
                </c:pt>
                <c:pt idx="518">
                  <c:v>261</c:v>
                </c:pt>
                <c:pt idx="519">
                  <c:v>261</c:v>
                </c:pt>
                <c:pt idx="520">
                  <c:v>259</c:v>
                </c:pt>
                <c:pt idx="521">
                  <c:v>264</c:v>
                </c:pt>
                <c:pt idx="522">
                  <c:v>262</c:v>
                </c:pt>
                <c:pt idx="523">
                  <c:v>258</c:v>
                </c:pt>
                <c:pt idx="524">
                  <c:v>259</c:v>
                </c:pt>
                <c:pt idx="525">
                  <c:v>256</c:v>
                </c:pt>
                <c:pt idx="526">
                  <c:v>250</c:v>
                </c:pt>
                <c:pt idx="527">
                  <c:v>246</c:v>
                </c:pt>
                <c:pt idx="528">
                  <c:v>249.00000000000003</c:v>
                </c:pt>
                <c:pt idx="529">
                  <c:v>245.00000000000003</c:v>
                </c:pt>
                <c:pt idx="530">
                  <c:v>250.99999999999997</c:v>
                </c:pt>
                <c:pt idx="531">
                  <c:v>242</c:v>
                </c:pt>
                <c:pt idx="532">
                  <c:v>244</c:v>
                </c:pt>
                <c:pt idx="533">
                  <c:v>244</c:v>
                </c:pt>
                <c:pt idx="534">
                  <c:v>236</c:v>
                </c:pt>
                <c:pt idx="535">
                  <c:v>238</c:v>
                </c:pt>
                <c:pt idx="536">
                  <c:v>240</c:v>
                </c:pt>
                <c:pt idx="537">
                  <c:v>236</c:v>
                </c:pt>
                <c:pt idx="538">
                  <c:v>242</c:v>
                </c:pt>
                <c:pt idx="539">
                  <c:v>241</c:v>
                </c:pt>
                <c:pt idx="540">
                  <c:v>240</c:v>
                </c:pt>
                <c:pt idx="541">
                  <c:v>250</c:v>
                </c:pt>
                <c:pt idx="542">
                  <c:v>242</c:v>
                </c:pt>
                <c:pt idx="543">
                  <c:v>239</c:v>
                </c:pt>
                <c:pt idx="544">
                  <c:v>244</c:v>
                </c:pt>
                <c:pt idx="545">
                  <c:v>259</c:v>
                </c:pt>
                <c:pt idx="546">
                  <c:v>254.99999999999997</c:v>
                </c:pt>
                <c:pt idx="547">
                  <c:v>259</c:v>
                </c:pt>
                <c:pt idx="548">
                  <c:v>258</c:v>
                </c:pt>
                <c:pt idx="549">
                  <c:v>256</c:v>
                </c:pt>
                <c:pt idx="550">
                  <c:v>254.99999999999997</c:v>
                </c:pt>
                <c:pt idx="551">
                  <c:v>254.99999999999997</c:v>
                </c:pt>
                <c:pt idx="552">
                  <c:v>260</c:v>
                </c:pt>
                <c:pt idx="553">
                  <c:v>257</c:v>
                </c:pt>
                <c:pt idx="554">
                  <c:v>260</c:v>
                </c:pt>
                <c:pt idx="555">
                  <c:v>258</c:v>
                </c:pt>
                <c:pt idx="556">
                  <c:v>260</c:v>
                </c:pt>
                <c:pt idx="557">
                  <c:v>260</c:v>
                </c:pt>
                <c:pt idx="558">
                  <c:v>261</c:v>
                </c:pt>
                <c:pt idx="559">
                  <c:v>261</c:v>
                </c:pt>
                <c:pt idx="560">
                  <c:v>259</c:v>
                </c:pt>
                <c:pt idx="561">
                  <c:v>260</c:v>
                </c:pt>
                <c:pt idx="562">
                  <c:v>263</c:v>
                </c:pt>
                <c:pt idx="563">
                  <c:v>263</c:v>
                </c:pt>
                <c:pt idx="564">
                  <c:v>263</c:v>
                </c:pt>
                <c:pt idx="565">
                  <c:v>265</c:v>
                </c:pt>
                <c:pt idx="566">
                  <c:v>265</c:v>
                </c:pt>
                <c:pt idx="567">
                  <c:v>267</c:v>
                </c:pt>
                <c:pt idx="568">
                  <c:v>268</c:v>
                </c:pt>
                <c:pt idx="569">
                  <c:v>267</c:v>
                </c:pt>
                <c:pt idx="570">
                  <c:v>265</c:v>
                </c:pt>
                <c:pt idx="571">
                  <c:v>267</c:v>
                </c:pt>
                <c:pt idx="572">
                  <c:v>267</c:v>
                </c:pt>
                <c:pt idx="573">
                  <c:v>265</c:v>
                </c:pt>
                <c:pt idx="574">
                  <c:v>261</c:v>
                </c:pt>
                <c:pt idx="575">
                  <c:v>260</c:v>
                </c:pt>
                <c:pt idx="576">
                  <c:v>258</c:v>
                </c:pt>
                <c:pt idx="577">
                  <c:v>256</c:v>
                </c:pt>
                <c:pt idx="578">
                  <c:v>258</c:v>
                </c:pt>
                <c:pt idx="579">
                  <c:v>252.99999999999997</c:v>
                </c:pt>
                <c:pt idx="580">
                  <c:v>250.99999999999997</c:v>
                </c:pt>
                <c:pt idx="581">
                  <c:v>252</c:v>
                </c:pt>
                <c:pt idx="582">
                  <c:v>252</c:v>
                </c:pt>
                <c:pt idx="583">
                  <c:v>254</c:v>
                </c:pt>
                <c:pt idx="584">
                  <c:v>252.99999999999997</c:v>
                </c:pt>
                <c:pt idx="585">
                  <c:v>252</c:v>
                </c:pt>
                <c:pt idx="586">
                  <c:v>252</c:v>
                </c:pt>
                <c:pt idx="587">
                  <c:v>250</c:v>
                </c:pt>
                <c:pt idx="588">
                  <c:v>248</c:v>
                </c:pt>
                <c:pt idx="589">
                  <c:v>250.99999999999997</c:v>
                </c:pt>
                <c:pt idx="590">
                  <c:v>250.99999999999997</c:v>
                </c:pt>
                <c:pt idx="591">
                  <c:v>248</c:v>
                </c:pt>
                <c:pt idx="592">
                  <c:v>247.00000000000003</c:v>
                </c:pt>
                <c:pt idx="593">
                  <c:v>250</c:v>
                </c:pt>
                <c:pt idx="594">
                  <c:v>250</c:v>
                </c:pt>
                <c:pt idx="595">
                  <c:v>252.99999999999997</c:v>
                </c:pt>
                <c:pt idx="596">
                  <c:v>254.99999999999997</c:v>
                </c:pt>
                <c:pt idx="597">
                  <c:v>256</c:v>
                </c:pt>
                <c:pt idx="598">
                  <c:v>256</c:v>
                </c:pt>
                <c:pt idx="599">
                  <c:v>250.99999999999997</c:v>
                </c:pt>
                <c:pt idx="600">
                  <c:v>250</c:v>
                </c:pt>
                <c:pt idx="601">
                  <c:v>250</c:v>
                </c:pt>
                <c:pt idx="602">
                  <c:v>250.99999999999997</c:v>
                </c:pt>
                <c:pt idx="603">
                  <c:v>252.99999999999997</c:v>
                </c:pt>
                <c:pt idx="604">
                  <c:v>250.99999999999997</c:v>
                </c:pt>
                <c:pt idx="605">
                  <c:v>252.99999999999997</c:v>
                </c:pt>
                <c:pt idx="606">
                  <c:v>249.00000000000003</c:v>
                </c:pt>
                <c:pt idx="607">
                  <c:v>250.99999999999997</c:v>
                </c:pt>
                <c:pt idx="608">
                  <c:v>250</c:v>
                </c:pt>
                <c:pt idx="609">
                  <c:v>248</c:v>
                </c:pt>
                <c:pt idx="610">
                  <c:v>248</c:v>
                </c:pt>
                <c:pt idx="611">
                  <c:v>248</c:v>
                </c:pt>
                <c:pt idx="612">
                  <c:v>247.00000000000003</c:v>
                </c:pt>
                <c:pt idx="613">
                  <c:v>250</c:v>
                </c:pt>
                <c:pt idx="614">
                  <c:v>250.99999999999997</c:v>
                </c:pt>
                <c:pt idx="615">
                  <c:v>250.99999999999997</c:v>
                </c:pt>
                <c:pt idx="616">
                  <c:v>249.00000000000003</c:v>
                </c:pt>
                <c:pt idx="617">
                  <c:v>250</c:v>
                </c:pt>
                <c:pt idx="618">
                  <c:v>252</c:v>
                </c:pt>
                <c:pt idx="619">
                  <c:v>250</c:v>
                </c:pt>
                <c:pt idx="620">
                  <c:v>250</c:v>
                </c:pt>
                <c:pt idx="621">
                  <c:v>250.99999999999997</c:v>
                </c:pt>
                <c:pt idx="622">
                  <c:v>250.99999999999997</c:v>
                </c:pt>
                <c:pt idx="623">
                  <c:v>252</c:v>
                </c:pt>
                <c:pt idx="624">
                  <c:v>252</c:v>
                </c:pt>
                <c:pt idx="625">
                  <c:v>250.99999999999997</c:v>
                </c:pt>
                <c:pt idx="626">
                  <c:v>249.00000000000003</c:v>
                </c:pt>
                <c:pt idx="627">
                  <c:v>248</c:v>
                </c:pt>
                <c:pt idx="628">
                  <c:v>247.00000000000003</c:v>
                </c:pt>
                <c:pt idx="629">
                  <c:v>248</c:v>
                </c:pt>
                <c:pt idx="630">
                  <c:v>247.00000000000003</c:v>
                </c:pt>
                <c:pt idx="631">
                  <c:v>246</c:v>
                </c:pt>
                <c:pt idx="632">
                  <c:v>246</c:v>
                </c:pt>
                <c:pt idx="633">
                  <c:v>246</c:v>
                </c:pt>
                <c:pt idx="634">
                  <c:v>248</c:v>
                </c:pt>
                <c:pt idx="635">
                  <c:v>248</c:v>
                </c:pt>
                <c:pt idx="636">
                  <c:v>246</c:v>
                </c:pt>
                <c:pt idx="637">
                  <c:v>245.00000000000003</c:v>
                </c:pt>
                <c:pt idx="638">
                  <c:v>246</c:v>
                </c:pt>
                <c:pt idx="639">
                  <c:v>246</c:v>
                </c:pt>
                <c:pt idx="640">
                  <c:v>246</c:v>
                </c:pt>
                <c:pt idx="641">
                  <c:v>246</c:v>
                </c:pt>
                <c:pt idx="642">
                  <c:v>247.00000000000003</c:v>
                </c:pt>
                <c:pt idx="643">
                  <c:v>248</c:v>
                </c:pt>
                <c:pt idx="644">
                  <c:v>247.00000000000003</c:v>
                </c:pt>
                <c:pt idx="645">
                  <c:v>248</c:v>
                </c:pt>
                <c:pt idx="646">
                  <c:v>246</c:v>
                </c:pt>
                <c:pt idx="647">
                  <c:v>247.00000000000003</c:v>
                </c:pt>
                <c:pt idx="648">
                  <c:v>245.00000000000003</c:v>
                </c:pt>
                <c:pt idx="649">
                  <c:v>245.00000000000003</c:v>
                </c:pt>
                <c:pt idx="650">
                  <c:v>246</c:v>
                </c:pt>
                <c:pt idx="651">
                  <c:v>249.00000000000003</c:v>
                </c:pt>
                <c:pt idx="652">
                  <c:v>246</c:v>
                </c:pt>
                <c:pt idx="653">
                  <c:v>246</c:v>
                </c:pt>
                <c:pt idx="654">
                  <c:v>247.00000000000003</c:v>
                </c:pt>
                <c:pt idx="655">
                  <c:v>249.00000000000003</c:v>
                </c:pt>
                <c:pt idx="656">
                  <c:v>252.99999999999997</c:v>
                </c:pt>
                <c:pt idx="657">
                  <c:v>258</c:v>
                </c:pt>
                <c:pt idx="658">
                  <c:v>260</c:v>
                </c:pt>
                <c:pt idx="659">
                  <c:v>254.99999999999997</c:v>
                </c:pt>
                <c:pt idx="660">
                  <c:v>256</c:v>
                </c:pt>
                <c:pt idx="661">
                  <c:v>258</c:v>
                </c:pt>
                <c:pt idx="662">
                  <c:v>262</c:v>
                </c:pt>
                <c:pt idx="663">
                  <c:v>258</c:v>
                </c:pt>
                <c:pt idx="664">
                  <c:v>254.99999999999997</c:v>
                </c:pt>
                <c:pt idx="665">
                  <c:v>256</c:v>
                </c:pt>
                <c:pt idx="666">
                  <c:v>257</c:v>
                </c:pt>
                <c:pt idx="667">
                  <c:v>256</c:v>
                </c:pt>
                <c:pt idx="668">
                  <c:v>254.99999999999997</c:v>
                </c:pt>
                <c:pt idx="669">
                  <c:v>256</c:v>
                </c:pt>
                <c:pt idx="670">
                  <c:v>254.99999999999997</c:v>
                </c:pt>
                <c:pt idx="671">
                  <c:v>254.99999999999997</c:v>
                </c:pt>
                <c:pt idx="672">
                  <c:v>254</c:v>
                </c:pt>
                <c:pt idx="673">
                  <c:v>252.99999999999997</c:v>
                </c:pt>
                <c:pt idx="674">
                  <c:v>252</c:v>
                </c:pt>
                <c:pt idx="675">
                  <c:v>248</c:v>
                </c:pt>
                <c:pt idx="676">
                  <c:v>248</c:v>
                </c:pt>
                <c:pt idx="677">
                  <c:v>247.00000000000003</c:v>
                </c:pt>
                <c:pt idx="678">
                  <c:v>247.00000000000003</c:v>
                </c:pt>
                <c:pt idx="679">
                  <c:v>250.99999999999997</c:v>
                </c:pt>
                <c:pt idx="680">
                  <c:v>252.99999999999997</c:v>
                </c:pt>
                <c:pt idx="681">
                  <c:v>254</c:v>
                </c:pt>
                <c:pt idx="682">
                  <c:v>252.99999999999997</c:v>
                </c:pt>
                <c:pt idx="683">
                  <c:v>254.99999999999997</c:v>
                </c:pt>
                <c:pt idx="684">
                  <c:v>254.99999999999997</c:v>
                </c:pt>
                <c:pt idx="685">
                  <c:v>252.99999999999997</c:v>
                </c:pt>
                <c:pt idx="686">
                  <c:v>250</c:v>
                </c:pt>
                <c:pt idx="687">
                  <c:v>252</c:v>
                </c:pt>
                <c:pt idx="688">
                  <c:v>252</c:v>
                </c:pt>
                <c:pt idx="689">
                  <c:v>254</c:v>
                </c:pt>
                <c:pt idx="690">
                  <c:v>254.99999999999997</c:v>
                </c:pt>
                <c:pt idx="691">
                  <c:v>254</c:v>
                </c:pt>
                <c:pt idx="692">
                  <c:v>252.99999999999997</c:v>
                </c:pt>
                <c:pt idx="693">
                  <c:v>252</c:v>
                </c:pt>
                <c:pt idx="694">
                  <c:v>252.99999999999997</c:v>
                </c:pt>
                <c:pt idx="695">
                  <c:v>252</c:v>
                </c:pt>
                <c:pt idx="696">
                  <c:v>252.99999999999997</c:v>
                </c:pt>
                <c:pt idx="697">
                  <c:v>254</c:v>
                </c:pt>
                <c:pt idx="698">
                  <c:v>258</c:v>
                </c:pt>
                <c:pt idx="699">
                  <c:v>258</c:v>
                </c:pt>
                <c:pt idx="700">
                  <c:v>256</c:v>
                </c:pt>
                <c:pt idx="701">
                  <c:v>252.99999999999997</c:v>
                </c:pt>
                <c:pt idx="702">
                  <c:v>254.99999999999997</c:v>
                </c:pt>
                <c:pt idx="703">
                  <c:v>254.99999999999997</c:v>
                </c:pt>
                <c:pt idx="704">
                  <c:v>258</c:v>
                </c:pt>
                <c:pt idx="705">
                  <c:v>257</c:v>
                </c:pt>
                <c:pt idx="706">
                  <c:v>254.99999999999997</c:v>
                </c:pt>
                <c:pt idx="707">
                  <c:v>252.99999999999997</c:v>
                </c:pt>
                <c:pt idx="708">
                  <c:v>254</c:v>
                </c:pt>
                <c:pt idx="709">
                  <c:v>252</c:v>
                </c:pt>
                <c:pt idx="710">
                  <c:v>250</c:v>
                </c:pt>
                <c:pt idx="711">
                  <c:v>250</c:v>
                </c:pt>
                <c:pt idx="712">
                  <c:v>250.99999999999997</c:v>
                </c:pt>
                <c:pt idx="713">
                  <c:v>249.00000000000003</c:v>
                </c:pt>
                <c:pt idx="714">
                  <c:v>249.00000000000003</c:v>
                </c:pt>
                <c:pt idx="715">
                  <c:v>250</c:v>
                </c:pt>
                <c:pt idx="716">
                  <c:v>250.99999999999997</c:v>
                </c:pt>
                <c:pt idx="717">
                  <c:v>250</c:v>
                </c:pt>
                <c:pt idx="718">
                  <c:v>250</c:v>
                </c:pt>
                <c:pt idx="719">
                  <c:v>249.00000000000003</c:v>
                </c:pt>
                <c:pt idx="720">
                  <c:v>250</c:v>
                </c:pt>
                <c:pt idx="721">
                  <c:v>247.00000000000003</c:v>
                </c:pt>
                <c:pt idx="722">
                  <c:v>247.00000000000003</c:v>
                </c:pt>
                <c:pt idx="723">
                  <c:v>246</c:v>
                </c:pt>
                <c:pt idx="724">
                  <c:v>246</c:v>
                </c:pt>
                <c:pt idx="725">
                  <c:v>245.00000000000003</c:v>
                </c:pt>
                <c:pt idx="726">
                  <c:v>245.00000000000003</c:v>
                </c:pt>
                <c:pt idx="727">
                  <c:v>246</c:v>
                </c:pt>
                <c:pt idx="728">
                  <c:v>246</c:v>
                </c:pt>
                <c:pt idx="729">
                  <c:v>246</c:v>
                </c:pt>
                <c:pt idx="730">
                  <c:v>246</c:v>
                </c:pt>
                <c:pt idx="731">
                  <c:v>247.00000000000003</c:v>
                </c:pt>
                <c:pt idx="732">
                  <c:v>244</c:v>
                </c:pt>
                <c:pt idx="733">
                  <c:v>243.00000000000003</c:v>
                </c:pt>
                <c:pt idx="734">
                  <c:v>241</c:v>
                </c:pt>
                <c:pt idx="735">
                  <c:v>239</c:v>
                </c:pt>
                <c:pt idx="736">
                  <c:v>242</c:v>
                </c:pt>
                <c:pt idx="737">
                  <c:v>242</c:v>
                </c:pt>
                <c:pt idx="738">
                  <c:v>244</c:v>
                </c:pt>
                <c:pt idx="739">
                  <c:v>244</c:v>
                </c:pt>
                <c:pt idx="740">
                  <c:v>244</c:v>
                </c:pt>
                <c:pt idx="741">
                  <c:v>242</c:v>
                </c:pt>
                <c:pt idx="742">
                  <c:v>240</c:v>
                </c:pt>
                <c:pt idx="743">
                  <c:v>242</c:v>
                </c:pt>
                <c:pt idx="744">
                  <c:v>242</c:v>
                </c:pt>
                <c:pt idx="745">
                  <c:v>242</c:v>
                </c:pt>
                <c:pt idx="746">
                  <c:v>241</c:v>
                </c:pt>
                <c:pt idx="747">
                  <c:v>242</c:v>
                </c:pt>
                <c:pt idx="748">
                  <c:v>241</c:v>
                </c:pt>
                <c:pt idx="749">
                  <c:v>242</c:v>
                </c:pt>
                <c:pt idx="750">
                  <c:v>240</c:v>
                </c:pt>
                <c:pt idx="751">
                  <c:v>239.00000000000006</c:v>
                </c:pt>
                <c:pt idx="752">
                  <c:v>240</c:v>
                </c:pt>
                <c:pt idx="753">
                  <c:v>238.99999999999997</c:v>
                </c:pt>
                <c:pt idx="754">
                  <c:v>238</c:v>
                </c:pt>
                <c:pt idx="755">
                  <c:v>238.99999999999997</c:v>
                </c:pt>
                <c:pt idx="756">
                  <c:v>241</c:v>
                </c:pt>
                <c:pt idx="757">
                  <c:v>240</c:v>
                </c:pt>
                <c:pt idx="758">
                  <c:v>238</c:v>
                </c:pt>
                <c:pt idx="759">
                  <c:v>237</c:v>
                </c:pt>
                <c:pt idx="760">
                  <c:v>236</c:v>
                </c:pt>
                <c:pt idx="761">
                  <c:v>237</c:v>
                </c:pt>
                <c:pt idx="762">
                  <c:v>236</c:v>
                </c:pt>
                <c:pt idx="763">
                  <c:v>236</c:v>
                </c:pt>
                <c:pt idx="764">
                  <c:v>236</c:v>
                </c:pt>
                <c:pt idx="765">
                  <c:v>237</c:v>
                </c:pt>
                <c:pt idx="766">
                  <c:v>238</c:v>
                </c:pt>
                <c:pt idx="767">
                  <c:v>237</c:v>
                </c:pt>
                <c:pt idx="768">
                  <c:v>237</c:v>
                </c:pt>
                <c:pt idx="769">
                  <c:v>238</c:v>
                </c:pt>
                <c:pt idx="770">
                  <c:v>236</c:v>
                </c:pt>
                <c:pt idx="771">
                  <c:v>236.00000000000003</c:v>
                </c:pt>
                <c:pt idx="772">
                  <c:v>236.00000000000003</c:v>
                </c:pt>
                <c:pt idx="773">
                  <c:v>237</c:v>
                </c:pt>
                <c:pt idx="774">
                  <c:v>240</c:v>
                </c:pt>
                <c:pt idx="775">
                  <c:v>239</c:v>
                </c:pt>
                <c:pt idx="776">
                  <c:v>238</c:v>
                </c:pt>
                <c:pt idx="777">
                  <c:v>237</c:v>
                </c:pt>
                <c:pt idx="778">
                  <c:v>239</c:v>
                </c:pt>
                <c:pt idx="779">
                  <c:v>239</c:v>
                </c:pt>
                <c:pt idx="780">
                  <c:v>239</c:v>
                </c:pt>
                <c:pt idx="781">
                  <c:v>240.00000000000003</c:v>
                </c:pt>
                <c:pt idx="782">
                  <c:v>243.00000000000003</c:v>
                </c:pt>
                <c:pt idx="783">
                  <c:v>250.99999999999997</c:v>
                </c:pt>
                <c:pt idx="784">
                  <c:v>258</c:v>
                </c:pt>
                <c:pt idx="785">
                  <c:v>254.99999999999997</c:v>
                </c:pt>
                <c:pt idx="786">
                  <c:v>254.99999999999997</c:v>
                </c:pt>
                <c:pt idx="787">
                  <c:v>261</c:v>
                </c:pt>
                <c:pt idx="788">
                  <c:v>260</c:v>
                </c:pt>
                <c:pt idx="789">
                  <c:v>255.99999999999997</c:v>
                </c:pt>
                <c:pt idx="790">
                  <c:v>255.99999999999997</c:v>
                </c:pt>
                <c:pt idx="791">
                  <c:v>252.99999999999997</c:v>
                </c:pt>
                <c:pt idx="792">
                  <c:v>252.99999999999997</c:v>
                </c:pt>
                <c:pt idx="793">
                  <c:v>251.99999999999994</c:v>
                </c:pt>
                <c:pt idx="794">
                  <c:v>252.99999999999997</c:v>
                </c:pt>
                <c:pt idx="795">
                  <c:v>250.99999999999997</c:v>
                </c:pt>
                <c:pt idx="796">
                  <c:v>248</c:v>
                </c:pt>
                <c:pt idx="797">
                  <c:v>250.99999999999997</c:v>
                </c:pt>
                <c:pt idx="798">
                  <c:v>250</c:v>
                </c:pt>
                <c:pt idx="799">
                  <c:v>253.00000000000003</c:v>
                </c:pt>
                <c:pt idx="800">
                  <c:v>250.99999999999997</c:v>
                </c:pt>
                <c:pt idx="801">
                  <c:v>250.99999999999997</c:v>
                </c:pt>
                <c:pt idx="802">
                  <c:v>252</c:v>
                </c:pt>
                <c:pt idx="803">
                  <c:v>257</c:v>
                </c:pt>
                <c:pt idx="804">
                  <c:v>254.99999999999997</c:v>
                </c:pt>
                <c:pt idx="805">
                  <c:v>254</c:v>
                </c:pt>
                <c:pt idx="806">
                  <c:v>252</c:v>
                </c:pt>
                <c:pt idx="807">
                  <c:v>253.00000000000003</c:v>
                </c:pt>
                <c:pt idx="808">
                  <c:v>250</c:v>
                </c:pt>
                <c:pt idx="809">
                  <c:v>249.00000000000003</c:v>
                </c:pt>
                <c:pt idx="810">
                  <c:v>246</c:v>
                </c:pt>
                <c:pt idx="811">
                  <c:v>250</c:v>
                </c:pt>
                <c:pt idx="812">
                  <c:v>250.99999999999997</c:v>
                </c:pt>
                <c:pt idx="813">
                  <c:v>249.00000000000003</c:v>
                </c:pt>
                <c:pt idx="814">
                  <c:v>249.00000000000003</c:v>
                </c:pt>
                <c:pt idx="815">
                  <c:v>246</c:v>
                </c:pt>
                <c:pt idx="816">
                  <c:v>247.00000000000003</c:v>
                </c:pt>
                <c:pt idx="817">
                  <c:v>247.00000000000003</c:v>
                </c:pt>
                <c:pt idx="818">
                  <c:v>247.00000000000003</c:v>
                </c:pt>
                <c:pt idx="819">
                  <c:v>245.00000000000003</c:v>
                </c:pt>
                <c:pt idx="820">
                  <c:v>246</c:v>
                </c:pt>
                <c:pt idx="821">
                  <c:v>247.00000000000003</c:v>
                </c:pt>
                <c:pt idx="822">
                  <c:v>249.00000000000003</c:v>
                </c:pt>
                <c:pt idx="823">
                  <c:v>250</c:v>
                </c:pt>
                <c:pt idx="824">
                  <c:v>250</c:v>
                </c:pt>
                <c:pt idx="825">
                  <c:v>248</c:v>
                </c:pt>
                <c:pt idx="826">
                  <c:v>248</c:v>
                </c:pt>
                <c:pt idx="827">
                  <c:v>248</c:v>
                </c:pt>
                <c:pt idx="828">
                  <c:v>247.00000000000003</c:v>
                </c:pt>
                <c:pt idx="829">
                  <c:v>247.00000000000003</c:v>
                </c:pt>
                <c:pt idx="830">
                  <c:v>247.00000000000003</c:v>
                </c:pt>
                <c:pt idx="831">
                  <c:v>246</c:v>
                </c:pt>
                <c:pt idx="832">
                  <c:v>245.00000000000003</c:v>
                </c:pt>
                <c:pt idx="833">
                  <c:v>245.00000000000003</c:v>
                </c:pt>
                <c:pt idx="834">
                  <c:v>245.00000000000003</c:v>
                </c:pt>
                <c:pt idx="835">
                  <c:v>244.00000000000003</c:v>
                </c:pt>
                <c:pt idx="836">
                  <c:v>247.00000000000003</c:v>
                </c:pt>
                <c:pt idx="837">
                  <c:v>249.00000000000003</c:v>
                </c:pt>
                <c:pt idx="838">
                  <c:v>250.99999999999997</c:v>
                </c:pt>
                <c:pt idx="839">
                  <c:v>247.00000000000003</c:v>
                </c:pt>
                <c:pt idx="840">
                  <c:v>250.99999999999997</c:v>
                </c:pt>
                <c:pt idx="841">
                  <c:v>257</c:v>
                </c:pt>
                <c:pt idx="842">
                  <c:v>256</c:v>
                </c:pt>
                <c:pt idx="843">
                  <c:v>254.99999999999997</c:v>
                </c:pt>
                <c:pt idx="844">
                  <c:v>254.99999999999997</c:v>
                </c:pt>
                <c:pt idx="845">
                  <c:v>257</c:v>
                </c:pt>
                <c:pt idx="846">
                  <c:v>256</c:v>
                </c:pt>
                <c:pt idx="847">
                  <c:v>253.00000000000003</c:v>
                </c:pt>
                <c:pt idx="848">
                  <c:v>250.99999999999997</c:v>
                </c:pt>
                <c:pt idx="849">
                  <c:v>254.99999999999997</c:v>
                </c:pt>
                <c:pt idx="850">
                  <c:v>252</c:v>
                </c:pt>
                <c:pt idx="851">
                  <c:v>256</c:v>
                </c:pt>
                <c:pt idx="852">
                  <c:v>259</c:v>
                </c:pt>
                <c:pt idx="853">
                  <c:v>257</c:v>
                </c:pt>
                <c:pt idx="854">
                  <c:v>261</c:v>
                </c:pt>
                <c:pt idx="855">
                  <c:v>259</c:v>
                </c:pt>
                <c:pt idx="856">
                  <c:v>263</c:v>
                </c:pt>
                <c:pt idx="857">
                  <c:v>260</c:v>
                </c:pt>
                <c:pt idx="858">
                  <c:v>261</c:v>
                </c:pt>
                <c:pt idx="859">
                  <c:v>266</c:v>
                </c:pt>
                <c:pt idx="860">
                  <c:v>272</c:v>
                </c:pt>
                <c:pt idx="861">
                  <c:v>275</c:v>
                </c:pt>
                <c:pt idx="862">
                  <c:v>274</c:v>
                </c:pt>
                <c:pt idx="863">
                  <c:v>273</c:v>
                </c:pt>
                <c:pt idx="864">
                  <c:v>275</c:v>
                </c:pt>
                <c:pt idx="865">
                  <c:v>276</c:v>
                </c:pt>
                <c:pt idx="866">
                  <c:v>274</c:v>
                </c:pt>
                <c:pt idx="867">
                  <c:v>274</c:v>
                </c:pt>
                <c:pt idx="868">
                  <c:v>269</c:v>
                </c:pt>
                <c:pt idx="869">
                  <c:v>263</c:v>
                </c:pt>
                <c:pt idx="870">
                  <c:v>265</c:v>
                </c:pt>
                <c:pt idx="871">
                  <c:v>267</c:v>
                </c:pt>
                <c:pt idx="872">
                  <c:v>270</c:v>
                </c:pt>
                <c:pt idx="873">
                  <c:v>267</c:v>
                </c:pt>
                <c:pt idx="874">
                  <c:v>277</c:v>
                </c:pt>
                <c:pt idx="875">
                  <c:v>275</c:v>
                </c:pt>
                <c:pt idx="876">
                  <c:v>274</c:v>
                </c:pt>
                <c:pt idx="877">
                  <c:v>271</c:v>
                </c:pt>
                <c:pt idx="878">
                  <c:v>268</c:v>
                </c:pt>
                <c:pt idx="879">
                  <c:v>269</c:v>
                </c:pt>
                <c:pt idx="880">
                  <c:v>269</c:v>
                </c:pt>
                <c:pt idx="881">
                  <c:v>267</c:v>
                </c:pt>
                <c:pt idx="882">
                  <c:v>269</c:v>
                </c:pt>
                <c:pt idx="883">
                  <c:v>272</c:v>
                </c:pt>
                <c:pt idx="884">
                  <c:v>274</c:v>
                </c:pt>
                <c:pt idx="885">
                  <c:v>272</c:v>
                </c:pt>
                <c:pt idx="886">
                  <c:v>275</c:v>
                </c:pt>
                <c:pt idx="887">
                  <c:v>275</c:v>
                </c:pt>
                <c:pt idx="888">
                  <c:v>272</c:v>
                </c:pt>
                <c:pt idx="889">
                  <c:v>272</c:v>
                </c:pt>
                <c:pt idx="890">
                  <c:v>274</c:v>
                </c:pt>
                <c:pt idx="891">
                  <c:v>274</c:v>
                </c:pt>
                <c:pt idx="892">
                  <c:v>273</c:v>
                </c:pt>
                <c:pt idx="893">
                  <c:v>272</c:v>
                </c:pt>
                <c:pt idx="894">
                  <c:v>272</c:v>
                </c:pt>
                <c:pt idx="895">
                  <c:v>271</c:v>
                </c:pt>
                <c:pt idx="896">
                  <c:v>271</c:v>
                </c:pt>
                <c:pt idx="897">
                  <c:v>270</c:v>
                </c:pt>
                <c:pt idx="898">
                  <c:v>267</c:v>
                </c:pt>
                <c:pt idx="899">
                  <c:v>267</c:v>
                </c:pt>
                <c:pt idx="900">
                  <c:v>271</c:v>
                </c:pt>
                <c:pt idx="901">
                  <c:v>275</c:v>
                </c:pt>
                <c:pt idx="902">
                  <c:v>274</c:v>
                </c:pt>
                <c:pt idx="903">
                  <c:v>271</c:v>
                </c:pt>
                <c:pt idx="904">
                  <c:v>272</c:v>
                </c:pt>
                <c:pt idx="905">
                  <c:v>271</c:v>
                </c:pt>
                <c:pt idx="906">
                  <c:v>271</c:v>
                </c:pt>
                <c:pt idx="907">
                  <c:v>272</c:v>
                </c:pt>
                <c:pt idx="908">
                  <c:v>274</c:v>
                </c:pt>
                <c:pt idx="909">
                  <c:v>275</c:v>
                </c:pt>
                <c:pt idx="910">
                  <c:v>277</c:v>
                </c:pt>
                <c:pt idx="911">
                  <c:v>277.99999999999994</c:v>
                </c:pt>
                <c:pt idx="912">
                  <c:v>280</c:v>
                </c:pt>
                <c:pt idx="913">
                  <c:v>281.99999999999994</c:v>
                </c:pt>
                <c:pt idx="914">
                  <c:v>281.99999999999994</c:v>
                </c:pt>
                <c:pt idx="915">
                  <c:v>285</c:v>
                </c:pt>
                <c:pt idx="916">
                  <c:v>285.99999999999994</c:v>
                </c:pt>
                <c:pt idx="917">
                  <c:v>281.99999999999994</c:v>
                </c:pt>
                <c:pt idx="918">
                  <c:v>284</c:v>
                </c:pt>
                <c:pt idx="919">
                  <c:v>285.99999999999994</c:v>
                </c:pt>
                <c:pt idx="920">
                  <c:v>290.00000000000006</c:v>
                </c:pt>
                <c:pt idx="921">
                  <c:v>291</c:v>
                </c:pt>
                <c:pt idx="922">
                  <c:v>289.99999999999994</c:v>
                </c:pt>
                <c:pt idx="923">
                  <c:v>296</c:v>
                </c:pt>
                <c:pt idx="924">
                  <c:v>293</c:v>
                </c:pt>
                <c:pt idx="925">
                  <c:v>293</c:v>
                </c:pt>
                <c:pt idx="926">
                  <c:v>297</c:v>
                </c:pt>
                <c:pt idx="927">
                  <c:v>298</c:v>
                </c:pt>
                <c:pt idx="928">
                  <c:v>306</c:v>
                </c:pt>
                <c:pt idx="929">
                  <c:v>302.99999999999994</c:v>
                </c:pt>
                <c:pt idx="930">
                  <c:v>302.99999999999994</c:v>
                </c:pt>
                <c:pt idx="931">
                  <c:v>314</c:v>
                </c:pt>
                <c:pt idx="932">
                  <c:v>316</c:v>
                </c:pt>
                <c:pt idx="933">
                  <c:v>315.00000000000006</c:v>
                </c:pt>
                <c:pt idx="934">
                  <c:v>314</c:v>
                </c:pt>
                <c:pt idx="935">
                  <c:v>322</c:v>
                </c:pt>
                <c:pt idx="936">
                  <c:v>320</c:v>
                </c:pt>
                <c:pt idx="937">
                  <c:v>320</c:v>
                </c:pt>
                <c:pt idx="938">
                  <c:v>320</c:v>
                </c:pt>
                <c:pt idx="939">
                  <c:v>326</c:v>
                </c:pt>
                <c:pt idx="940">
                  <c:v>328</c:v>
                </c:pt>
                <c:pt idx="941">
                  <c:v>330</c:v>
                </c:pt>
                <c:pt idx="942">
                  <c:v>342</c:v>
                </c:pt>
                <c:pt idx="943">
                  <c:v>339</c:v>
                </c:pt>
                <c:pt idx="944">
                  <c:v>346</c:v>
                </c:pt>
                <c:pt idx="945">
                  <c:v>348</c:v>
                </c:pt>
                <c:pt idx="946">
                  <c:v>341</c:v>
                </c:pt>
                <c:pt idx="947">
                  <c:v>342</c:v>
                </c:pt>
                <c:pt idx="948">
                  <c:v>341</c:v>
                </c:pt>
                <c:pt idx="949">
                  <c:v>337</c:v>
                </c:pt>
                <c:pt idx="950">
                  <c:v>332</c:v>
                </c:pt>
                <c:pt idx="951">
                  <c:v>328</c:v>
                </c:pt>
                <c:pt idx="952">
                  <c:v>330</c:v>
                </c:pt>
                <c:pt idx="953">
                  <c:v>333</c:v>
                </c:pt>
                <c:pt idx="954">
                  <c:v>338</c:v>
                </c:pt>
                <c:pt idx="955">
                  <c:v>333</c:v>
                </c:pt>
                <c:pt idx="956">
                  <c:v>338</c:v>
                </c:pt>
                <c:pt idx="957">
                  <c:v>339.00000000000006</c:v>
                </c:pt>
                <c:pt idx="958">
                  <c:v>337</c:v>
                </c:pt>
                <c:pt idx="959">
                  <c:v>340</c:v>
                </c:pt>
                <c:pt idx="960">
                  <c:v>345</c:v>
                </c:pt>
                <c:pt idx="961">
                  <c:v>343.99999999999994</c:v>
                </c:pt>
                <c:pt idx="962">
                  <c:v>343</c:v>
                </c:pt>
                <c:pt idx="963">
                  <c:v>337</c:v>
                </c:pt>
                <c:pt idx="964">
                  <c:v>331</c:v>
                </c:pt>
                <c:pt idx="965">
                  <c:v>329</c:v>
                </c:pt>
                <c:pt idx="966">
                  <c:v>323</c:v>
                </c:pt>
                <c:pt idx="967">
                  <c:v>325.39999999999998</c:v>
                </c:pt>
                <c:pt idx="968">
                  <c:v>328.5</c:v>
                </c:pt>
                <c:pt idx="969">
                  <c:v>333.70000000000005</c:v>
                </c:pt>
                <c:pt idx="970">
                  <c:v>331.1</c:v>
                </c:pt>
                <c:pt idx="971">
                  <c:v>331.4</c:v>
                </c:pt>
                <c:pt idx="972">
                  <c:v>327.39999999999998</c:v>
                </c:pt>
                <c:pt idx="973">
                  <c:v>325.09999999999997</c:v>
                </c:pt>
                <c:pt idx="974">
                  <c:v>328.5</c:v>
                </c:pt>
                <c:pt idx="975">
                  <c:v>326.90000000000003</c:v>
                </c:pt>
                <c:pt idx="976">
                  <c:v>327.8</c:v>
                </c:pt>
                <c:pt idx="977">
                  <c:v>329.4</c:v>
                </c:pt>
                <c:pt idx="978">
                  <c:v>325.39999999999998</c:v>
                </c:pt>
                <c:pt idx="979">
                  <c:v>325.39999999999998</c:v>
                </c:pt>
                <c:pt idx="980">
                  <c:v>322.8</c:v>
                </c:pt>
                <c:pt idx="981">
                  <c:v>322</c:v>
                </c:pt>
                <c:pt idx="982">
                  <c:v>325.2</c:v>
                </c:pt>
                <c:pt idx="983">
                  <c:v>330</c:v>
                </c:pt>
                <c:pt idx="984">
                  <c:v>328.90000000000003</c:v>
                </c:pt>
                <c:pt idx="985">
                  <c:v>327.09999999999997</c:v>
                </c:pt>
                <c:pt idx="986">
                  <c:v>328.1</c:v>
                </c:pt>
                <c:pt idx="987">
                  <c:v>326.7</c:v>
                </c:pt>
                <c:pt idx="988">
                  <c:v>328.2</c:v>
                </c:pt>
                <c:pt idx="989">
                  <c:v>328.2</c:v>
                </c:pt>
                <c:pt idx="990" formatCode="#,##0">
                  <c:v>334</c:v>
                </c:pt>
                <c:pt idx="991" formatCode="#,##0">
                  <c:v>336</c:v>
                </c:pt>
                <c:pt idx="992" formatCode="#,##0">
                  <c:v>338</c:v>
                </c:pt>
                <c:pt idx="993" formatCode="#,##0">
                  <c:v>348</c:v>
                </c:pt>
                <c:pt idx="994" formatCode="#,##0">
                  <c:v>348</c:v>
                </c:pt>
                <c:pt idx="995" formatCode="#,##0">
                  <c:v>350</c:v>
                </c:pt>
                <c:pt idx="996" formatCode="#,##0">
                  <c:v>348</c:v>
                </c:pt>
                <c:pt idx="997" formatCode="#,##0">
                  <c:v>343</c:v>
                </c:pt>
                <c:pt idx="998" formatCode="#,##0">
                  <c:v>340</c:v>
                </c:pt>
                <c:pt idx="999" formatCode="#,##0">
                  <c:v>349</c:v>
                </c:pt>
                <c:pt idx="1000" formatCode="#,##0">
                  <c:v>358</c:v>
                </c:pt>
                <c:pt idx="1001" formatCode="#,##0">
                  <c:v>355</c:v>
                </c:pt>
                <c:pt idx="1002" formatCode="#,##0">
                  <c:v>351</c:v>
                </c:pt>
                <c:pt idx="1003" formatCode="#,##0">
                  <c:v>356</c:v>
                </c:pt>
                <c:pt idx="1004" formatCode="#,##0">
                  <c:v>358</c:v>
                </c:pt>
                <c:pt idx="1005" formatCode="#,##0">
                  <c:v>356</c:v>
                </c:pt>
                <c:pt idx="1006" formatCode="#,##0">
                  <c:v>362</c:v>
                </c:pt>
                <c:pt idx="1007" formatCode="#,##0">
                  <c:v>361</c:v>
                </c:pt>
                <c:pt idx="1008" formatCode="#,##0">
                  <c:v>366</c:v>
                </c:pt>
                <c:pt idx="1009" formatCode="#,##0">
                  <c:v>364</c:v>
                </c:pt>
                <c:pt idx="1010" formatCode="#,##0">
                  <c:v>361</c:v>
                </c:pt>
                <c:pt idx="1011" formatCode="#,##0">
                  <c:v>364</c:v>
                </c:pt>
                <c:pt idx="1012" formatCode="#,##0">
                  <c:v>370</c:v>
                </c:pt>
                <c:pt idx="1013" formatCode="#,##0">
                  <c:v>376</c:v>
                </c:pt>
                <c:pt idx="1014" formatCode="#,##0">
                  <c:v>374</c:v>
                </c:pt>
                <c:pt idx="1015" formatCode="#,##0">
                  <c:v>373</c:v>
                </c:pt>
                <c:pt idx="1016" formatCode="#,##0">
                  <c:v>381</c:v>
                </c:pt>
                <c:pt idx="1017" formatCode="#,##0">
                  <c:v>382</c:v>
                </c:pt>
                <c:pt idx="1018" formatCode="#,##0">
                  <c:v>381</c:v>
                </c:pt>
                <c:pt idx="1019" formatCode="#,##0">
                  <c:v>378</c:v>
                </c:pt>
                <c:pt idx="1020" formatCode="#,##0">
                  <c:v>376</c:v>
                </c:pt>
                <c:pt idx="1021" formatCode="#,##0">
                  <c:v>379</c:v>
                </c:pt>
                <c:pt idx="1022" formatCode="#,##0">
                  <c:v>383</c:v>
                </c:pt>
                <c:pt idx="1023" formatCode="#,##0">
                  <c:v>379</c:v>
                </c:pt>
                <c:pt idx="1024" formatCode="#,##0">
                  <c:v>379</c:v>
                </c:pt>
                <c:pt idx="1025" formatCode="#,##0">
                  <c:v>371</c:v>
                </c:pt>
                <c:pt idx="1026" formatCode="#,##0">
                  <c:v>374</c:v>
                </c:pt>
                <c:pt idx="1027" formatCode="#,##0">
                  <c:v>375</c:v>
                </c:pt>
                <c:pt idx="1028" formatCode="#,##0">
                  <c:v>369</c:v>
                </c:pt>
                <c:pt idx="1029" formatCode="#,##0">
                  <c:v>373</c:v>
                </c:pt>
                <c:pt idx="1030" formatCode="#,##0">
                  <c:v>372</c:v>
                </c:pt>
                <c:pt idx="1031" formatCode="#,##0">
                  <c:v>380</c:v>
                </c:pt>
                <c:pt idx="1032" formatCode="#,##0">
                  <c:v>380</c:v>
                </c:pt>
                <c:pt idx="1033" formatCode="#,##0">
                  <c:v>380</c:v>
                </c:pt>
                <c:pt idx="1034" formatCode="#,##0">
                  <c:v>378</c:v>
                </c:pt>
                <c:pt idx="1035" formatCode="#,##0">
                  <c:v>382</c:v>
                </c:pt>
                <c:pt idx="1036" formatCode="#,##0">
                  <c:v>382</c:v>
                </c:pt>
                <c:pt idx="1037" formatCode="#,##0">
                  <c:v>380</c:v>
                </c:pt>
                <c:pt idx="1038" formatCode="#,##0">
                  <c:v>376</c:v>
                </c:pt>
                <c:pt idx="1039" formatCode="#,##0">
                  <c:v>377</c:v>
                </c:pt>
                <c:pt idx="1040" formatCode="#,##0">
                  <c:v>381</c:v>
                </c:pt>
                <c:pt idx="1041" formatCode="#,##0">
                  <c:v>393</c:v>
                </c:pt>
                <c:pt idx="1042" formatCode="#,##0">
                  <c:v>396</c:v>
                </c:pt>
                <c:pt idx="1043" formatCode="#,##0">
                  <c:v>400</c:v>
                </c:pt>
                <c:pt idx="1044" formatCode="#,##0">
                  <c:v>405</c:v>
                </c:pt>
                <c:pt idx="1045" formatCode="#,##0">
                  <c:v>431</c:v>
                </c:pt>
                <c:pt idx="1046" formatCode="#,##0">
                  <c:v>423</c:v>
                </c:pt>
                <c:pt idx="1047" formatCode="#,##0">
                  <c:v>416</c:v>
                </c:pt>
                <c:pt idx="1048" formatCode="#,##0">
                  <c:v>420</c:v>
                </c:pt>
                <c:pt idx="1049" formatCode="#,##0">
                  <c:v>431</c:v>
                </c:pt>
                <c:pt idx="1050" formatCode="#,##0">
                  <c:v>434</c:v>
                </c:pt>
                <c:pt idx="1051" formatCode="#,##0">
                  <c:v>441</c:v>
                </c:pt>
                <c:pt idx="1052" formatCode="#,##0">
                  <c:v>444</c:v>
                </c:pt>
                <c:pt idx="1053" formatCode="#,##0">
                  <c:v>441</c:v>
                </c:pt>
                <c:pt idx="1054" formatCode="#,##0">
                  <c:v>451</c:v>
                </c:pt>
                <c:pt idx="1055" formatCode="#,##0">
                  <c:v>473</c:v>
                </c:pt>
                <c:pt idx="1056" formatCode="#,##0">
                  <c:v>463</c:v>
                </c:pt>
                <c:pt idx="1057" formatCode="#,##0">
                  <c:v>455</c:v>
                </c:pt>
                <c:pt idx="1058" formatCode="#,##0">
                  <c:v>444</c:v>
                </c:pt>
                <c:pt idx="1059" formatCode="#,##0">
                  <c:v>451</c:v>
                </c:pt>
                <c:pt idx="1060" formatCode="#,##0">
                  <c:v>456</c:v>
                </c:pt>
                <c:pt idx="1061" formatCode="#,##0">
                  <c:v>452</c:v>
                </c:pt>
                <c:pt idx="1062" formatCode="#,##0">
                  <c:v>452</c:v>
                </c:pt>
                <c:pt idx="1063" formatCode="#,##0">
                  <c:v>452</c:v>
                </c:pt>
                <c:pt idx="1064" formatCode="#,##0">
                  <c:v>453</c:v>
                </c:pt>
                <c:pt idx="1065" formatCode="#,##0">
                  <c:v>444</c:v>
                </c:pt>
                <c:pt idx="1066" formatCode="#,##0">
                  <c:v>442</c:v>
                </c:pt>
                <c:pt idx="1067" formatCode="#,##0">
                  <c:v>449</c:v>
                </c:pt>
                <c:pt idx="1068" formatCode="#,##0">
                  <c:v>452</c:v>
                </c:pt>
                <c:pt idx="1069" formatCode="#,##0">
                  <c:v>456</c:v>
                </c:pt>
                <c:pt idx="1070" formatCode="#,##0">
                  <c:v>470</c:v>
                </c:pt>
                <c:pt idx="1071" formatCode="#,##0">
                  <c:v>474</c:v>
                </c:pt>
                <c:pt idx="1072" formatCode="#,##0">
                  <c:v>477</c:v>
                </c:pt>
                <c:pt idx="1073" formatCode="#,##0">
                  <c:v>475</c:v>
                </c:pt>
                <c:pt idx="1074" formatCode="#,##0">
                  <c:v>468</c:v>
                </c:pt>
                <c:pt idx="1075" formatCode="#,##0">
                  <c:v>466</c:v>
                </c:pt>
                <c:pt idx="1076" formatCode="#,##0">
                  <c:v>454</c:v>
                </c:pt>
                <c:pt idx="1077" formatCode="#,##0">
                  <c:v>453</c:v>
                </c:pt>
                <c:pt idx="1078" formatCode="#,##0">
                  <c:v>455</c:v>
                </c:pt>
                <c:pt idx="1079" formatCode="#,##0">
                  <c:v>467</c:v>
                </c:pt>
                <c:pt idx="1080" formatCode="#,##0">
                  <c:v>466</c:v>
                </c:pt>
                <c:pt idx="1081" formatCode="#,##0">
                  <c:v>469</c:v>
                </c:pt>
                <c:pt idx="1082" formatCode="#,##0">
                  <c:v>469</c:v>
                </c:pt>
                <c:pt idx="1083" formatCode="#,##0">
                  <c:v>465</c:v>
                </c:pt>
                <c:pt idx="1084" formatCode="#,##0">
                  <c:v>466</c:v>
                </c:pt>
                <c:pt idx="1085" formatCode="#,##0">
                  <c:v>460</c:v>
                </c:pt>
                <c:pt idx="1086" formatCode="#,##0">
                  <c:v>459</c:v>
                </c:pt>
                <c:pt idx="1087" formatCode="#,##0">
                  <c:v>460</c:v>
                </c:pt>
                <c:pt idx="1088" formatCode="#,##0">
                  <c:v>460</c:v>
                </c:pt>
                <c:pt idx="1089" formatCode="#,##0">
                  <c:v>460</c:v>
                </c:pt>
                <c:pt idx="1090" formatCode="#,##0">
                  <c:v>468</c:v>
                </c:pt>
                <c:pt idx="1091" formatCode="#,##0">
                  <c:v>477</c:v>
                </c:pt>
                <c:pt idx="1092" formatCode="#,##0">
                  <c:v>477</c:v>
                </c:pt>
                <c:pt idx="1093" formatCode="#,##0">
                  <c:v>488</c:v>
                </c:pt>
                <c:pt idx="1094" formatCode="#,##0">
                  <c:v>484</c:v>
                </c:pt>
                <c:pt idx="1095" formatCode="#,##0">
                  <c:v>482</c:v>
                </c:pt>
                <c:pt idx="1096" formatCode="#,##0">
                  <c:v>487</c:v>
                </c:pt>
                <c:pt idx="1097" formatCode="#,##0">
                  <c:v>512</c:v>
                </c:pt>
                <c:pt idx="1098" formatCode="#,##0">
                  <c:v>515</c:v>
                </c:pt>
                <c:pt idx="1099" formatCode="#,##0">
                  <c:v>525</c:v>
                </c:pt>
                <c:pt idx="1100" formatCode="#,##0">
                  <c:v>533</c:v>
                </c:pt>
                <c:pt idx="1101" formatCode="#,##0">
                  <c:v>535</c:v>
                </c:pt>
                <c:pt idx="1102" formatCode="#,##0">
                  <c:v>528</c:v>
                </c:pt>
                <c:pt idx="1103" formatCode="#,##0">
                  <c:v>529</c:v>
                </c:pt>
                <c:pt idx="1104" formatCode="#,##0">
                  <c:v>517</c:v>
                </c:pt>
                <c:pt idx="1105" formatCode="#,##0">
                  <c:v>526</c:v>
                </c:pt>
                <c:pt idx="1106" formatCode="#,##0">
                  <c:v>517</c:v>
                </c:pt>
                <c:pt idx="1107" formatCode="#,##0">
                  <c:v>523</c:v>
                </c:pt>
                <c:pt idx="1108" formatCode="#,##0">
                  <c:v>524</c:v>
                </c:pt>
                <c:pt idx="1109" formatCode="#,##0">
                  <c:v>524</c:v>
                </c:pt>
                <c:pt idx="1110" formatCode="#,##0">
                  <c:v>524</c:v>
                </c:pt>
                <c:pt idx="1111" formatCode="#,##0">
                  <c:v>514</c:v>
                </c:pt>
                <c:pt idx="1112" formatCode="#,##0">
                  <c:v>514</c:v>
                </c:pt>
                <c:pt idx="1113" formatCode="#,##0">
                  <c:v>504</c:v>
                </c:pt>
                <c:pt idx="1114" formatCode="#,##0">
                  <c:v>500</c:v>
                </c:pt>
                <c:pt idx="1115" formatCode="#,##0">
                  <c:v>503</c:v>
                </c:pt>
                <c:pt idx="1116" formatCode="#,##0">
                  <c:v>507</c:v>
                </c:pt>
                <c:pt idx="1117" formatCode="#,##0">
                  <c:v>508</c:v>
                </c:pt>
                <c:pt idx="1118" formatCode="#,##0">
                  <c:v>504</c:v>
                </c:pt>
                <c:pt idx="1119" formatCode="#,##0">
                  <c:v>498</c:v>
                </c:pt>
                <c:pt idx="1120" formatCode="#,##0">
                  <c:v>502</c:v>
                </c:pt>
                <c:pt idx="1121" formatCode="#,##0">
                  <c:v>497</c:v>
                </c:pt>
                <c:pt idx="1122" formatCode="#,##0">
                  <c:v>500</c:v>
                </c:pt>
                <c:pt idx="1123" formatCode="#,##0">
                  <c:v>497</c:v>
                </c:pt>
                <c:pt idx="1124" formatCode="#,##0">
                  <c:v>508</c:v>
                </c:pt>
                <c:pt idx="1125" formatCode="#,##0">
                  <c:v>509</c:v>
                </c:pt>
                <c:pt idx="1126" formatCode="#,##0">
                  <c:v>502</c:v>
                </c:pt>
                <c:pt idx="1127" formatCode="#,##0">
                  <c:v>497</c:v>
                </c:pt>
                <c:pt idx="1128" formatCode="#,##0">
                  <c:v>495</c:v>
                </c:pt>
                <c:pt idx="1129" formatCode="#,##0">
                  <c:v>492</c:v>
                </c:pt>
                <c:pt idx="1130" formatCode="#,##0">
                  <c:v>496</c:v>
                </c:pt>
                <c:pt idx="1131" formatCode="#,##0">
                  <c:v>486</c:v>
                </c:pt>
                <c:pt idx="1132" formatCode="#,##0">
                  <c:v>494</c:v>
                </c:pt>
                <c:pt idx="1133" formatCode="#,##0">
                  <c:v>487</c:v>
                </c:pt>
                <c:pt idx="1134" formatCode="#,##0">
                  <c:v>493</c:v>
                </c:pt>
                <c:pt idx="1135" formatCode="#,##0">
                  <c:v>498</c:v>
                </c:pt>
                <c:pt idx="1136" formatCode="#,##0">
                  <c:v>494</c:v>
                </c:pt>
                <c:pt idx="1137" formatCode="#,##0">
                  <c:v>499</c:v>
                </c:pt>
                <c:pt idx="1138" formatCode="#,##0">
                  <c:v>499</c:v>
                </c:pt>
                <c:pt idx="1139" formatCode="#,##0">
                  <c:v>501</c:v>
                </c:pt>
                <c:pt idx="1140" formatCode="#,##0">
                  <c:v>498</c:v>
                </c:pt>
                <c:pt idx="1141" formatCode="#,##0">
                  <c:v>504</c:v>
                </c:pt>
                <c:pt idx="1142" formatCode="#,##0">
                  <c:v>494</c:v>
                </c:pt>
                <c:pt idx="1143" formatCode="#,##0">
                  <c:v>496</c:v>
                </c:pt>
                <c:pt idx="1144" formatCode="#,##0">
                  <c:v>500</c:v>
                </c:pt>
                <c:pt idx="1145" formatCode="#,##0">
                  <c:v>507</c:v>
                </c:pt>
                <c:pt idx="1146" formatCode="#,##0">
                  <c:v>511</c:v>
                </c:pt>
                <c:pt idx="1147" formatCode="#,##0">
                  <c:v>514</c:v>
                </c:pt>
                <c:pt idx="1148" formatCode="#,##0">
                  <c:v>518</c:v>
                </c:pt>
                <c:pt idx="1149" formatCode="#,##0">
                  <c:v>539</c:v>
                </c:pt>
                <c:pt idx="1150" formatCode="#,##0">
                  <c:v>539</c:v>
                </c:pt>
                <c:pt idx="1151" formatCode="#,##0">
                  <c:v>552</c:v>
                </c:pt>
                <c:pt idx="1152" formatCode="#,##0">
                  <c:v>551</c:v>
                </c:pt>
                <c:pt idx="1153" formatCode="#,##0">
                  <c:v>554</c:v>
                </c:pt>
                <c:pt idx="1154" formatCode="#,##0">
                  <c:v>565</c:v>
                </c:pt>
                <c:pt idx="1155" formatCode="#,##0">
                  <c:v>555</c:v>
                </c:pt>
                <c:pt idx="1156" formatCode="#,##0">
                  <c:v>548</c:v>
                </c:pt>
                <c:pt idx="1157" formatCode="#,##0">
                  <c:v>555</c:v>
                </c:pt>
                <c:pt idx="1158" formatCode="#,##0">
                  <c:v>555</c:v>
                </c:pt>
                <c:pt idx="1159" formatCode="#,##0">
                  <c:v>542</c:v>
                </c:pt>
                <c:pt idx="1160" formatCode="#,##0">
                  <c:v>539</c:v>
                </c:pt>
                <c:pt idx="1161" formatCode="#,##0">
                  <c:v>545</c:v>
                </c:pt>
                <c:pt idx="1162" formatCode="#,##0">
                  <c:v>564</c:v>
                </c:pt>
                <c:pt idx="1163" formatCode="#,##0">
                  <c:v>565</c:v>
                </c:pt>
                <c:pt idx="1164" formatCode="#,##0">
                  <c:v>564</c:v>
                </c:pt>
                <c:pt idx="1165" formatCode="#,##0">
                  <c:v>571</c:v>
                </c:pt>
                <c:pt idx="1166" formatCode="#,##0">
                  <c:v>573</c:v>
                </c:pt>
                <c:pt idx="1167" formatCode="#,##0">
                  <c:v>599</c:v>
                </c:pt>
                <c:pt idx="1168" formatCode="#,##0">
                  <c:v>609</c:v>
                </c:pt>
                <c:pt idx="1169" formatCode="#,##0">
                  <c:v>643</c:v>
                </c:pt>
                <c:pt idx="1170" formatCode="#,##0">
                  <c:v>624</c:v>
                </c:pt>
                <c:pt idx="1171" formatCode="#,##0">
                  <c:v>630</c:v>
                </c:pt>
                <c:pt idx="1172" formatCode="#,##0">
                  <c:v>627</c:v>
                </c:pt>
                <c:pt idx="1173" formatCode="#,##0">
                  <c:v>616</c:v>
                </c:pt>
                <c:pt idx="1174" formatCode="#,##0">
                  <c:v>604</c:v>
                </c:pt>
                <c:pt idx="1175" formatCode="#,##0">
                  <c:v>615</c:v>
                </c:pt>
                <c:pt idx="1176" formatCode="#,##0">
                  <c:v>613</c:v>
                </c:pt>
                <c:pt idx="1177" formatCode="#,##0">
                  <c:v>626</c:v>
                </c:pt>
                <c:pt idx="1178" formatCode="#,##0">
                  <c:v>634</c:v>
                </c:pt>
                <c:pt idx="1179" formatCode="#,##0">
                  <c:v>611</c:v>
                </c:pt>
                <c:pt idx="1180" formatCode="#,##0">
                  <c:v>623</c:v>
                </c:pt>
                <c:pt idx="1181" formatCode="#,##0">
                  <c:v>623</c:v>
                </c:pt>
                <c:pt idx="1182" formatCode="#,##0">
                  <c:v>629</c:v>
                </c:pt>
                <c:pt idx="1183" formatCode="#,##0">
                  <c:v>633</c:v>
                </c:pt>
                <c:pt idx="1184" formatCode="#,##0">
                  <c:v>646</c:v>
                </c:pt>
                <c:pt idx="1185" formatCode="#,##0">
                  <c:v>651</c:v>
                </c:pt>
                <c:pt idx="1186" formatCode="#,##0">
                  <c:v>664</c:v>
                </c:pt>
                <c:pt idx="1187" formatCode="#,##0">
                  <c:v>652</c:v>
                </c:pt>
                <c:pt idx="1188" formatCode="#,##0">
                  <c:v>644</c:v>
                </c:pt>
                <c:pt idx="1189" formatCode="#,##0">
                  <c:v>647</c:v>
                </c:pt>
                <c:pt idx="1190" formatCode="#,##0">
                  <c:v>653</c:v>
                </c:pt>
                <c:pt idx="1191" formatCode="#,##0">
                  <c:v>641</c:v>
                </c:pt>
                <c:pt idx="1192" formatCode="#,##0">
                  <c:v>648</c:v>
                </c:pt>
                <c:pt idx="1193" formatCode="#,##0">
                  <c:v>639</c:v>
                </c:pt>
                <c:pt idx="1194" formatCode="#,##0">
                  <c:v>643</c:v>
                </c:pt>
                <c:pt idx="1195" formatCode="#,##0">
                  <c:v>651</c:v>
                </c:pt>
                <c:pt idx="1196" formatCode="#,##0">
                  <c:v>650</c:v>
                </c:pt>
                <c:pt idx="1197" formatCode="#,##0">
                  <c:v>657</c:v>
                </c:pt>
                <c:pt idx="1198" formatCode="#,##0">
                  <c:v>655</c:v>
                </c:pt>
                <c:pt idx="1199" formatCode="#,##0">
                  <c:v>650</c:v>
                </c:pt>
                <c:pt idx="1200" formatCode="#,##0">
                  <c:v>645</c:v>
                </c:pt>
                <c:pt idx="1201" formatCode="#,##0">
                  <c:v>629</c:v>
                </c:pt>
                <c:pt idx="1202" formatCode="#,##0">
                  <c:v>632</c:v>
                </c:pt>
                <c:pt idx="1203" formatCode="#,##0">
                  <c:v>624</c:v>
                </c:pt>
                <c:pt idx="1204" formatCode="#,##0">
                  <c:v>631</c:v>
                </c:pt>
                <c:pt idx="1205" formatCode="#,##0">
                  <c:v>633</c:v>
                </c:pt>
                <c:pt idx="1206" formatCode="#,##0">
                  <c:v>632</c:v>
                </c:pt>
                <c:pt idx="1207" formatCode="#,##0">
                  <c:v>640</c:v>
                </c:pt>
                <c:pt idx="1208" formatCode="#,##0">
                  <c:v>643</c:v>
                </c:pt>
                <c:pt idx="1209" formatCode="#,##0">
                  <c:v>642</c:v>
                </c:pt>
                <c:pt idx="1210" formatCode="#,##0">
                  <c:v>630</c:v>
                </c:pt>
                <c:pt idx="1211" formatCode="#,##0">
                  <c:v>626</c:v>
                </c:pt>
                <c:pt idx="1212" formatCode="#,##0">
                  <c:v>629</c:v>
                </c:pt>
                <c:pt idx="1213" formatCode="#,##0">
                  <c:v>634</c:v>
                </c:pt>
                <c:pt idx="1214" formatCode="#,##0">
                  <c:v>635</c:v>
                </c:pt>
                <c:pt idx="1215" formatCode="0_ ">
                  <c:v>628</c:v>
                </c:pt>
                <c:pt idx="1216" formatCode="0_ ">
                  <c:v>624</c:v>
                </c:pt>
                <c:pt idx="1217" formatCode="0_ ">
                  <c:v>623</c:v>
                </c:pt>
                <c:pt idx="1218" formatCode="0_ ">
                  <c:v>624</c:v>
                </c:pt>
                <c:pt idx="1219" formatCode="0_ ">
                  <c:v>628</c:v>
                </c:pt>
                <c:pt idx="1220" formatCode="0_ ">
                  <c:v>629</c:v>
                </c:pt>
                <c:pt idx="1221" formatCode="0_ ">
                  <c:v>625</c:v>
                </c:pt>
                <c:pt idx="1222" formatCode="0_ ">
                  <c:v>625</c:v>
                </c:pt>
                <c:pt idx="1223" formatCode="0_ ">
                  <c:v>625</c:v>
                </c:pt>
                <c:pt idx="1224" formatCode="0_ ">
                  <c:v>614</c:v>
                </c:pt>
                <c:pt idx="1225" formatCode="0_ ">
                  <c:v>612</c:v>
                </c:pt>
                <c:pt idx="1226" formatCode="0_ ">
                  <c:v>610</c:v>
                </c:pt>
                <c:pt idx="1227" formatCode="0_ ">
                  <c:v>610</c:v>
                </c:pt>
                <c:pt idx="1228" formatCode="0_ ">
                  <c:v>623</c:v>
                </c:pt>
                <c:pt idx="1229" formatCode="0_ ">
                  <c:v>617</c:v>
                </c:pt>
                <c:pt idx="1230" formatCode="0_ ">
                  <c:v>610</c:v>
                </c:pt>
                <c:pt idx="1231" formatCode="0_ ">
                  <c:v>614</c:v>
                </c:pt>
                <c:pt idx="1232" formatCode="0_ ">
                  <c:v>619</c:v>
                </c:pt>
                <c:pt idx="1233" formatCode="0_ ">
                  <c:v>617</c:v>
                </c:pt>
                <c:pt idx="1234" formatCode="0_ ">
                  <c:v>616</c:v>
                </c:pt>
                <c:pt idx="1235" formatCode="0_ ">
                  <c:v>619</c:v>
                </c:pt>
                <c:pt idx="1236" formatCode="0_ ">
                  <c:v>619</c:v>
                </c:pt>
                <c:pt idx="1237" formatCode="0_ ">
                  <c:v>622</c:v>
                </c:pt>
                <c:pt idx="1238" formatCode="0_ ">
                  <c:v>611</c:v>
                </c:pt>
                <c:pt idx="1239" formatCode="0_ ">
                  <c:v>605</c:v>
                </c:pt>
                <c:pt idx="1240" formatCode="0_ ">
                  <c:v>605</c:v>
                </c:pt>
                <c:pt idx="1241" formatCode="0_ ">
                  <c:v>607</c:v>
                </c:pt>
                <c:pt idx="1242" formatCode="0_ ">
                  <c:v>593</c:v>
                </c:pt>
                <c:pt idx="1243" formatCode="0_ ">
                  <c:v>592</c:v>
                </c:pt>
                <c:pt idx="1244" formatCode="0_ ">
                  <c:v>581</c:v>
                </c:pt>
                <c:pt idx="1245" formatCode="0_ ">
                  <c:v>582</c:v>
                </c:pt>
                <c:pt idx="1246" formatCode="0_ ">
                  <c:v>571</c:v>
                </c:pt>
                <c:pt idx="1247" formatCode="0_ ">
                  <c:v>578</c:v>
                </c:pt>
                <c:pt idx="1248" formatCode="0_ ">
                  <c:v>581</c:v>
                </c:pt>
                <c:pt idx="1249" formatCode="0_ ">
                  <c:v>569</c:v>
                </c:pt>
                <c:pt idx="1250" formatCode="0_ ">
                  <c:v>558</c:v>
                </c:pt>
                <c:pt idx="1251" formatCode="0_ ">
                  <c:v>563</c:v>
                </c:pt>
                <c:pt idx="1252" formatCode="0_ ">
                  <c:v>559</c:v>
                </c:pt>
                <c:pt idx="1253" formatCode="0_ ">
                  <c:v>556</c:v>
                </c:pt>
                <c:pt idx="1254" formatCode="0_ ">
                  <c:v>560</c:v>
                </c:pt>
                <c:pt idx="1255" formatCode="0_ ">
                  <c:v>555</c:v>
                </c:pt>
                <c:pt idx="1256" formatCode="0_ ">
                  <c:v>560</c:v>
                </c:pt>
                <c:pt idx="1257" formatCode="0_ ">
                  <c:v>554</c:v>
                </c:pt>
                <c:pt idx="1258" formatCode="0_ ">
                  <c:v>546</c:v>
                </c:pt>
                <c:pt idx="1259" formatCode="0_ ">
                  <c:v>538</c:v>
                </c:pt>
                <c:pt idx="1260" formatCode="0_ ">
                  <c:v>554</c:v>
                </c:pt>
                <c:pt idx="1261" formatCode="0_ ">
                  <c:v>552</c:v>
                </c:pt>
                <c:pt idx="1262" formatCode="0_ ">
                  <c:v>554</c:v>
                </c:pt>
                <c:pt idx="1263" formatCode="0_ ">
                  <c:v>560</c:v>
                </c:pt>
                <c:pt idx="1264" formatCode="0_ ">
                  <c:v>558</c:v>
                </c:pt>
                <c:pt idx="1265" formatCode="0_ ">
                  <c:v>561</c:v>
                </c:pt>
                <c:pt idx="1266" formatCode="0_ ">
                  <c:v>557</c:v>
                </c:pt>
                <c:pt idx="1267" formatCode="0_ ">
                  <c:v>564</c:v>
                </c:pt>
                <c:pt idx="1268" formatCode="0_ ">
                  <c:v>563</c:v>
                </c:pt>
                <c:pt idx="1269" formatCode="0_ ">
                  <c:v>575</c:v>
                </c:pt>
                <c:pt idx="1270" formatCode="0_ ">
                  <c:v>580</c:v>
                </c:pt>
                <c:pt idx="1271" formatCode="0_ ">
                  <c:v>573</c:v>
                </c:pt>
                <c:pt idx="1272" formatCode="0_ ">
                  <c:v>574</c:v>
                </c:pt>
                <c:pt idx="1273" formatCode="0_ ">
                  <c:v>572</c:v>
                </c:pt>
                <c:pt idx="1274" formatCode="0_ ">
                  <c:v>566</c:v>
                </c:pt>
                <c:pt idx="1275" formatCode="0_ ">
                  <c:v>580</c:v>
                </c:pt>
                <c:pt idx="1276" formatCode="0_ ">
                  <c:v>591</c:v>
                </c:pt>
                <c:pt idx="1277" formatCode="0_ ">
                  <c:v>596</c:v>
                </c:pt>
                <c:pt idx="1278" formatCode="0_ ">
                  <c:v>589</c:v>
                </c:pt>
                <c:pt idx="1279" formatCode="0_ ">
                  <c:v>587</c:v>
                </c:pt>
                <c:pt idx="1280" formatCode="0_ ">
                  <c:v>583</c:v>
                </c:pt>
                <c:pt idx="1281" formatCode="0_ ">
                  <c:v>595</c:v>
                </c:pt>
                <c:pt idx="1282" formatCode="0_ ">
                  <c:v>594</c:v>
                </c:pt>
                <c:pt idx="1283" formatCode="0_ ">
                  <c:v>581</c:v>
                </c:pt>
                <c:pt idx="1284" formatCode="0_ ">
                  <c:v>556</c:v>
                </c:pt>
                <c:pt idx="1285" formatCode="0_ ">
                  <c:v>552</c:v>
                </c:pt>
                <c:pt idx="1286" formatCode="0_ ">
                  <c:v>557</c:v>
                </c:pt>
                <c:pt idx="1287" formatCode="0_ ">
                  <c:v>552</c:v>
                </c:pt>
                <c:pt idx="1288" formatCode="0_ ">
                  <c:v>552</c:v>
                </c:pt>
                <c:pt idx="1289" formatCode="0_ ">
                  <c:v>537</c:v>
                </c:pt>
                <c:pt idx="1290" formatCode="0_ ">
                  <c:v>543</c:v>
                </c:pt>
                <c:pt idx="1291" formatCode="0_ ">
                  <c:v>539</c:v>
                </c:pt>
                <c:pt idx="1292" formatCode="0_ ">
                  <c:v>537</c:v>
                </c:pt>
                <c:pt idx="1293" formatCode="0_ ">
                  <c:v>533</c:v>
                </c:pt>
                <c:pt idx="1294" formatCode="0_ ">
                  <c:v>539</c:v>
                </c:pt>
                <c:pt idx="1295" formatCode="0_ ">
                  <c:v>543</c:v>
                </c:pt>
                <c:pt idx="1296" formatCode="0_ ">
                  <c:v>540</c:v>
                </c:pt>
                <c:pt idx="1297" formatCode="0_ ">
                  <c:v>541</c:v>
                </c:pt>
                <c:pt idx="1298" formatCode="0_ ">
                  <c:v>547</c:v>
                </c:pt>
                <c:pt idx="1299" formatCode="0_ ">
                  <c:v>551</c:v>
                </c:pt>
                <c:pt idx="1300" formatCode="0_ ">
                  <c:v>545</c:v>
                </c:pt>
                <c:pt idx="1301" formatCode="0_ ">
                  <c:v>545</c:v>
                </c:pt>
                <c:pt idx="1302" formatCode="0_ ">
                  <c:v>540</c:v>
                </c:pt>
                <c:pt idx="1303" formatCode="0_ ">
                  <c:v>542</c:v>
                </c:pt>
                <c:pt idx="1304" formatCode="0_ ">
                  <c:v>536</c:v>
                </c:pt>
                <c:pt idx="1305" formatCode="0_ ">
                  <c:v>539</c:v>
                </c:pt>
                <c:pt idx="1306" formatCode="0_ ">
                  <c:v>542</c:v>
                </c:pt>
                <c:pt idx="1307" formatCode="0_ ">
                  <c:v>539</c:v>
                </c:pt>
                <c:pt idx="1308" formatCode="0_ ">
                  <c:v>539</c:v>
                </c:pt>
                <c:pt idx="1309" formatCode="0_ ">
                  <c:v>548</c:v>
                </c:pt>
                <c:pt idx="1310" formatCode="0_ ">
                  <c:v>547</c:v>
                </c:pt>
                <c:pt idx="1311" formatCode="0_ ">
                  <c:v>552</c:v>
                </c:pt>
                <c:pt idx="1312" formatCode="0_ ">
                  <c:v>550</c:v>
                </c:pt>
                <c:pt idx="1313" formatCode="0_ ">
                  <c:v>542</c:v>
                </c:pt>
                <c:pt idx="1314" formatCode="0_ ">
                  <c:v>540</c:v>
                </c:pt>
                <c:pt idx="1315" formatCode="0_ ">
                  <c:v>544</c:v>
                </c:pt>
                <c:pt idx="1316" formatCode="0_ ">
                  <c:v>543</c:v>
                </c:pt>
                <c:pt idx="1317" formatCode="0_ ">
                  <c:v>545</c:v>
                </c:pt>
                <c:pt idx="1318" formatCode="0_ ">
                  <c:v>547</c:v>
                </c:pt>
                <c:pt idx="1319" formatCode="0_ ">
                  <c:v>549</c:v>
                </c:pt>
                <c:pt idx="1320" formatCode="0_ ">
                  <c:v>544</c:v>
                </c:pt>
                <c:pt idx="1321" formatCode="0_ ">
                  <c:v>539</c:v>
                </c:pt>
                <c:pt idx="1322" formatCode="0_);[Red]\(0\)">
                  <c:v>542.40000000000009</c:v>
                </c:pt>
                <c:pt idx="1323" formatCode="0_);[Red]\(0\)">
                  <c:v>543.4</c:v>
                </c:pt>
                <c:pt idx="1324" formatCode="0_);[Red]\(0\)">
                  <c:v>538.6</c:v>
                </c:pt>
                <c:pt idx="1325" formatCode="0_);[Red]\(0\)">
                  <c:v>539.4</c:v>
                </c:pt>
                <c:pt idx="1326" formatCode="0_);[Red]\(0\)">
                  <c:v>543.79999999999995</c:v>
                </c:pt>
                <c:pt idx="1327" formatCode="0_);[Red]\(0\)">
                  <c:v>540.29999999999995</c:v>
                </c:pt>
                <c:pt idx="1328" formatCode="0_);[Red]\(0\)">
                  <c:v>543.70000000000005</c:v>
                </c:pt>
                <c:pt idx="1329" formatCode="0_);[Red]\(0\)">
                  <c:v>546.79999999999995</c:v>
                </c:pt>
                <c:pt idx="1330" formatCode="0_);[Red]\(0\)">
                  <c:v>549.80000000000007</c:v>
                </c:pt>
                <c:pt idx="1331" formatCode="0_);[Red]\(0\)">
                  <c:v>546.79999999999995</c:v>
                </c:pt>
                <c:pt idx="1332" formatCode="0_);[Red]\(0\)">
                  <c:v>553.5</c:v>
                </c:pt>
                <c:pt idx="1333" formatCode="0_);[Red]\(0\)">
                  <c:v>554.1</c:v>
                </c:pt>
                <c:pt idx="1334" formatCode="0_);[Red]\(0\)">
                  <c:v>563</c:v>
                </c:pt>
                <c:pt idx="1335" formatCode="0_);[Red]\(0\)">
                  <c:v>568.29999999999995</c:v>
                </c:pt>
                <c:pt idx="1336" formatCode="0_);[Red]\(0\)">
                  <c:v>571.1</c:v>
                </c:pt>
                <c:pt idx="1337" formatCode="0_);[Red]\(0\)">
                  <c:v>559.4</c:v>
                </c:pt>
                <c:pt idx="1338" formatCode="0_);[Red]\(0\)">
                  <c:v>563.29999999999995</c:v>
                </c:pt>
                <c:pt idx="1339" formatCode="0_);[Red]\(0\)">
                  <c:v>558.79999999999995</c:v>
                </c:pt>
                <c:pt idx="1340" formatCode="0_);[Red]\(0\)">
                  <c:v>565</c:v>
                </c:pt>
                <c:pt idx="1341" formatCode="0_);[Red]\(0\)">
                  <c:v>562.69999999999993</c:v>
                </c:pt>
                <c:pt idx="1342" formatCode="0_);[Red]\(0\)">
                  <c:v>569.4</c:v>
                </c:pt>
                <c:pt idx="1343" formatCode="0_);[Red]\(0\)">
                  <c:v>565.4</c:v>
                </c:pt>
                <c:pt idx="1344" formatCode="0_);[Red]\(0\)">
                  <c:v>565</c:v>
                </c:pt>
                <c:pt idx="1345" formatCode="0_);[Red]\(0\)">
                  <c:v>564.5</c:v>
                </c:pt>
                <c:pt idx="1346" formatCode="0_);[Red]\(0\)">
                  <c:v>569.70000000000005</c:v>
                </c:pt>
                <c:pt idx="1347" formatCode="0_);[Red]\(0\)">
                  <c:v>577.6</c:v>
                </c:pt>
                <c:pt idx="1348" formatCode="0_);[Red]\(0\)">
                  <c:v>574.70000000000005</c:v>
                </c:pt>
                <c:pt idx="1349" formatCode="0_);[Red]\(0\)">
                  <c:v>573.80000000000007</c:v>
                </c:pt>
                <c:pt idx="1350" formatCode="0_);[Red]\(0\)">
                  <c:v>573.80000000000007</c:v>
                </c:pt>
                <c:pt idx="1351" formatCode="0_);[Red]\(0\)">
                  <c:v>572.79999999999995</c:v>
                </c:pt>
                <c:pt idx="1352" formatCode="0_);[Red]\(0\)">
                  <c:v>575.5</c:v>
                </c:pt>
                <c:pt idx="1353" formatCode="0_);[Red]\(0\)">
                  <c:v>576.9</c:v>
                </c:pt>
                <c:pt idx="1354" formatCode="0_);[Red]\(0\)">
                  <c:v>572.6</c:v>
                </c:pt>
                <c:pt idx="1355" formatCode="0_);[Red]\(0\)">
                  <c:v>570.5</c:v>
                </c:pt>
                <c:pt idx="1356" formatCode="0_);[Red]\(0\)">
                  <c:v>571.5</c:v>
                </c:pt>
                <c:pt idx="1357" formatCode="0_);[Red]\(0\)">
                  <c:v>574.9</c:v>
                </c:pt>
                <c:pt idx="1358" formatCode="0_);[Red]\(0\)">
                  <c:v>580.79999999999995</c:v>
                </c:pt>
                <c:pt idx="1359" formatCode="0_);[Red]\(0\)">
                  <c:v>575.90000000000009</c:v>
                </c:pt>
                <c:pt idx="1360" formatCode="0_);[Red]\(0\)">
                  <c:v>576.6</c:v>
                </c:pt>
                <c:pt idx="1361" formatCode="0_);[Red]\(0\)">
                  <c:v>576.4</c:v>
                </c:pt>
                <c:pt idx="1362" formatCode="0_);[Red]\(0\)">
                  <c:v>581.9</c:v>
                </c:pt>
                <c:pt idx="1363" formatCode="0_);[Red]\(0\)">
                  <c:v>588.19999999999993</c:v>
                </c:pt>
                <c:pt idx="1364" formatCode="0_);[Red]\(0\)">
                  <c:v>594.29999999999995</c:v>
                </c:pt>
                <c:pt idx="1365" formatCode="0_);[Red]\(0\)">
                  <c:v>585</c:v>
                </c:pt>
                <c:pt idx="1366" formatCode="0_);[Red]\(0\)">
                  <c:v>585.5</c:v>
                </c:pt>
                <c:pt idx="1367" formatCode="0_);[Red]\(0\)">
                  <c:v>575.29999999999995</c:v>
                </c:pt>
                <c:pt idx="1368" formatCode="0_);[Red]\(0\)">
                  <c:v>576.4</c:v>
                </c:pt>
                <c:pt idx="1369" formatCode="0_);[Red]\(0\)">
                  <c:v>575.1</c:v>
                </c:pt>
                <c:pt idx="1370" formatCode="0_);[Red]\(0\)">
                  <c:v>574.30000000000007</c:v>
                </c:pt>
                <c:pt idx="1371" formatCode="0_);[Red]\(0\)">
                  <c:v>568.29999999999995</c:v>
                </c:pt>
                <c:pt idx="1372" formatCode="0_);[Red]\(0\)">
                  <c:v>572.5</c:v>
                </c:pt>
                <c:pt idx="1373" formatCode="0_);[Red]\(0\)">
                  <c:v>574.30000000000007</c:v>
                </c:pt>
                <c:pt idx="1374" formatCode="0_);[Red]\(0\)">
                  <c:v>576.1</c:v>
                </c:pt>
                <c:pt idx="1375" formatCode="0_);[Red]\(0\)">
                  <c:v>578</c:v>
                </c:pt>
                <c:pt idx="1376" formatCode="0_);[Red]\(0\)">
                  <c:v>576.29999999999995</c:v>
                </c:pt>
                <c:pt idx="1377" formatCode="0_);[Red]\(0\)">
                  <c:v>572.5</c:v>
                </c:pt>
                <c:pt idx="1378" formatCode="0_);[Red]\(0\)">
                  <c:v>577.5</c:v>
                </c:pt>
                <c:pt idx="1379" formatCode="0_);[Red]\(0\)">
                  <c:v>582.4</c:v>
                </c:pt>
                <c:pt idx="1380" formatCode="0_);[Red]\(0\)">
                  <c:v>579.19999999999993</c:v>
                </c:pt>
                <c:pt idx="1381" formatCode="0_);[Red]\(0\)">
                  <c:v>581.20000000000005</c:v>
                </c:pt>
                <c:pt idx="1382" formatCode="0_);[Red]\(0\)">
                  <c:v>585.6</c:v>
                </c:pt>
                <c:pt idx="1383" formatCode="0_);[Red]\(0\)">
                  <c:v>587.6</c:v>
                </c:pt>
                <c:pt idx="1384" formatCode="0_);[Red]\(0\)">
                  <c:v>582.80000000000007</c:v>
                </c:pt>
                <c:pt idx="1385" formatCode="0_);[Red]\(0\)">
                  <c:v>578.4</c:v>
                </c:pt>
                <c:pt idx="1386" formatCode="0_);[Red]\(0\)">
                  <c:v>580.70000000000005</c:v>
                </c:pt>
                <c:pt idx="1387" formatCode="0_);[Red]\(0\)">
                  <c:v>581.29999999999995</c:v>
                </c:pt>
                <c:pt idx="1388" formatCode="0_);[Red]\(0\)">
                  <c:v>583.1</c:v>
                </c:pt>
                <c:pt idx="1389" formatCode="0_);[Red]\(0\)">
                  <c:v>588.40000000000009</c:v>
                </c:pt>
                <c:pt idx="1390" formatCode="0_);[Red]\(0\)">
                  <c:v>583.5</c:v>
                </c:pt>
                <c:pt idx="1391" formatCode="0_);[Red]\(0\)">
                  <c:v>591.20000000000005</c:v>
                </c:pt>
                <c:pt idx="1392" formatCode="0_);[Red]\(0\)">
                  <c:v>585.5</c:v>
                </c:pt>
                <c:pt idx="1393" formatCode="0_);[Red]\(0\)">
                  <c:v>591.80000000000007</c:v>
                </c:pt>
                <c:pt idx="1394" formatCode="0_);[Red]\(0\)">
                  <c:v>592.5</c:v>
                </c:pt>
                <c:pt idx="1395" formatCode="0_);[Red]\(0\)">
                  <c:v>589.70000000000005</c:v>
                </c:pt>
                <c:pt idx="1396" formatCode="0_);[Red]\(0\)">
                  <c:v>588.29999999999995</c:v>
                </c:pt>
                <c:pt idx="1397" formatCode="0_);[Red]\(0\)">
                  <c:v>591.9</c:v>
                </c:pt>
              </c:numCache>
            </c:numRef>
          </c:val>
          <c:smooth val="1"/>
          <c:extLst>
            <c:ext xmlns:c16="http://schemas.microsoft.com/office/drawing/2014/chart" uri="{C3380CC4-5D6E-409C-BE32-E72D297353CC}">
              <c16:uniqueId val="{00000002-BC41-43A7-A3F2-F7D19E02CB2F}"/>
            </c:ext>
          </c:extLst>
        </c:ser>
        <c:dLbls>
          <c:showLegendKey val="0"/>
          <c:showVal val="0"/>
          <c:showCatName val="0"/>
          <c:showSerName val="0"/>
          <c:showPercent val="0"/>
          <c:showBubbleSize val="0"/>
        </c:dLbls>
        <c:smooth val="0"/>
        <c:axId val="486484488"/>
        <c:axId val="486484880"/>
      </c:lineChart>
      <c:catAx>
        <c:axId val="486484488"/>
        <c:scaling>
          <c:orientation val="minMax"/>
        </c:scaling>
        <c:delete val="0"/>
        <c:axPos val="b"/>
        <c:numFmt formatCode="General" sourceLinked="1"/>
        <c:majorTickMark val="out"/>
        <c:minorTickMark val="none"/>
        <c:tickLblPos val="nextTo"/>
        <c:spPr>
          <a:noFill/>
          <a:ln w="0" cap="flat" cmpd="sng" algn="ctr">
            <a:solidFill>
              <a:schemeClr val="bg1">
                <a:lumMod val="75000"/>
              </a:schemeClr>
            </a:solidFill>
            <a:round/>
          </a:ln>
          <a:effectLst/>
        </c:spPr>
        <c:txPr>
          <a:bodyPr rot="-5400000" spcFirstLastPara="1" vertOverflow="ellipsis" wrap="square" anchor="ctr" anchorCtr="1"/>
          <a:lstStyle/>
          <a:p>
            <a:pPr algn="ctr">
              <a:defRPr lang="en-US" altLang="ko-K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6484880"/>
        <c:crosses val="autoZero"/>
        <c:auto val="1"/>
        <c:lblAlgn val="ctr"/>
        <c:lblOffset val="0"/>
        <c:tickMarkSkip val="300"/>
        <c:noMultiLvlLbl val="0"/>
      </c:catAx>
      <c:valAx>
        <c:axId val="486484880"/>
        <c:scaling>
          <c:orientation val="minMax"/>
        </c:scaling>
        <c:delete val="0"/>
        <c:axPos val="l"/>
        <c:numFmt formatCode="#,##0_);[Red]\(#,##0\)" sourceLinked="0"/>
        <c:majorTickMark val="out"/>
        <c:minorTickMark val="none"/>
        <c:tickLblPos val="nextTo"/>
        <c:spPr>
          <a:noFill/>
          <a:ln>
            <a:solidFill>
              <a:schemeClr val="bg1">
                <a:lumMod val="75000"/>
              </a:schemeClr>
            </a:solidFill>
          </a:ln>
          <a:effectLst/>
        </c:spPr>
        <c:txPr>
          <a:bodyPr rot="-60000000" spcFirstLastPara="1" vertOverflow="ellipsis" vert="horz" wrap="square" anchor="ctr" anchorCtr="1"/>
          <a:lstStyle/>
          <a:p>
            <a:pPr>
              <a:defRPr lang="en-US" altLang="ko-K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6484488"/>
        <c:crosses val="autoZero"/>
        <c:crossBetween val="midCat"/>
      </c:valAx>
      <c:spPr>
        <a:noFill/>
        <a:ln>
          <a:noFill/>
        </a:ln>
        <a:effectLst/>
      </c:spPr>
    </c:plotArea>
    <c:legend>
      <c:legendPos val="t"/>
      <c:layout>
        <c:manualLayout>
          <c:xMode val="edge"/>
          <c:yMode val="edge"/>
          <c:x val="0.19592107851981033"/>
          <c:y val="6.0314621851377773E-2"/>
          <c:w val="0.65800224160742549"/>
          <c:h val="5.4063078703703707E-2"/>
        </c:manualLayout>
      </c:layout>
      <c:overlay val="0"/>
      <c:spPr>
        <a:noFill/>
        <a:ln>
          <a:noFill/>
        </a:ln>
        <a:effectLst/>
      </c:spPr>
      <c:txPr>
        <a:bodyPr rot="0" spcFirstLastPara="1" vertOverflow="ellipsis" vert="horz" wrap="square" anchor="ctr" anchorCtr="1"/>
        <a:lstStyle/>
        <a:p>
          <a:pPr>
            <a:defRPr lang="en-US" altLang="ko-KR" sz="900" b="0" i="0" u="none" strike="noStrike" kern="1200" baseline="0">
              <a:ln>
                <a:solidFill>
                  <a:schemeClr val="tx2">
                    <a:lumMod val="7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lgn="ctr">
        <a:defRPr lang="en-US" altLang="ko-K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2269762188520676E-2"/>
          <c:y val="2.7210106288722571E-2"/>
          <c:w val="0.86310924487476104"/>
          <c:h val="0.87752439743412125"/>
        </c:manualLayout>
      </c:layout>
      <c:lineChart>
        <c:grouping val="standard"/>
        <c:varyColors val="0"/>
        <c:ser>
          <c:idx val="0"/>
          <c:order val="0"/>
          <c:tx>
            <c:strRef>
              <c:f>Sheet1!$B$1</c:f>
              <c:strCache>
                <c:ptCount val="1"/>
                <c:pt idx="0">
                  <c:v>수도권</c:v>
                </c:pt>
              </c:strCache>
            </c:strRef>
          </c:tx>
          <c:spPr>
            <a:ln w="19050" cap="rnd">
              <a:solidFill>
                <a:schemeClr val="accent1"/>
              </a:solidFill>
              <a:prstDash val="solid"/>
              <a:round/>
            </a:ln>
            <a:effectLst/>
          </c:spPr>
          <c:marker>
            <c:symbol val="none"/>
          </c:marker>
          <c:cat>
            <c:strRef>
              <c:f>Sheet1!$A$14:$A$81</c:f>
              <c:strCache>
                <c:ptCount val="68"/>
                <c:pt idx="0">
                  <c:v>'18</c:v>
                </c:pt>
                <c:pt idx="12">
                  <c:v>'19</c:v>
                </c:pt>
                <c:pt idx="24">
                  <c:v>'20</c:v>
                </c:pt>
                <c:pt idx="36">
                  <c:v>'21</c:v>
                </c:pt>
                <c:pt idx="49">
                  <c:v>'22</c:v>
                </c:pt>
                <c:pt idx="61">
                  <c:v>'23</c:v>
                </c:pt>
                <c:pt idx="67">
                  <c:v>'23.7</c:v>
                </c:pt>
              </c:strCache>
            </c:strRef>
          </c:cat>
          <c:val>
            <c:numRef>
              <c:f>Sheet1!$B$14:$B$81</c:f>
              <c:numCache>
                <c:formatCode>#,##0.00_ </c:formatCode>
                <c:ptCount val="68"/>
                <c:pt idx="0">
                  <c:v>0.36</c:v>
                </c:pt>
                <c:pt idx="1">
                  <c:v>0.46</c:v>
                </c:pt>
                <c:pt idx="2">
                  <c:v>0.3</c:v>
                </c:pt>
                <c:pt idx="3">
                  <c:v>0.19</c:v>
                </c:pt>
                <c:pt idx="4">
                  <c:v>0.1</c:v>
                </c:pt>
                <c:pt idx="5">
                  <c:v>0.09</c:v>
                </c:pt>
                <c:pt idx="6">
                  <c:v>0.11</c:v>
                </c:pt>
                <c:pt idx="7">
                  <c:v>0.24</c:v>
                </c:pt>
                <c:pt idx="8">
                  <c:v>0.7</c:v>
                </c:pt>
                <c:pt idx="9">
                  <c:v>0.42</c:v>
                </c:pt>
                <c:pt idx="10">
                  <c:v>0.25</c:v>
                </c:pt>
                <c:pt idx="11">
                  <c:v>7.0000000000000007E-2</c:v>
                </c:pt>
                <c:pt idx="12" formatCode="0.00">
                  <c:v>-0.15</c:v>
                </c:pt>
                <c:pt idx="13" formatCode="0.00">
                  <c:v>-0.13</c:v>
                </c:pt>
                <c:pt idx="14" formatCode="0.00">
                  <c:v>-0.18</c:v>
                </c:pt>
                <c:pt idx="15" formatCode="0.00">
                  <c:v>-0.23</c:v>
                </c:pt>
                <c:pt idx="16" formatCode="0.00">
                  <c:v>-0.17</c:v>
                </c:pt>
                <c:pt idx="17" formatCode="0.00">
                  <c:v>-0.1</c:v>
                </c:pt>
                <c:pt idx="18" formatCode="0.00">
                  <c:v>-0.02</c:v>
                </c:pt>
                <c:pt idx="19" formatCode="0.00">
                  <c:v>0.04</c:v>
                </c:pt>
                <c:pt idx="20" formatCode="0.00">
                  <c:v>0.14000000000000001</c:v>
                </c:pt>
                <c:pt idx="21" formatCode="0.00">
                  <c:v>0.27</c:v>
                </c:pt>
                <c:pt idx="22" formatCode="0.00">
                  <c:v>0.35</c:v>
                </c:pt>
                <c:pt idx="23" formatCode="0.00">
                  <c:v>0.62</c:v>
                </c:pt>
                <c:pt idx="24" formatCode="0.00">
                  <c:v>0.39</c:v>
                </c:pt>
                <c:pt idx="25" formatCode="0.00">
                  <c:v>0.51</c:v>
                </c:pt>
                <c:pt idx="26" formatCode="0.00">
                  <c:v>0.93</c:v>
                </c:pt>
                <c:pt idx="27" formatCode="0.00">
                  <c:v>0.51</c:v>
                </c:pt>
                <c:pt idx="28" formatCode="0.00">
                  <c:v>0.25</c:v>
                </c:pt>
                <c:pt idx="29" formatCode="0.00">
                  <c:v>0.49</c:v>
                </c:pt>
                <c:pt idx="30" formatCode="0.00">
                  <c:v>0.81</c:v>
                </c:pt>
                <c:pt idx="31" formatCode="0.00">
                  <c:v>0.52</c:v>
                </c:pt>
                <c:pt idx="32" formatCode="0.00">
                  <c:v>0.43</c:v>
                </c:pt>
                <c:pt idx="33" formatCode="0.00">
                  <c:v>0.3</c:v>
                </c:pt>
                <c:pt idx="34" formatCode="0.00">
                  <c:v>0.49</c:v>
                </c:pt>
                <c:pt idx="35" formatCode="0.00">
                  <c:v>0.66</c:v>
                </c:pt>
                <c:pt idx="36" formatCode="0.00">
                  <c:v>0.8</c:v>
                </c:pt>
                <c:pt idx="37" formatCode="0.00">
                  <c:v>1.17</c:v>
                </c:pt>
                <c:pt idx="38" formatCode="0.00">
                  <c:v>0.96</c:v>
                </c:pt>
                <c:pt idx="39" formatCode="0.00">
                  <c:v>0.91</c:v>
                </c:pt>
                <c:pt idx="40" formatCode="0.00">
                  <c:v>0.86</c:v>
                </c:pt>
                <c:pt idx="41" formatCode="0.0_ ">
                  <c:v>1.04</c:v>
                </c:pt>
                <c:pt idx="42" formatCode="0.0_ ">
                  <c:v>0.47</c:v>
                </c:pt>
                <c:pt idx="43" formatCode="0.0_ ">
                  <c:v>1.17</c:v>
                </c:pt>
                <c:pt idx="44" formatCode="0.0_ ">
                  <c:v>1.29</c:v>
                </c:pt>
                <c:pt idx="45" formatCode="0.0_ ">
                  <c:v>1.24</c:v>
                </c:pt>
                <c:pt idx="46" formatCode="0.0_ ">
                  <c:v>1.1299999999999999</c:v>
                </c:pt>
                <c:pt idx="47" formatCode="0.00">
                  <c:v>0.76</c:v>
                </c:pt>
                <c:pt idx="48" formatCode="0.00">
                  <c:v>0.33</c:v>
                </c:pt>
                <c:pt idx="49" formatCode="0.00">
                  <c:v>0.06</c:v>
                </c:pt>
                <c:pt idx="50" formatCode="0.00">
                  <c:v>-0.03</c:v>
                </c:pt>
                <c:pt idx="51" formatCode="0.00">
                  <c:v>-0.04</c:v>
                </c:pt>
                <c:pt idx="52" formatCode="0.00">
                  <c:v>0.03</c:v>
                </c:pt>
                <c:pt idx="53" formatCode="0.00_ ">
                  <c:v>-0.04</c:v>
                </c:pt>
                <c:pt idx="54" formatCode="0.00_ ">
                  <c:v>-0.04</c:v>
                </c:pt>
                <c:pt idx="55" formatCode="0.00_ ">
                  <c:v>-0.14000000000000001</c:v>
                </c:pt>
                <c:pt idx="56" formatCode="0.00_ ">
                  <c:v>-0.4</c:v>
                </c:pt>
                <c:pt idx="57" formatCode="0.00_ ">
                  <c:v>-0.64</c:v>
                </c:pt>
                <c:pt idx="58" formatCode="0.00_ ">
                  <c:v>-1.02</c:v>
                </c:pt>
                <c:pt idx="59" formatCode="0.0_ ">
                  <c:v>-1.77</c:v>
                </c:pt>
                <c:pt idx="60" formatCode="0.0_ ">
                  <c:v>-2.6</c:v>
                </c:pt>
                <c:pt idx="61" formatCode="0.0_ ">
                  <c:v>-1.86</c:v>
                </c:pt>
                <c:pt idx="62" formatCode="0.0_ ">
                  <c:v>-1.38</c:v>
                </c:pt>
                <c:pt idx="63" formatCode="0.0_ ">
                  <c:v>-0.89</c:v>
                </c:pt>
                <c:pt idx="64" formatCode="0.0_ ">
                  <c:v>-0.49</c:v>
                </c:pt>
                <c:pt idx="65" formatCode="0.0_ ">
                  <c:v>-0.18</c:v>
                </c:pt>
                <c:pt idx="66" formatCode="0.0_ ">
                  <c:v>0.03</c:v>
                </c:pt>
                <c:pt idx="67" formatCode="0.0_ ">
                  <c:v>0.15</c:v>
                </c:pt>
              </c:numCache>
            </c:numRef>
          </c:val>
          <c:smooth val="1"/>
          <c:extLst>
            <c:ext xmlns:c16="http://schemas.microsoft.com/office/drawing/2014/chart" uri="{C3380CC4-5D6E-409C-BE32-E72D297353CC}">
              <c16:uniqueId val="{00000000-F64C-4B15-8728-EF39FC7FA81F}"/>
            </c:ext>
          </c:extLst>
        </c:ser>
        <c:ser>
          <c:idx val="1"/>
          <c:order val="1"/>
          <c:tx>
            <c:strRef>
              <c:f>Sheet1!$C$1</c:f>
              <c:strCache>
                <c:ptCount val="1"/>
                <c:pt idx="0">
                  <c:v>비수도권</c:v>
                </c:pt>
              </c:strCache>
            </c:strRef>
          </c:tx>
          <c:spPr>
            <a:ln w="19050" cap="sq">
              <a:solidFill>
                <a:schemeClr val="accent4"/>
              </a:solidFill>
              <a:prstDash val="sysDash"/>
              <a:round/>
            </a:ln>
            <a:effectLst/>
          </c:spPr>
          <c:marker>
            <c:symbol val="none"/>
          </c:marker>
          <c:cat>
            <c:strRef>
              <c:f>Sheet1!$A$14:$A$81</c:f>
              <c:strCache>
                <c:ptCount val="68"/>
                <c:pt idx="0">
                  <c:v>'18</c:v>
                </c:pt>
                <c:pt idx="12">
                  <c:v>'19</c:v>
                </c:pt>
                <c:pt idx="24">
                  <c:v>'20</c:v>
                </c:pt>
                <c:pt idx="36">
                  <c:v>'21</c:v>
                </c:pt>
                <c:pt idx="49">
                  <c:v>'22</c:v>
                </c:pt>
                <c:pt idx="61">
                  <c:v>'23</c:v>
                </c:pt>
                <c:pt idx="67">
                  <c:v>'23.7</c:v>
                </c:pt>
              </c:strCache>
            </c:strRef>
          </c:cat>
          <c:val>
            <c:numRef>
              <c:f>Sheet1!$C$14:$C$81</c:f>
              <c:numCache>
                <c:formatCode>#,##0.00_ </c:formatCode>
                <c:ptCount val="68"/>
                <c:pt idx="0">
                  <c:v>-0.05</c:v>
                </c:pt>
                <c:pt idx="1">
                  <c:v>-0.04</c:v>
                </c:pt>
                <c:pt idx="2">
                  <c:v>-0.04</c:v>
                </c:pt>
                <c:pt idx="3">
                  <c:v>-0.06</c:v>
                </c:pt>
                <c:pt idx="4">
                  <c:v>-0.13</c:v>
                </c:pt>
                <c:pt idx="5">
                  <c:v>-0.12</c:v>
                </c:pt>
                <c:pt idx="6">
                  <c:v>-0.13</c:v>
                </c:pt>
                <c:pt idx="7">
                  <c:v>-0.17</c:v>
                </c:pt>
                <c:pt idx="8">
                  <c:v>-0.04</c:v>
                </c:pt>
                <c:pt idx="9">
                  <c:v>-0.02</c:v>
                </c:pt>
                <c:pt idx="10">
                  <c:v>0.02</c:v>
                </c:pt>
                <c:pt idx="11">
                  <c:v>-0.08</c:v>
                </c:pt>
                <c:pt idx="12" formatCode="0.00">
                  <c:v>-0.15</c:v>
                </c:pt>
                <c:pt idx="13" formatCode="0.00">
                  <c:v>-0.1</c:v>
                </c:pt>
                <c:pt idx="14" formatCode="0.00">
                  <c:v>-0.14000000000000001</c:v>
                </c:pt>
                <c:pt idx="15" formatCode="0.00">
                  <c:v>-0.18</c:v>
                </c:pt>
                <c:pt idx="16" formatCode="0.00">
                  <c:v>-0.15</c:v>
                </c:pt>
                <c:pt idx="17" formatCode="0.00">
                  <c:v>-0.15</c:v>
                </c:pt>
                <c:pt idx="18" formatCode="0.00">
                  <c:v>-0.16</c:v>
                </c:pt>
                <c:pt idx="19" formatCode="0.00">
                  <c:v>-0.13</c:v>
                </c:pt>
                <c:pt idx="20" formatCode="0.00">
                  <c:v>-0.1</c:v>
                </c:pt>
                <c:pt idx="21" formatCode="0.00">
                  <c:v>-0.02</c:v>
                </c:pt>
                <c:pt idx="22" formatCode="0.00">
                  <c:v>0.04</c:v>
                </c:pt>
                <c:pt idx="23" formatCode="0.00">
                  <c:v>0.16</c:v>
                </c:pt>
                <c:pt idx="24" formatCode="0.00">
                  <c:v>0.17</c:v>
                </c:pt>
                <c:pt idx="25" formatCode="0.00">
                  <c:v>0.18</c:v>
                </c:pt>
                <c:pt idx="26" formatCode="0.00">
                  <c:v>0.19</c:v>
                </c:pt>
                <c:pt idx="27" formatCode="0.00">
                  <c:v>0.05</c:v>
                </c:pt>
                <c:pt idx="28" formatCode="0.00">
                  <c:v>0.03</c:v>
                </c:pt>
                <c:pt idx="29" formatCode="0.00">
                  <c:v>0.33</c:v>
                </c:pt>
                <c:pt idx="30" formatCode="0.00">
                  <c:v>0.44</c:v>
                </c:pt>
                <c:pt idx="31" formatCode="0.00">
                  <c:v>0.43</c:v>
                </c:pt>
                <c:pt idx="32" formatCode="0.00">
                  <c:v>0.41</c:v>
                </c:pt>
                <c:pt idx="33" formatCode="0.00">
                  <c:v>0.34</c:v>
                </c:pt>
                <c:pt idx="34" formatCode="0.00">
                  <c:v>0.57999999999999996</c:v>
                </c:pt>
                <c:pt idx="35" formatCode="0.00">
                  <c:v>1.1200000000000001</c:v>
                </c:pt>
                <c:pt idx="36" formatCode="0.00">
                  <c:v>0.78</c:v>
                </c:pt>
                <c:pt idx="37" formatCode="0.00">
                  <c:v>0.64</c:v>
                </c:pt>
                <c:pt idx="38" formatCode="0.00">
                  <c:v>0.53</c:v>
                </c:pt>
                <c:pt idx="39" formatCode="0.00">
                  <c:v>0.52</c:v>
                </c:pt>
                <c:pt idx="40" formatCode="0.00">
                  <c:v>0.55000000000000004</c:v>
                </c:pt>
                <c:pt idx="41" formatCode="0.0_ ">
                  <c:v>0.56000000000000005</c:v>
                </c:pt>
                <c:pt idx="42" formatCode="0.0_ ">
                  <c:v>0.26</c:v>
                </c:pt>
                <c:pt idx="43" formatCode="0.0_ ">
                  <c:v>0.56999999999999995</c:v>
                </c:pt>
                <c:pt idx="44" formatCode="0.0_ ">
                  <c:v>0.67</c:v>
                </c:pt>
                <c:pt idx="45" formatCode="0.0_ ">
                  <c:v>0.63</c:v>
                </c:pt>
                <c:pt idx="46" formatCode="0.0_ ">
                  <c:v>0.67</c:v>
                </c:pt>
                <c:pt idx="47" formatCode="0.00">
                  <c:v>0.51</c:v>
                </c:pt>
                <c:pt idx="48" formatCode="0.00">
                  <c:v>0.25</c:v>
                </c:pt>
                <c:pt idx="49" formatCode="0.00">
                  <c:v>0.14000000000000001</c:v>
                </c:pt>
                <c:pt idx="50" formatCode="0.00">
                  <c:v>0.08</c:v>
                </c:pt>
                <c:pt idx="51" formatCode="0.00">
                  <c:v>7.0000000000000007E-2</c:v>
                </c:pt>
                <c:pt idx="52" formatCode="0.00">
                  <c:v>0.09</c:v>
                </c:pt>
                <c:pt idx="53" formatCode="0.00_ ">
                  <c:v>0.06</c:v>
                </c:pt>
                <c:pt idx="54" formatCode="0.00_ ">
                  <c:v>0.03</c:v>
                </c:pt>
                <c:pt idx="55" formatCode="0.00_ ">
                  <c:v>-0.01</c:v>
                </c:pt>
                <c:pt idx="56" formatCode="0.00_ ">
                  <c:v>-0.18</c:v>
                </c:pt>
                <c:pt idx="57" formatCode="0.00_ ">
                  <c:v>-0.35</c:v>
                </c:pt>
                <c:pt idx="58" formatCode="0.00_ ">
                  <c:v>-0.55000000000000004</c:v>
                </c:pt>
                <c:pt idx="59" formatCode="0.0_ ">
                  <c:v>-1.01</c:v>
                </c:pt>
                <c:pt idx="60" formatCode="0.0_ ">
                  <c:v>-1.42</c:v>
                </c:pt>
                <c:pt idx="61" formatCode="0.0_ ">
                  <c:v>-1.1499999999999999</c:v>
                </c:pt>
                <c:pt idx="62" formatCode="0.0_ ">
                  <c:v>-0.93</c:v>
                </c:pt>
                <c:pt idx="63" formatCode="0.0_ ">
                  <c:v>-0.69</c:v>
                </c:pt>
                <c:pt idx="64" formatCode="0.0_ ">
                  <c:v>-0.45</c:v>
                </c:pt>
                <c:pt idx="65" formatCode="0.0_ ">
                  <c:v>-0.26</c:v>
                </c:pt>
                <c:pt idx="66" formatCode="0.0_ ">
                  <c:v>-0.13</c:v>
                </c:pt>
                <c:pt idx="67" formatCode="0.0_ ">
                  <c:v>-0.09</c:v>
                </c:pt>
              </c:numCache>
            </c:numRef>
          </c:val>
          <c:smooth val="1"/>
          <c:extLst>
            <c:ext xmlns:c16="http://schemas.microsoft.com/office/drawing/2014/chart" uri="{C3380CC4-5D6E-409C-BE32-E72D297353CC}">
              <c16:uniqueId val="{00000001-F64C-4B15-8728-EF39FC7FA81F}"/>
            </c:ext>
          </c:extLst>
        </c:ser>
        <c:ser>
          <c:idx val="2"/>
          <c:order val="2"/>
          <c:tx>
            <c:strRef>
              <c:f>Sheet1!$D$1</c:f>
              <c:strCache>
                <c:ptCount val="1"/>
                <c:pt idx="0">
                  <c:v>전국</c:v>
                </c:pt>
              </c:strCache>
            </c:strRef>
          </c:tx>
          <c:spPr>
            <a:ln w="19050" cap="sq">
              <a:solidFill>
                <a:schemeClr val="tx1">
                  <a:lumMod val="50000"/>
                  <a:lumOff val="50000"/>
                </a:schemeClr>
              </a:solidFill>
              <a:prstDash val="sysDot"/>
              <a:round/>
            </a:ln>
            <a:effectLst/>
          </c:spPr>
          <c:marker>
            <c:symbol val="none"/>
          </c:marker>
          <c:cat>
            <c:strRef>
              <c:f>Sheet1!$A$14:$A$81</c:f>
              <c:strCache>
                <c:ptCount val="68"/>
                <c:pt idx="0">
                  <c:v>'18</c:v>
                </c:pt>
                <c:pt idx="12">
                  <c:v>'19</c:v>
                </c:pt>
                <c:pt idx="24">
                  <c:v>'20</c:v>
                </c:pt>
                <c:pt idx="36">
                  <c:v>'21</c:v>
                </c:pt>
                <c:pt idx="49">
                  <c:v>'22</c:v>
                </c:pt>
                <c:pt idx="61">
                  <c:v>'23</c:v>
                </c:pt>
                <c:pt idx="67">
                  <c:v>'23.7</c:v>
                </c:pt>
              </c:strCache>
            </c:strRef>
          </c:cat>
          <c:val>
            <c:numRef>
              <c:f>Sheet1!$D$14:$D$81</c:f>
              <c:numCache>
                <c:formatCode>#,##0.00_ </c:formatCode>
                <c:ptCount val="68"/>
                <c:pt idx="0">
                  <c:v>0.14000000000000001</c:v>
                </c:pt>
                <c:pt idx="1">
                  <c:v>0.2</c:v>
                </c:pt>
                <c:pt idx="2">
                  <c:v>0.12</c:v>
                </c:pt>
                <c:pt idx="3">
                  <c:v>0.06</c:v>
                </c:pt>
                <c:pt idx="4">
                  <c:v>-0.03</c:v>
                </c:pt>
                <c:pt idx="5">
                  <c:v>-0.02</c:v>
                </c:pt>
                <c:pt idx="6">
                  <c:v>-0.02</c:v>
                </c:pt>
                <c:pt idx="7">
                  <c:v>0.02</c:v>
                </c:pt>
                <c:pt idx="8">
                  <c:v>0.31</c:v>
                </c:pt>
                <c:pt idx="9">
                  <c:v>0.19</c:v>
                </c:pt>
                <c:pt idx="10">
                  <c:v>0.13</c:v>
                </c:pt>
                <c:pt idx="11">
                  <c:v>-0.01</c:v>
                </c:pt>
                <c:pt idx="12" formatCode="0.00">
                  <c:v>-0.15</c:v>
                </c:pt>
                <c:pt idx="13" formatCode="0.00">
                  <c:v>-0.12</c:v>
                </c:pt>
                <c:pt idx="14" formatCode="0.00">
                  <c:v>-0.16</c:v>
                </c:pt>
                <c:pt idx="15" formatCode="0.00">
                  <c:v>-0.21</c:v>
                </c:pt>
                <c:pt idx="16" formatCode="0.00">
                  <c:v>-0.16</c:v>
                </c:pt>
                <c:pt idx="17" formatCode="0.00">
                  <c:v>-0.13</c:v>
                </c:pt>
                <c:pt idx="18" formatCode="0.00">
                  <c:v>-0.09</c:v>
                </c:pt>
                <c:pt idx="19" formatCode="0.00">
                  <c:v>-0.05</c:v>
                </c:pt>
                <c:pt idx="20" formatCode="0.00">
                  <c:v>0.01</c:v>
                </c:pt>
                <c:pt idx="21" formatCode="0.00">
                  <c:v>0.12</c:v>
                </c:pt>
                <c:pt idx="22" formatCode="0.00">
                  <c:v>0.19</c:v>
                </c:pt>
                <c:pt idx="23" formatCode="0.00">
                  <c:v>0.38</c:v>
                </c:pt>
                <c:pt idx="24" formatCode="0.00">
                  <c:v>0.28000000000000003</c:v>
                </c:pt>
                <c:pt idx="25" formatCode="0.00">
                  <c:v>0.34</c:v>
                </c:pt>
                <c:pt idx="26" formatCode="0.00">
                  <c:v>0.54</c:v>
                </c:pt>
                <c:pt idx="27" formatCode="0.00">
                  <c:v>0.27</c:v>
                </c:pt>
                <c:pt idx="28" formatCode="0.00">
                  <c:v>0.14000000000000001</c:v>
                </c:pt>
                <c:pt idx="29" formatCode="0.00">
                  <c:v>0.41</c:v>
                </c:pt>
                <c:pt idx="30" formatCode="0.00">
                  <c:v>0.61</c:v>
                </c:pt>
                <c:pt idx="31" formatCode="0.00">
                  <c:v>0.47</c:v>
                </c:pt>
                <c:pt idx="32" formatCode="0.00">
                  <c:v>0.42</c:v>
                </c:pt>
                <c:pt idx="33" formatCode="0.00">
                  <c:v>0.32</c:v>
                </c:pt>
                <c:pt idx="34" formatCode="0.00">
                  <c:v>0.54</c:v>
                </c:pt>
                <c:pt idx="35" formatCode="0.0_ ">
                  <c:v>0.9</c:v>
                </c:pt>
                <c:pt idx="36" formatCode="0.0_ ">
                  <c:v>0.79</c:v>
                </c:pt>
                <c:pt idx="37" formatCode="0.0_ ">
                  <c:v>0.89</c:v>
                </c:pt>
                <c:pt idx="38" formatCode="0.0_ ">
                  <c:v>0.74</c:v>
                </c:pt>
                <c:pt idx="39" formatCode="0.0_ ">
                  <c:v>0.71</c:v>
                </c:pt>
                <c:pt idx="40" formatCode="0.0_ ">
                  <c:v>0.7</c:v>
                </c:pt>
                <c:pt idx="41" formatCode="0.00">
                  <c:v>0.79</c:v>
                </c:pt>
                <c:pt idx="42" formatCode="0.00">
                  <c:v>0.36</c:v>
                </c:pt>
                <c:pt idx="43" formatCode="0.00">
                  <c:v>0.85</c:v>
                </c:pt>
                <c:pt idx="44" formatCode="0.00">
                  <c:v>0.96</c:v>
                </c:pt>
                <c:pt idx="45" formatCode="0.00">
                  <c:v>0.92</c:v>
                </c:pt>
                <c:pt idx="46" formatCode="0.00">
                  <c:v>0.88</c:v>
                </c:pt>
                <c:pt idx="47" formatCode="0.00">
                  <c:v>0.63</c:v>
                </c:pt>
                <c:pt idx="48" formatCode="0.00">
                  <c:v>0.28999999999999998</c:v>
                </c:pt>
                <c:pt idx="49" formatCode="0.00">
                  <c:v>0.1</c:v>
                </c:pt>
                <c:pt idx="50" formatCode="0.00">
                  <c:v>0.03</c:v>
                </c:pt>
                <c:pt idx="51" formatCode="0.00">
                  <c:v>0.02</c:v>
                </c:pt>
                <c:pt idx="52" formatCode="0.00">
                  <c:v>0.06</c:v>
                </c:pt>
                <c:pt idx="53" formatCode="0.00_ ">
                  <c:v>0.01</c:v>
                </c:pt>
                <c:pt idx="54" formatCode="0.00_ ">
                  <c:v>-0.01</c:v>
                </c:pt>
                <c:pt idx="55" formatCode="0.00_ ">
                  <c:v>-0.08</c:v>
                </c:pt>
                <c:pt idx="56" formatCode="0.00_ ">
                  <c:v>-0.28999999999999998</c:v>
                </c:pt>
                <c:pt idx="57" formatCode="0.00_ ">
                  <c:v>-0.49</c:v>
                </c:pt>
                <c:pt idx="58" formatCode="0.00_ ">
                  <c:v>-0.77</c:v>
                </c:pt>
                <c:pt idx="59" formatCode="0.00_ ">
                  <c:v>-1.37</c:v>
                </c:pt>
                <c:pt idx="60" formatCode="0.0_ ">
                  <c:v>-1.98</c:v>
                </c:pt>
                <c:pt idx="61" formatCode="0.0_ ">
                  <c:v>-1.49</c:v>
                </c:pt>
                <c:pt idx="62" formatCode="0.0_ ">
                  <c:v>-1.1499999999999999</c:v>
                </c:pt>
                <c:pt idx="63" formatCode="0.0_ ">
                  <c:v>-0.78</c:v>
                </c:pt>
                <c:pt idx="64" formatCode="0.0_ ">
                  <c:v>-0.47</c:v>
                </c:pt>
                <c:pt idx="65" formatCode="0.0_ ">
                  <c:v>-0.22</c:v>
                </c:pt>
                <c:pt idx="66" formatCode="0.0_ ">
                  <c:v>-0.05</c:v>
                </c:pt>
                <c:pt idx="67" formatCode="0.0_ ">
                  <c:v>0.03</c:v>
                </c:pt>
              </c:numCache>
            </c:numRef>
          </c:val>
          <c:smooth val="1"/>
          <c:extLst>
            <c:ext xmlns:c16="http://schemas.microsoft.com/office/drawing/2014/chart" uri="{C3380CC4-5D6E-409C-BE32-E72D297353CC}">
              <c16:uniqueId val="{00000002-F64C-4B15-8728-EF39FC7FA81F}"/>
            </c:ext>
          </c:extLst>
        </c:ser>
        <c:dLbls>
          <c:showLegendKey val="0"/>
          <c:showVal val="0"/>
          <c:showCatName val="0"/>
          <c:showSerName val="0"/>
          <c:showPercent val="0"/>
          <c:showBubbleSize val="0"/>
        </c:dLbls>
        <c:smooth val="0"/>
        <c:axId val="490106904"/>
        <c:axId val="490112392"/>
      </c:lineChart>
      <c:catAx>
        <c:axId val="490106904"/>
        <c:scaling>
          <c:orientation val="minMax"/>
        </c:scaling>
        <c:delete val="0"/>
        <c:axPos val="b"/>
        <c:numFmt formatCode="General" sourceLinked="1"/>
        <c:majorTickMark val="out"/>
        <c:minorTickMark val="none"/>
        <c:tickLblPos val="low"/>
        <c:spPr>
          <a:noFill/>
          <a:ln w="6350"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ln w="19050">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90112392"/>
        <c:crosses val="autoZero"/>
        <c:auto val="1"/>
        <c:lblAlgn val="ctr"/>
        <c:lblOffset val="100"/>
        <c:noMultiLvlLbl val="0"/>
      </c:catAx>
      <c:valAx>
        <c:axId val="490112392"/>
        <c:scaling>
          <c:orientation val="minMax"/>
          <c:max val="2"/>
        </c:scaling>
        <c:delete val="0"/>
        <c:axPos val="l"/>
        <c:numFmt formatCode="#,##0.0_ "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w="19050">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90106904"/>
        <c:crosses val="autoZero"/>
        <c:crossBetween val="between"/>
      </c:valAx>
      <c:spPr>
        <a:noFill/>
        <a:ln>
          <a:noFill/>
        </a:ln>
        <a:effectLst/>
      </c:spPr>
    </c:plotArea>
    <c:legend>
      <c:legendPos val="t"/>
      <c:layout>
        <c:manualLayout>
          <c:xMode val="edge"/>
          <c:yMode val="edge"/>
          <c:x val="8.0654791954206773E-2"/>
          <c:y val="0"/>
          <c:w val="0.91844883166723112"/>
          <c:h val="9.585315112750023E-2"/>
        </c:manualLayout>
      </c:layout>
      <c:overlay val="0"/>
      <c:spPr>
        <a:noFill/>
        <a:ln>
          <a:noFill/>
        </a:ln>
        <a:effectLst/>
      </c:spPr>
      <c:txPr>
        <a:bodyPr rot="0" spcFirstLastPara="1" vertOverflow="ellipsis" vert="horz" wrap="square" anchor="ctr" anchorCtr="1"/>
        <a:lstStyle/>
        <a:p>
          <a:pPr>
            <a:defRPr sz="900" b="0" i="0" u="none" strike="noStrike" kern="1200" baseline="0">
              <a:ln w="19050">
                <a:solidFill>
                  <a:schemeClr val="bg1">
                    <a:lumMod val="6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800">
          <a:ln w="19050">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331232492997192E-2"/>
          <c:y val="4.0338162175411342E-2"/>
          <c:w val="0.87098762838468713"/>
          <c:h val="0.85795649222130577"/>
        </c:manualLayout>
      </c:layout>
      <c:barChart>
        <c:barDir val="col"/>
        <c:grouping val="stacked"/>
        <c:varyColors val="0"/>
        <c:ser>
          <c:idx val="0"/>
          <c:order val="0"/>
          <c:tx>
            <c:strRef>
              <c:f>Sheet1!$B$1</c:f>
              <c:strCache>
                <c:ptCount val="1"/>
                <c:pt idx="0">
                  <c:v>수도권</c:v>
                </c:pt>
              </c:strCache>
            </c:strRef>
          </c:tx>
          <c:spPr>
            <a:solidFill>
              <a:srgbClr val="99E3FB"/>
            </a:solidFill>
            <a:ln>
              <a:noFill/>
              <a:prstDash val="solid"/>
            </a:ln>
            <a:effectLst/>
          </c:spPr>
          <c:invertIfNegative val="0"/>
          <c:cat>
            <c:strRef>
              <c:f>Sheet1!$A$17:$A$82</c:f>
              <c:strCache>
                <c:ptCount val="66"/>
                <c:pt idx="0">
                  <c:v>'18</c:v>
                </c:pt>
                <c:pt idx="12">
                  <c:v>'19</c:v>
                </c:pt>
                <c:pt idx="24">
                  <c:v>'20</c:v>
                </c:pt>
                <c:pt idx="36">
                  <c:v>'21</c:v>
                </c:pt>
                <c:pt idx="48">
                  <c:v>'22</c:v>
                </c:pt>
                <c:pt idx="60">
                  <c:v>'23</c:v>
                </c:pt>
                <c:pt idx="65">
                  <c:v>'23.6</c:v>
                </c:pt>
              </c:strCache>
            </c:strRef>
          </c:cat>
          <c:val>
            <c:numRef>
              <c:f>Sheet1!$B$17:$B$82</c:f>
              <c:numCache>
                <c:formatCode>_-* #,##0.0_-;\-* #,##0.0_-;_-* "-"_-;_-@_-</c:formatCode>
                <c:ptCount val="66"/>
                <c:pt idx="0">
                  <c:v>3.7</c:v>
                </c:pt>
                <c:pt idx="1">
                  <c:v>4.0999999999999996</c:v>
                </c:pt>
                <c:pt idx="2">
                  <c:v>5.4</c:v>
                </c:pt>
                <c:pt idx="3">
                  <c:v>3.7</c:v>
                </c:pt>
                <c:pt idx="4">
                  <c:v>3.5</c:v>
                </c:pt>
                <c:pt idx="5">
                  <c:v>3.2</c:v>
                </c:pt>
                <c:pt idx="6">
                  <c:v>3.4</c:v>
                </c:pt>
                <c:pt idx="7">
                  <c:v>3.9</c:v>
                </c:pt>
                <c:pt idx="8">
                  <c:v>4.9000000000000004</c:v>
                </c:pt>
                <c:pt idx="9">
                  <c:v>5.5</c:v>
                </c:pt>
                <c:pt idx="10">
                  <c:v>3.3</c:v>
                </c:pt>
                <c:pt idx="11">
                  <c:v>2.6</c:v>
                </c:pt>
                <c:pt idx="12">
                  <c:v>2.2000000000000002</c:v>
                </c:pt>
                <c:pt idx="13">
                  <c:v>1.8</c:v>
                </c:pt>
                <c:pt idx="14">
                  <c:v>2.2000000000000002</c:v>
                </c:pt>
                <c:pt idx="15">
                  <c:v>2.5</c:v>
                </c:pt>
                <c:pt idx="16">
                  <c:v>2.7</c:v>
                </c:pt>
                <c:pt idx="17">
                  <c:v>2.7</c:v>
                </c:pt>
                <c:pt idx="18">
                  <c:v>3.4</c:v>
                </c:pt>
                <c:pt idx="19">
                  <c:v>3.5</c:v>
                </c:pt>
                <c:pt idx="20">
                  <c:v>3.3</c:v>
                </c:pt>
                <c:pt idx="21">
                  <c:v>4.2</c:v>
                </c:pt>
                <c:pt idx="22" formatCode="0.0">
                  <c:v>4.9000000000000004</c:v>
                </c:pt>
                <c:pt idx="23" formatCode="0.0">
                  <c:v>6.2</c:v>
                </c:pt>
                <c:pt idx="24" formatCode="0.0">
                  <c:v>5.5</c:v>
                </c:pt>
                <c:pt idx="25" formatCode="0.0">
                  <c:v>6.6</c:v>
                </c:pt>
                <c:pt idx="26" formatCode="0.0">
                  <c:v>6.5</c:v>
                </c:pt>
                <c:pt idx="27" formatCode="0.0">
                  <c:v>3.7</c:v>
                </c:pt>
                <c:pt idx="28">
                  <c:v>4</c:v>
                </c:pt>
                <c:pt idx="29">
                  <c:v>7.6</c:v>
                </c:pt>
                <c:pt idx="30">
                  <c:v>7.6</c:v>
                </c:pt>
                <c:pt idx="31">
                  <c:v>4.3</c:v>
                </c:pt>
                <c:pt idx="32">
                  <c:v>3.8</c:v>
                </c:pt>
                <c:pt idx="33">
                  <c:v>4.2</c:v>
                </c:pt>
                <c:pt idx="34">
                  <c:v>4.0999999999999996</c:v>
                </c:pt>
                <c:pt idx="35">
                  <c:v>6.3</c:v>
                </c:pt>
                <c:pt idx="36">
                  <c:v>4.7</c:v>
                </c:pt>
                <c:pt idx="37">
                  <c:v>4.7</c:v>
                </c:pt>
                <c:pt idx="38">
                  <c:v>4.9000000000000004</c:v>
                </c:pt>
                <c:pt idx="39">
                  <c:v>4.5</c:v>
                </c:pt>
                <c:pt idx="40">
                  <c:v>4.7</c:v>
                </c:pt>
                <c:pt idx="41">
                  <c:v>4.2</c:v>
                </c:pt>
                <c:pt idx="42">
                  <c:v>4.2</c:v>
                </c:pt>
                <c:pt idx="43">
                  <c:v>4.2</c:v>
                </c:pt>
                <c:pt idx="44">
                  <c:v>3.7</c:v>
                </c:pt>
                <c:pt idx="45">
                  <c:v>3.2</c:v>
                </c:pt>
                <c:pt idx="46">
                  <c:v>2.6364999999999998</c:v>
                </c:pt>
                <c:pt idx="47">
                  <c:v>2.2000000000000002</c:v>
                </c:pt>
                <c:pt idx="48">
                  <c:v>1.6</c:v>
                </c:pt>
                <c:pt idx="49">
                  <c:v>1.6</c:v>
                </c:pt>
                <c:pt idx="50">
                  <c:v>2</c:v>
                </c:pt>
                <c:pt idx="51">
                  <c:v>2.2999999999999998</c:v>
                </c:pt>
                <c:pt idx="52">
                  <c:v>2.6</c:v>
                </c:pt>
                <c:pt idx="53">
                  <c:v>2.2000000000000002</c:v>
                </c:pt>
                <c:pt idx="54">
                  <c:v>1.7</c:v>
                </c:pt>
                <c:pt idx="55">
                  <c:v>1.4</c:v>
                </c:pt>
                <c:pt idx="56">
                  <c:v>1.3</c:v>
                </c:pt>
                <c:pt idx="57">
                  <c:v>1.2</c:v>
                </c:pt>
                <c:pt idx="58">
                  <c:v>1.1000000000000001</c:v>
                </c:pt>
                <c:pt idx="59">
                  <c:v>1.1000000000000001</c:v>
                </c:pt>
                <c:pt idx="60">
                  <c:v>1</c:v>
                </c:pt>
                <c:pt idx="61">
                  <c:v>1.7</c:v>
                </c:pt>
                <c:pt idx="62">
                  <c:v>2.2999999999999998</c:v>
                </c:pt>
                <c:pt idx="63">
                  <c:v>2.0830000000000002</c:v>
                </c:pt>
                <c:pt idx="64">
                  <c:v>2.4739</c:v>
                </c:pt>
                <c:pt idx="65">
                  <c:v>2.3988999999999998</c:v>
                </c:pt>
              </c:numCache>
            </c:numRef>
          </c:val>
          <c:extLst>
            <c:ext xmlns:c16="http://schemas.microsoft.com/office/drawing/2014/chart" uri="{C3380CC4-5D6E-409C-BE32-E72D297353CC}">
              <c16:uniqueId val="{00000000-153E-445A-8FB6-F8B994B13770}"/>
            </c:ext>
          </c:extLst>
        </c:ser>
        <c:ser>
          <c:idx val="1"/>
          <c:order val="1"/>
          <c:tx>
            <c:strRef>
              <c:f>Sheet1!$C$1</c:f>
              <c:strCache>
                <c:ptCount val="1"/>
                <c:pt idx="0">
                  <c:v>비수도권</c:v>
                </c:pt>
              </c:strCache>
            </c:strRef>
          </c:tx>
          <c:spPr>
            <a:solidFill>
              <a:schemeClr val="bg1">
                <a:lumMod val="85000"/>
              </a:schemeClr>
            </a:solidFill>
            <a:ln w="25400">
              <a:noFill/>
              <a:prstDash val="solid"/>
            </a:ln>
            <a:effectLst/>
          </c:spPr>
          <c:invertIfNegative val="0"/>
          <c:cat>
            <c:strRef>
              <c:f>Sheet1!$A$17:$A$82</c:f>
              <c:strCache>
                <c:ptCount val="66"/>
                <c:pt idx="0">
                  <c:v>'18</c:v>
                </c:pt>
                <c:pt idx="12">
                  <c:v>'19</c:v>
                </c:pt>
                <c:pt idx="24">
                  <c:v>'20</c:v>
                </c:pt>
                <c:pt idx="36">
                  <c:v>'21</c:v>
                </c:pt>
                <c:pt idx="48">
                  <c:v>'22</c:v>
                </c:pt>
                <c:pt idx="60">
                  <c:v>'23</c:v>
                </c:pt>
                <c:pt idx="65">
                  <c:v>'23.6</c:v>
                </c:pt>
              </c:strCache>
            </c:strRef>
          </c:cat>
          <c:val>
            <c:numRef>
              <c:f>Sheet1!$C$17:$C$82</c:f>
              <c:numCache>
                <c:formatCode>_-* #,##0.0_-;\-* #,##0.0_-;_-* "-"_-;_-@_-</c:formatCode>
                <c:ptCount val="66"/>
                <c:pt idx="0">
                  <c:v>3.3</c:v>
                </c:pt>
                <c:pt idx="1">
                  <c:v>2.9</c:v>
                </c:pt>
                <c:pt idx="2">
                  <c:v>3.9</c:v>
                </c:pt>
                <c:pt idx="3">
                  <c:v>3.5</c:v>
                </c:pt>
                <c:pt idx="4">
                  <c:v>3.3</c:v>
                </c:pt>
                <c:pt idx="5">
                  <c:v>3.4</c:v>
                </c:pt>
                <c:pt idx="6">
                  <c:v>3</c:v>
                </c:pt>
                <c:pt idx="7">
                  <c:v>2.7</c:v>
                </c:pt>
                <c:pt idx="8">
                  <c:v>2.7</c:v>
                </c:pt>
                <c:pt idx="9">
                  <c:v>3.8</c:v>
                </c:pt>
                <c:pt idx="10">
                  <c:v>3.2</c:v>
                </c:pt>
                <c:pt idx="11">
                  <c:v>3</c:v>
                </c:pt>
                <c:pt idx="12">
                  <c:v>2.8</c:v>
                </c:pt>
                <c:pt idx="13">
                  <c:v>2.5</c:v>
                </c:pt>
                <c:pt idx="14">
                  <c:v>2.9</c:v>
                </c:pt>
                <c:pt idx="15">
                  <c:v>3.2</c:v>
                </c:pt>
                <c:pt idx="16">
                  <c:v>3</c:v>
                </c:pt>
                <c:pt idx="17">
                  <c:v>2.8</c:v>
                </c:pt>
                <c:pt idx="18">
                  <c:v>3.3</c:v>
                </c:pt>
                <c:pt idx="19">
                  <c:v>3.1</c:v>
                </c:pt>
                <c:pt idx="20">
                  <c:v>3.1</c:v>
                </c:pt>
                <c:pt idx="21">
                  <c:v>4</c:v>
                </c:pt>
                <c:pt idx="22" formatCode="#,##0.0_ ">
                  <c:v>4.3000000000000007</c:v>
                </c:pt>
                <c:pt idx="23" formatCode="#,##0.0_ ">
                  <c:v>5.4</c:v>
                </c:pt>
                <c:pt idx="24" formatCode="0.0_ ">
                  <c:v>4.5999999999999996</c:v>
                </c:pt>
                <c:pt idx="25" formatCode="0.0_ ">
                  <c:v>4.9000000000000004</c:v>
                </c:pt>
                <c:pt idx="26" formatCode="0.0_ ">
                  <c:v>4.4000000000000004</c:v>
                </c:pt>
                <c:pt idx="27" formatCode="0.0_ ">
                  <c:v>3.7</c:v>
                </c:pt>
                <c:pt idx="28" formatCode="0.0_ ">
                  <c:v>4.3000000000000007</c:v>
                </c:pt>
                <c:pt idx="29" formatCode="0.0_ ">
                  <c:v>6.3000000000000007</c:v>
                </c:pt>
                <c:pt idx="30" formatCode="0.0_ ">
                  <c:v>6.5</c:v>
                </c:pt>
                <c:pt idx="31" formatCode="0.0_ ">
                  <c:v>4.2</c:v>
                </c:pt>
                <c:pt idx="32" formatCode="0.0_ ">
                  <c:v>4.3999999999999995</c:v>
                </c:pt>
                <c:pt idx="33" formatCode="0.0_ ">
                  <c:v>5.1000000000000005</c:v>
                </c:pt>
                <c:pt idx="34" formatCode="0.0_ ">
                  <c:v>7.6</c:v>
                </c:pt>
                <c:pt idx="35" formatCode="0.0_ ">
                  <c:v>7.7</c:v>
                </c:pt>
                <c:pt idx="36" formatCode="0.0_ ">
                  <c:v>4.3999999999999995</c:v>
                </c:pt>
                <c:pt idx="37" formatCode="0.0_ ">
                  <c:v>3.9999999999999991</c:v>
                </c:pt>
                <c:pt idx="38" formatCode="0.0_ ">
                  <c:v>5.2999999999999989</c:v>
                </c:pt>
                <c:pt idx="39" formatCode="0.0_ ">
                  <c:v>4.8000000000000007</c:v>
                </c:pt>
                <c:pt idx="40" formatCode="0.0_ ">
                  <c:v>5.1000000000000005</c:v>
                </c:pt>
                <c:pt idx="41" formatCode="0.0_ ">
                  <c:v>4.7</c:v>
                </c:pt>
                <c:pt idx="42" formatCode="0.0_ ">
                  <c:v>4.7</c:v>
                </c:pt>
                <c:pt idx="43" formatCode="0.0_ ">
                  <c:v>4.7</c:v>
                </c:pt>
                <c:pt idx="44" formatCode="0.0_ ">
                  <c:v>4.4999999999999991</c:v>
                </c:pt>
                <c:pt idx="45" formatCode="0.0_ ">
                  <c:v>4.3</c:v>
                </c:pt>
                <c:pt idx="46">
                  <c:v>4.0794000000000006</c:v>
                </c:pt>
                <c:pt idx="47" formatCode="#,##0.0">
                  <c:v>3.2</c:v>
                </c:pt>
                <c:pt idx="48" formatCode="#,##0.0">
                  <c:v>2.6</c:v>
                </c:pt>
                <c:pt idx="49" formatCode="#,##0.0">
                  <c:v>2.6999999999999997</c:v>
                </c:pt>
                <c:pt idx="50" formatCode="#,##0.0">
                  <c:v>3.3</c:v>
                </c:pt>
                <c:pt idx="51" formatCode="#,##0.0">
                  <c:v>3.5</c:v>
                </c:pt>
                <c:pt idx="52" formatCode="0.0_ ">
                  <c:v>3.6999999999999997</c:v>
                </c:pt>
                <c:pt idx="53" formatCode="0.0_ ">
                  <c:v>2.8</c:v>
                </c:pt>
                <c:pt idx="54" formatCode="0.0_ ">
                  <c:v>2.2999999999999998</c:v>
                </c:pt>
                <c:pt idx="55" formatCode="0.0_ ">
                  <c:v>2.2000000000000002</c:v>
                </c:pt>
                <c:pt idx="56" formatCode="0.0_ ">
                  <c:v>1.9000000000000001</c:v>
                </c:pt>
                <c:pt idx="57" formatCode="0.0_ ">
                  <c:v>2</c:v>
                </c:pt>
                <c:pt idx="58" formatCode="0.0_ ">
                  <c:v>1.9</c:v>
                </c:pt>
                <c:pt idx="59" formatCode="0.0_ ">
                  <c:v>1.7999999999999998</c:v>
                </c:pt>
                <c:pt idx="60" formatCode="0.0_ ">
                  <c:v>1.6</c:v>
                </c:pt>
                <c:pt idx="61" formatCode="0.0_ ">
                  <c:v>2.3999999999999995</c:v>
                </c:pt>
                <c:pt idx="62" formatCode="0.0_ ">
                  <c:v>2.9000000000000004</c:v>
                </c:pt>
                <c:pt idx="63" formatCode="0.0_ ">
                  <c:v>2.6724999999999999</c:v>
                </c:pt>
                <c:pt idx="64">
                  <c:v>3.0436999999999999</c:v>
                </c:pt>
                <c:pt idx="65">
                  <c:v>2.8603000000000001</c:v>
                </c:pt>
              </c:numCache>
            </c:numRef>
          </c:val>
          <c:extLst>
            <c:ext xmlns:c16="http://schemas.microsoft.com/office/drawing/2014/chart" uri="{C3380CC4-5D6E-409C-BE32-E72D297353CC}">
              <c16:uniqueId val="{00000001-153E-445A-8FB6-F8B994B13770}"/>
            </c:ext>
          </c:extLst>
        </c:ser>
        <c:dLbls>
          <c:showLegendKey val="0"/>
          <c:showVal val="0"/>
          <c:showCatName val="0"/>
          <c:showSerName val="0"/>
          <c:showPercent val="0"/>
          <c:showBubbleSize val="0"/>
        </c:dLbls>
        <c:gapWidth val="100"/>
        <c:overlap val="100"/>
        <c:axId val="490105728"/>
        <c:axId val="490111216"/>
      </c:barChart>
      <c:catAx>
        <c:axId val="490105728"/>
        <c:scaling>
          <c:orientation val="minMax"/>
        </c:scaling>
        <c:delete val="0"/>
        <c:axPos val="b"/>
        <c:numFmt formatCode="General" sourceLinked="1"/>
        <c:majorTickMark val="out"/>
        <c:minorTickMark val="none"/>
        <c:tickLblPos val="low"/>
        <c:spPr>
          <a:noFill/>
          <a:ln w="6350"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ln>
                  <a:solidFill>
                    <a:schemeClr val="tx1">
                      <a:lumMod val="50000"/>
                      <a:lumOff val="50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90111216"/>
        <c:crosses val="autoZero"/>
        <c:auto val="1"/>
        <c:lblAlgn val="ctr"/>
        <c:lblOffset val="100"/>
        <c:noMultiLvlLbl val="0"/>
      </c:catAx>
      <c:valAx>
        <c:axId val="490111216"/>
        <c:scaling>
          <c:orientation val="minMax"/>
        </c:scaling>
        <c:delete val="0"/>
        <c:axPos val="l"/>
        <c:numFmt formatCode="#,##0_ "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tx1">
                      <a:lumMod val="50000"/>
                      <a:lumOff val="50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90105728"/>
        <c:crosses val="autoZero"/>
        <c:crossBetween val="between"/>
      </c:valAx>
      <c:spPr>
        <a:noFill/>
        <a:ln>
          <a:noFill/>
        </a:ln>
        <a:effectLst/>
      </c:spPr>
    </c:plotArea>
    <c:legend>
      <c:legendPos val="t"/>
      <c:layout>
        <c:manualLayout>
          <c:xMode val="edge"/>
          <c:yMode val="edge"/>
          <c:x val="7.4057189542483651E-2"/>
          <c:y val="2.5013386880856761E-2"/>
          <c:w val="0.90091479925303453"/>
          <c:h val="7.0727530448808432E-2"/>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900">
          <a:ln>
            <a:solidFill>
              <a:schemeClr val="tx1">
                <a:lumMod val="50000"/>
                <a:lumOff val="50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793752113200502"/>
          <c:y val="0.17771448638930862"/>
          <c:w val="0.832062478867995"/>
          <c:h val="0.75211029625331449"/>
        </c:manualLayout>
      </c:layout>
      <c:lineChart>
        <c:grouping val="standard"/>
        <c:varyColors val="0"/>
        <c:ser>
          <c:idx val="0"/>
          <c:order val="0"/>
          <c:tx>
            <c:strRef>
              <c:f>Sheet1!$B$1</c:f>
              <c:strCache>
                <c:ptCount val="1"/>
                <c:pt idx="0">
                  <c:v>전세</c:v>
                </c:pt>
              </c:strCache>
            </c:strRef>
          </c:tx>
          <c:spPr>
            <a:ln w="19050" cap="rnd">
              <a:solidFill>
                <a:schemeClr val="accent1"/>
              </a:solidFill>
              <a:round/>
            </a:ln>
            <a:effectLst/>
          </c:spPr>
          <c:marker>
            <c:symbol val="none"/>
          </c:marker>
          <c:val>
            <c:numRef>
              <c:f>Sheet1!$B$14:$B$80</c:f>
              <c:numCache>
                <c:formatCode>0.00</c:formatCode>
                <c:ptCount val="67"/>
                <c:pt idx="0">
                  <c:v>-0.05</c:v>
                </c:pt>
                <c:pt idx="1">
                  <c:v>-0.09</c:v>
                </c:pt>
                <c:pt idx="2">
                  <c:v>-0.13</c:v>
                </c:pt>
                <c:pt idx="3">
                  <c:v>-0.19</c:v>
                </c:pt>
                <c:pt idx="4">
                  <c:v>-0.28000000000000003</c:v>
                </c:pt>
                <c:pt idx="5">
                  <c:v>-0.25</c:v>
                </c:pt>
                <c:pt idx="6">
                  <c:v>-0.21</c:v>
                </c:pt>
                <c:pt idx="7">
                  <c:v>-0.2</c:v>
                </c:pt>
                <c:pt idx="8">
                  <c:v>-0.08</c:v>
                </c:pt>
                <c:pt idx="9">
                  <c:v>-0.05</c:v>
                </c:pt>
                <c:pt idx="10">
                  <c:v>-0.09</c:v>
                </c:pt>
                <c:pt idx="11">
                  <c:v>-0.19</c:v>
                </c:pt>
                <c:pt idx="12">
                  <c:v>-0.22</c:v>
                </c:pt>
                <c:pt idx="13">
                  <c:v>-0.22</c:v>
                </c:pt>
                <c:pt idx="14">
                  <c:v>-0.25</c:v>
                </c:pt>
                <c:pt idx="15">
                  <c:v>-0.28999999999999998</c:v>
                </c:pt>
                <c:pt idx="16">
                  <c:v>-0.22</c:v>
                </c:pt>
                <c:pt idx="17">
                  <c:v>-0.21</c:v>
                </c:pt>
                <c:pt idx="18">
                  <c:v>-0.19</c:v>
                </c:pt>
                <c:pt idx="19">
                  <c:v>-0.1</c:v>
                </c:pt>
                <c:pt idx="20">
                  <c:v>-0.03</c:v>
                </c:pt>
                <c:pt idx="21">
                  <c:v>0.09</c:v>
                </c:pt>
                <c:pt idx="22">
                  <c:v>0.14000000000000001</c:v>
                </c:pt>
                <c:pt idx="23">
                  <c:v>0.22</c:v>
                </c:pt>
                <c:pt idx="24">
                  <c:v>0.28000000000000003</c:v>
                </c:pt>
                <c:pt idx="25">
                  <c:v>0.21</c:v>
                </c:pt>
                <c:pt idx="26">
                  <c:v>0.19</c:v>
                </c:pt>
                <c:pt idx="27">
                  <c:v>0.11</c:v>
                </c:pt>
                <c:pt idx="28">
                  <c:v>0.09</c:v>
                </c:pt>
                <c:pt idx="29">
                  <c:v>0.26</c:v>
                </c:pt>
                <c:pt idx="30">
                  <c:v>0.32</c:v>
                </c:pt>
                <c:pt idx="31">
                  <c:v>0.44</c:v>
                </c:pt>
                <c:pt idx="32">
                  <c:v>0.53</c:v>
                </c:pt>
                <c:pt idx="33">
                  <c:v>0.47</c:v>
                </c:pt>
                <c:pt idx="34">
                  <c:v>0.66</c:v>
                </c:pt>
                <c:pt idx="35">
                  <c:v>0.97</c:v>
                </c:pt>
                <c:pt idx="36">
                  <c:v>0.71</c:v>
                </c:pt>
                <c:pt idx="37">
                  <c:v>0.64</c:v>
                </c:pt>
                <c:pt idx="38">
                  <c:v>0.46</c:v>
                </c:pt>
                <c:pt idx="39">
                  <c:v>0.36</c:v>
                </c:pt>
                <c:pt idx="40">
                  <c:v>0.36</c:v>
                </c:pt>
                <c:pt idx="41">
                  <c:v>0.45</c:v>
                </c:pt>
                <c:pt idx="42">
                  <c:v>0.59</c:v>
                </c:pt>
                <c:pt idx="43">
                  <c:v>0.63</c:v>
                </c:pt>
                <c:pt idx="44">
                  <c:v>0.59</c:v>
                </c:pt>
                <c:pt idx="45">
                  <c:v>0.62</c:v>
                </c:pt>
                <c:pt idx="46">
                  <c:v>0.46</c:v>
                </c:pt>
                <c:pt idx="47" formatCode="#,##0.00">
                  <c:v>0.25</c:v>
                </c:pt>
                <c:pt idx="48">
                  <c:v>7.0000000000000007E-2</c:v>
                </c:pt>
                <c:pt idx="49">
                  <c:v>0</c:v>
                </c:pt>
                <c:pt idx="50">
                  <c:v>-0.02</c:v>
                </c:pt>
                <c:pt idx="51">
                  <c:v>0.01</c:v>
                </c:pt>
                <c:pt idx="52">
                  <c:v>0</c:v>
                </c:pt>
                <c:pt idx="53">
                  <c:v>-0.02</c:v>
                </c:pt>
                <c:pt idx="54">
                  <c:v>-0.08</c:v>
                </c:pt>
                <c:pt idx="55">
                  <c:v>-0.28000000000000003</c:v>
                </c:pt>
                <c:pt idx="56">
                  <c:v>-0.5</c:v>
                </c:pt>
                <c:pt idx="57">
                  <c:v>-0.88</c:v>
                </c:pt>
                <c:pt idx="58">
                  <c:v>-1.55</c:v>
                </c:pt>
                <c:pt idx="59">
                  <c:v>-2.42</c:v>
                </c:pt>
                <c:pt idx="60">
                  <c:v>-2.29</c:v>
                </c:pt>
                <c:pt idx="61">
                  <c:v>-1.8</c:v>
                </c:pt>
                <c:pt idx="62">
                  <c:v>-1.1299999999999999</c:v>
                </c:pt>
                <c:pt idx="63">
                  <c:v>-0.63</c:v>
                </c:pt>
                <c:pt idx="64">
                  <c:v>-0.31</c:v>
                </c:pt>
                <c:pt idx="65">
                  <c:v>-0.16</c:v>
                </c:pt>
                <c:pt idx="66">
                  <c:v>-0.04</c:v>
                </c:pt>
              </c:numCache>
            </c:numRef>
          </c:val>
          <c:smooth val="1"/>
          <c:extLst>
            <c:ext xmlns:c16="http://schemas.microsoft.com/office/drawing/2014/chart" uri="{C3380CC4-5D6E-409C-BE32-E72D297353CC}">
              <c16:uniqueId val="{00000000-DB46-4B39-8E13-C0AEC26ECA37}"/>
            </c:ext>
          </c:extLst>
        </c:ser>
        <c:ser>
          <c:idx val="1"/>
          <c:order val="1"/>
          <c:tx>
            <c:strRef>
              <c:f>Sheet1!$C$1</c:f>
              <c:strCache>
                <c:ptCount val="1"/>
                <c:pt idx="0">
                  <c:v>월세</c:v>
                </c:pt>
              </c:strCache>
            </c:strRef>
          </c:tx>
          <c:spPr>
            <a:ln w="19050" cap="rnd">
              <a:solidFill>
                <a:schemeClr val="bg1">
                  <a:lumMod val="75000"/>
                </a:schemeClr>
              </a:solidFill>
              <a:round/>
            </a:ln>
            <a:effectLst/>
          </c:spPr>
          <c:marker>
            <c:symbol val="none"/>
          </c:marker>
          <c:val>
            <c:numRef>
              <c:f>Sheet1!$C$14:$C$80</c:f>
              <c:numCache>
                <c:formatCode>0.00</c:formatCode>
                <c:ptCount val="67"/>
                <c:pt idx="0">
                  <c:v>-0.04</c:v>
                </c:pt>
                <c:pt idx="1">
                  <c:v>-0.05</c:v>
                </c:pt>
                <c:pt idx="2">
                  <c:v>-7.0000000000000007E-2</c:v>
                </c:pt>
                <c:pt idx="3">
                  <c:v>-0.1</c:v>
                </c:pt>
                <c:pt idx="4">
                  <c:v>-0.12</c:v>
                </c:pt>
                <c:pt idx="5">
                  <c:v>-0.12</c:v>
                </c:pt>
                <c:pt idx="6">
                  <c:v>-0.11</c:v>
                </c:pt>
                <c:pt idx="7">
                  <c:v>-0.12</c:v>
                </c:pt>
                <c:pt idx="8">
                  <c:v>-0.09</c:v>
                </c:pt>
                <c:pt idx="9">
                  <c:v>-0.08</c:v>
                </c:pt>
                <c:pt idx="10">
                  <c:v>-0.08</c:v>
                </c:pt>
                <c:pt idx="11">
                  <c:v>-0.11</c:v>
                </c:pt>
                <c:pt idx="12">
                  <c:v>-0.09</c:v>
                </c:pt>
                <c:pt idx="13">
                  <c:v>-0.09</c:v>
                </c:pt>
                <c:pt idx="14">
                  <c:v>-0.1</c:v>
                </c:pt>
                <c:pt idx="15">
                  <c:v>-0.12</c:v>
                </c:pt>
                <c:pt idx="16">
                  <c:v>-0.12</c:v>
                </c:pt>
                <c:pt idx="17">
                  <c:v>-0.12</c:v>
                </c:pt>
                <c:pt idx="18">
                  <c:v>-0.1</c:v>
                </c:pt>
                <c:pt idx="19">
                  <c:v>-0.08</c:v>
                </c:pt>
                <c:pt idx="20">
                  <c:v>-0.05</c:v>
                </c:pt>
                <c:pt idx="21">
                  <c:v>-0.01</c:v>
                </c:pt>
                <c:pt idx="22">
                  <c:v>0</c:v>
                </c:pt>
                <c:pt idx="23">
                  <c:v>0.03</c:v>
                </c:pt>
                <c:pt idx="24">
                  <c:v>0.04</c:v>
                </c:pt>
                <c:pt idx="25">
                  <c:v>0.03</c:v>
                </c:pt>
                <c:pt idx="26">
                  <c:v>0.03</c:v>
                </c:pt>
                <c:pt idx="27">
                  <c:v>0.01</c:v>
                </c:pt>
                <c:pt idx="28">
                  <c:v>0.01</c:v>
                </c:pt>
                <c:pt idx="29">
                  <c:v>0.05</c:v>
                </c:pt>
                <c:pt idx="30">
                  <c:v>7.0000000000000007E-2</c:v>
                </c:pt>
                <c:pt idx="31">
                  <c:v>0.1</c:v>
                </c:pt>
                <c:pt idx="32">
                  <c:v>0.13</c:v>
                </c:pt>
                <c:pt idx="33">
                  <c:v>0.12</c:v>
                </c:pt>
                <c:pt idx="34">
                  <c:v>0.18</c:v>
                </c:pt>
                <c:pt idx="35">
                  <c:v>0.32</c:v>
                </c:pt>
                <c:pt idx="36">
                  <c:v>0.25</c:v>
                </c:pt>
                <c:pt idx="37">
                  <c:v>0.19</c:v>
                </c:pt>
                <c:pt idx="38">
                  <c:v>0.14000000000000001</c:v>
                </c:pt>
                <c:pt idx="39">
                  <c:v>0.12</c:v>
                </c:pt>
                <c:pt idx="40">
                  <c:v>0.12</c:v>
                </c:pt>
                <c:pt idx="41">
                  <c:v>0.14000000000000001</c:v>
                </c:pt>
                <c:pt idx="42">
                  <c:v>0.19</c:v>
                </c:pt>
                <c:pt idx="43">
                  <c:v>0.26</c:v>
                </c:pt>
                <c:pt idx="44">
                  <c:v>0.28999999999999998</c:v>
                </c:pt>
                <c:pt idx="45">
                  <c:v>0.32</c:v>
                </c:pt>
                <c:pt idx="46">
                  <c:v>0.28999999999999998</c:v>
                </c:pt>
                <c:pt idx="47" formatCode="#,##0.00">
                  <c:v>0.22</c:v>
                </c:pt>
                <c:pt idx="48">
                  <c:v>0.16</c:v>
                </c:pt>
                <c:pt idx="49">
                  <c:v>0.13</c:v>
                </c:pt>
                <c:pt idx="50">
                  <c:v>0.14000000000000001</c:v>
                </c:pt>
                <c:pt idx="51">
                  <c:v>0.15</c:v>
                </c:pt>
                <c:pt idx="52">
                  <c:v>0.16</c:v>
                </c:pt>
                <c:pt idx="53">
                  <c:v>0.16</c:v>
                </c:pt>
                <c:pt idx="54">
                  <c:v>0.16</c:v>
                </c:pt>
                <c:pt idx="55">
                  <c:v>0.15</c:v>
                </c:pt>
                <c:pt idx="56">
                  <c:v>0.1</c:v>
                </c:pt>
                <c:pt idx="57">
                  <c:v>0.05</c:v>
                </c:pt>
                <c:pt idx="58">
                  <c:v>-0.11</c:v>
                </c:pt>
                <c:pt idx="59">
                  <c:v>-0.28000000000000003</c:v>
                </c:pt>
                <c:pt idx="60">
                  <c:v>-0.33</c:v>
                </c:pt>
                <c:pt idx="61">
                  <c:v>-0.28999999999999998</c:v>
                </c:pt>
                <c:pt idx="62">
                  <c:v>-0.24</c:v>
                </c:pt>
                <c:pt idx="63">
                  <c:v>-0.18</c:v>
                </c:pt>
                <c:pt idx="64">
                  <c:v>-0.14000000000000001</c:v>
                </c:pt>
                <c:pt idx="65">
                  <c:v>-0.09</c:v>
                </c:pt>
                <c:pt idx="66">
                  <c:v>-0.05</c:v>
                </c:pt>
              </c:numCache>
            </c:numRef>
          </c:val>
          <c:smooth val="1"/>
          <c:extLst>
            <c:ext xmlns:c16="http://schemas.microsoft.com/office/drawing/2014/chart" uri="{C3380CC4-5D6E-409C-BE32-E72D297353CC}">
              <c16:uniqueId val="{00000001-DB46-4B39-8E13-C0AEC26ECA37}"/>
            </c:ext>
          </c:extLst>
        </c:ser>
        <c:dLbls>
          <c:showLegendKey val="0"/>
          <c:showVal val="0"/>
          <c:showCatName val="0"/>
          <c:showSerName val="0"/>
          <c:showPercent val="0"/>
          <c:showBubbleSize val="0"/>
        </c:dLbls>
        <c:smooth val="0"/>
        <c:axId val="487053192"/>
        <c:axId val="487042216"/>
      </c:lineChart>
      <c:catAx>
        <c:axId val="487053192"/>
        <c:scaling>
          <c:orientation val="minMax"/>
        </c:scaling>
        <c:delete val="0"/>
        <c:axPos val="b"/>
        <c:numFmt formatCode="General" sourceLinked="1"/>
        <c:majorTickMark val="out"/>
        <c:minorTickMark val="none"/>
        <c:tickLblPos val="nextTo"/>
        <c:spPr>
          <a:noFill/>
          <a:ln w="6350"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alpha val="0"/>
                  </a:schemeClr>
                </a:solidFill>
                <a:latin typeface="KoPub돋움체 Medium" panose="00000600000000000000" pitchFamily="2" charset="-127"/>
                <a:ea typeface="KoPub돋움체 Medium" panose="00000600000000000000" pitchFamily="2" charset="-127"/>
                <a:cs typeface="+mn-cs"/>
              </a:defRPr>
            </a:pPr>
            <a:endParaRPr lang="ko-KR"/>
          </a:p>
        </c:txPr>
        <c:crossAx val="487042216"/>
        <c:crosses val="autoZero"/>
        <c:auto val="1"/>
        <c:lblAlgn val="ctr"/>
        <c:lblOffset val="100"/>
        <c:tickMarkSkip val="10"/>
        <c:noMultiLvlLbl val="0"/>
      </c:catAx>
      <c:valAx>
        <c:axId val="487042216"/>
        <c:scaling>
          <c:orientation val="minMax"/>
        </c:scaling>
        <c:delete val="0"/>
        <c:axPos val="l"/>
        <c:numFmt formatCode="0.0" sourceLinked="0"/>
        <c:majorTickMark val="out"/>
        <c:minorTickMark val="none"/>
        <c:tickLblPos val="nextTo"/>
        <c:spPr>
          <a:noFill/>
          <a:ln w="6350">
            <a:solidFill>
              <a:schemeClr val="bg1">
                <a:lumMod val="65000"/>
              </a:schemeClr>
            </a:solidFill>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7053192"/>
        <c:crosses val="autoZero"/>
        <c:crossBetween val="between"/>
        <c:minorUnit val="0.1"/>
      </c:valAx>
      <c:spPr>
        <a:noFill/>
        <a:ln>
          <a:noFill/>
        </a:ln>
        <a:effectLst/>
      </c:spPr>
    </c:plotArea>
    <c:plotVisOnly val="1"/>
    <c:dispBlanksAs val="gap"/>
    <c:showDLblsOverMax val="0"/>
  </c:chart>
  <c:spPr>
    <a:noFill/>
    <a:ln>
      <a:noFill/>
    </a:ln>
    <a:effectLst/>
  </c:spPr>
  <c:txPr>
    <a:bodyPr/>
    <a:lstStyle/>
    <a:p>
      <a:pPr>
        <a:defRPr sz="80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793752113200502"/>
          <c:y val="0.17771448638930862"/>
          <c:w val="0.832062478867995"/>
          <c:h val="0.75211029625331449"/>
        </c:manualLayout>
      </c:layout>
      <c:lineChart>
        <c:grouping val="standard"/>
        <c:varyColors val="0"/>
        <c:ser>
          <c:idx val="0"/>
          <c:order val="0"/>
          <c:tx>
            <c:strRef>
              <c:f>Sheet1!$B$1</c:f>
              <c:strCache>
                <c:ptCount val="1"/>
                <c:pt idx="0">
                  <c:v>전세</c:v>
                </c:pt>
              </c:strCache>
            </c:strRef>
          </c:tx>
          <c:spPr>
            <a:ln w="19050" cap="rnd">
              <a:solidFill>
                <a:schemeClr val="accent1"/>
              </a:solidFill>
              <a:round/>
            </a:ln>
            <a:effectLst/>
          </c:spPr>
          <c:marker>
            <c:symbol val="none"/>
          </c:marker>
          <c:val>
            <c:numRef>
              <c:f>Sheet1!$B$14:$B$80</c:f>
              <c:numCache>
                <c:formatCode>0.00</c:formatCode>
                <c:ptCount val="67"/>
                <c:pt idx="0">
                  <c:v>-0.04</c:v>
                </c:pt>
                <c:pt idx="1">
                  <c:v>-0.09</c:v>
                </c:pt>
                <c:pt idx="2">
                  <c:v>-0.15</c:v>
                </c:pt>
                <c:pt idx="3">
                  <c:v>-0.22</c:v>
                </c:pt>
                <c:pt idx="4">
                  <c:v>-0.3</c:v>
                </c:pt>
                <c:pt idx="5">
                  <c:v>-0.25</c:v>
                </c:pt>
                <c:pt idx="6">
                  <c:v>-0.18</c:v>
                </c:pt>
                <c:pt idx="7">
                  <c:v>-0.12</c:v>
                </c:pt>
                <c:pt idx="8">
                  <c:v>0.04</c:v>
                </c:pt>
                <c:pt idx="9">
                  <c:v>0.06</c:v>
                </c:pt>
                <c:pt idx="10">
                  <c:v>-0.06</c:v>
                </c:pt>
                <c:pt idx="11">
                  <c:v>-0.19</c:v>
                </c:pt>
                <c:pt idx="12">
                  <c:v>-0.28000000000000003</c:v>
                </c:pt>
                <c:pt idx="13">
                  <c:v>-0.3</c:v>
                </c:pt>
                <c:pt idx="14">
                  <c:v>-0.32</c:v>
                </c:pt>
                <c:pt idx="15">
                  <c:v>-0.34</c:v>
                </c:pt>
                <c:pt idx="16">
                  <c:v>-0.21</c:v>
                </c:pt>
                <c:pt idx="17">
                  <c:v>-0.18</c:v>
                </c:pt>
                <c:pt idx="18">
                  <c:v>-0.13</c:v>
                </c:pt>
                <c:pt idx="19">
                  <c:v>0</c:v>
                </c:pt>
                <c:pt idx="20">
                  <c:v>0.09</c:v>
                </c:pt>
                <c:pt idx="21">
                  <c:v>0.25</c:v>
                </c:pt>
                <c:pt idx="22">
                  <c:v>0.28999999999999998</c:v>
                </c:pt>
                <c:pt idx="23">
                  <c:v>0.37</c:v>
                </c:pt>
                <c:pt idx="24">
                  <c:v>0.39</c:v>
                </c:pt>
                <c:pt idx="25">
                  <c:v>0.32</c:v>
                </c:pt>
                <c:pt idx="26">
                  <c:v>0.27</c:v>
                </c:pt>
                <c:pt idx="27">
                  <c:v>0.18</c:v>
                </c:pt>
                <c:pt idx="28">
                  <c:v>0.15</c:v>
                </c:pt>
                <c:pt idx="29">
                  <c:v>0.35</c:v>
                </c:pt>
                <c:pt idx="30">
                  <c:v>0.42</c:v>
                </c:pt>
                <c:pt idx="31">
                  <c:v>0.54</c:v>
                </c:pt>
                <c:pt idx="32">
                  <c:v>0.65</c:v>
                </c:pt>
                <c:pt idx="33">
                  <c:v>0.56000000000000005</c:v>
                </c:pt>
                <c:pt idx="34">
                  <c:v>0.74</c:v>
                </c:pt>
                <c:pt idx="35" formatCode="0.00_ ">
                  <c:v>0.89</c:v>
                </c:pt>
                <c:pt idx="36" formatCode="0.00_ ">
                  <c:v>0.68</c:v>
                </c:pt>
                <c:pt idx="37" formatCode="0.00_ ">
                  <c:v>0.72</c:v>
                </c:pt>
                <c:pt idx="38" formatCode="0.00_ ">
                  <c:v>0.51</c:v>
                </c:pt>
                <c:pt idx="39" formatCode="0.00_ ">
                  <c:v>0.37</c:v>
                </c:pt>
                <c:pt idx="40" formatCode="0.00_ ">
                  <c:v>0.36</c:v>
                </c:pt>
                <c:pt idx="41">
                  <c:v>0.55000000000000004</c:v>
                </c:pt>
                <c:pt idx="42">
                  <c:v>0.79</c:v>
                </c:pt>
                <c:pt idx="43">
                  <c:v>0.84</c:v>
                </c:pt>
                <c:pt idx="44">
                  <c:v>0.8</c:v>
                </c:pt>
                <c:pt idx="45">
                  <c:v>0.75</c:v>
                </c:pt>
                <c:pt idx="46">
                  <c:v>0.53</c:v>
                </c:pt>
                <c:pt idx="47" formatCode="#,##0.00">
                  <c:v>0.25</c:v>
                </c:pt>
                <c:pt idx="48" formatCode="#,##0.00">
                  <c:v>0.01</c:v>
                </c:pt>
                <c:pt idx="49" formatCode="#,##0.00">
                  <c:v>-7.0000000000000007E-2</c:v>
                </c:pt>
                <c:pt idx="50" formatCode="#,##0.00">
                  <c:v>-0.08</c:v>
                </c:pt>
                <c:pt idx="51" formatCode="#,##0.00">
                  <c:v>-0.03</c:v>
                </c:pt>
                <c:pt idx="52">
                  <c:v>-0.02</c:v>
                </c:pt>
                <c:pt idx="53">
                  <c:v>-0.04</c:v>
                </c:pt>
                <c:pt idx="54">
                  <c:v>-0.13</c:v>
                </c:pt>
                <c:pt idx="55">
                  <c:v>-0.39</c:v>
                </c:pt>
                <c:pt idx="56">
                  <c:v>-0.68</c:v>
                </c:pt>
                <c:pt idx="57">
                  <c:v>-1.24</c:v>
                </c:pt>
                <c:pt idx="58">
                  <c:v>-2.1800000000000002</c:v>
                </c:pt>
                <c:pt idx="59">
                  <c:v>-3.4</c:v>
                </c:pt>
                <c:pt idx="60">
                  <c:v>-3.23</c:v>
                </c:pt>
                <c:pt idx="61">
                  <c:v>-2.48</c:v>
                </c:pt>
                <c:pt idx="62">
                  <c:v>-1.42</c:v>
                </c:pt>
                <c:pt idx="63">
                  <c:v>-0.73</c:v>
                </c:pt>
                <c:pt idx="64">
                  <c:v>-0.25</c:v>
                </c:pt>
                <c:pt idx="65">
                  <c:v>-0.09</c:v>
                </c:pt>
                <c:pt idx="66">
                  <c:v>0.1</c:v>
                </c:pt>
              </c:numCache>
            </c:numRef>
          </c:val>
          <c:smooth val="1"/>
          <c:extLst>
            <c:ext xmlns:c16="http://schemas.microsoft.com/office/drawing/2014/chart" uri="{C3380CC4-5D6E-409C-BE32-E72D297353CC}">
              <c16:uniqueId val="{00000000-BDEA-4ECF-932E-08482D61EC90}"/>
            </c:ext>
          </c:extLst>
        </c:ser>
        <c:ser>
          <c:idx val="1"/>
          <c:order val="1"/>
          <c:tx>
            <c:strRef>
              <c:f>Sheet1!$C$1</c:f>
              <c:strCache>
                <c:ptCount val="1"/>
                <c:pt idx="0">
                  <c:v>월세</c:v>
                </c:pt>
              </c:strCache>
            </c:strRef>
          </c:tx>
          <c:spPr>
            <a:ln w="19050" cap="rnd">
              <a:solidFill>
                <a:schemeClr val="bg1">
                  <a:lumMod val="75000"/>
                </a:schemeClr>
              </a:solidFill>
              <a:round/>
            </a:ln>
            <a:effectLst/>
          </c:spPr>
          <c:marker>
            <c:symbol val="none"/>
          </c:marker>
          <c:val>
            <c:numRef>
              <c:f>Sheet1!$C$14:$C$80</c:f>
              <c:numCache>
                <c:formatCode>0.00</c:formatCode>
                <c:ptCount val="67"/>
                <c:pt idx="0">
                  <c:v>-0.02</c:v>
                </c:pt>
                <c:pt idx="1">
                  <c:v>-0.02</c:v>
                </c:pt>
                <c:pt idx="2">
                  <c:v>-0.04</c:v>
                </c:pt>
                <c:pt idx="3">
                  <c:v>-7.0000000000000007E-2</c:v>
                </c:pt>
                <c:pt idx="4">
                  <c:v>-0.08</c:v>
                </c:pt>
                <c:pt idx="5">
                  <c:v>-0.08</c:v>
                </c:pt>
                <c:pt idx="6">
                  <c:v>-0.05</c:v>
                </c:pt>
                <c:pt idx="7">
                  <c:v>-0.04</c:v>
                </c:pt>
                <c:pt idx="8">
                  <c:v>-0.02</c:v>
                </c:pt>
                <c:pt idx="9">
                  <c:v>0</c:v>
                </c:pt>
                <c:pt idx="10">
                  <c:v>-0.03</c:v>
                </c:pt>
                <c:pt idx="11">
                  <c:v>-0.06</c:v>
                </c:pt>
                <c:pt idx="12">
                  <c:v>-0.08</c:v>
                </c:pt>
                <c:pt idx="13">
                  <c:v>-0.1</c:v>
                </c:pt>
                <c:pt idx="14">
                  <c:v>-0.09</c:v>
                </c:pt>
                <c:pt idx="15">
                  <c:v>-0.1</c:v>
                </c:pt>
                <c:pt idx="16">
                  <c:v>-0.1</c:v>
                </c:pt>
                <c:pt idx="17">
                  <c:v>-0.1</c:v>
                </c:pt>
                <c:pt idx="18">
                  <c:v>-0.08</c:v>
                </c:pt>
                <c:pt idx="19">
                  <c:v>-0.04</c:v>
                </c:pt>
                <c:pt idx="20">
                  <c:v>-0.01</c:v>
                </c:pt>
                <c:pt idx="21">
                  <c:v>0.03</c:v>
                </c:pt>
                <c:pt idx="22">
                  <c:v>0.04</c:v>
                </c:pt>
                <c:pt idx="23">
                  <c:v>7.0000000000000007E-2</c:v>
                </c:pt>
                <c:pt idx="24">
                  <c:v>0.06</c:v>
                </c:pt>
                <c:pt idx="25">
                  <c:v>0.06</c:v>
                </c:pt>
                <c:pt idx="26">
                  <c:v>0.05</c:v>
                </c:pt>
                <c:pt idx="27">
                  <c:v>0.03</c:v>
                </c:pt>
                <c:pt idx="28">
                  <c:v>0.02</c:v>
                </c:pt>
                <c:pt idx="29">
                  <c:v>7.0000000000000007E-2</c:v>
                </c:pt>
                <c:pt idx="30">
                  <c:v>0.09</c:v>
                </c:pt>
                <c:pt idx="31">
                  <c:v>0.13</c:v>
                </c:pt>
                <c:pt idx="32">
                  <c:v>0.17</c:v>
                </c:pt>
                <c:pt idx="33">
                  <c:v>0.15</c:v>
                </c:pt>
                <c:pt idx="34">
                  <c:v>0.18</c:v>
                </c:pt>
                <c:pt idx="35" formatCode="0.00_ ">
                  <c:v>0.26</c:v>
                </c:pt>
                <c:pt idx="36" formatCode="0.00_ ">
                  <c:v>0.24</c:v>
                </c:pt>
                <c:pt idx="37" formatCode="0.00_ ">
                  <c:v>0.21</c:v>
                </c:pt>
                <c:pt idx="38" formatCode="0.00_ ">
                  <c:v>0.15</c:v>
                </c:pt>
                <c:pt idx="39" formatCode="0.00_ ">
                  <c:v>0.1</c:v>
                </c:pt>
                <c:pt idx="40" formatCode="0.00_ ">
                  <c:v>0.11</c:v>
                </c:pt>
                <c:pt idx="41">
                  <c:v>0.17</c:v>
                </c:pt>
                <c:pt idx="42">
                  <c:v>0.25</c:v>
                </c:pt>
                <c:pt idx="43">
                  <c:v>0.31</c:v>
                </c:pt>
                <c:pt idx="44">
                  <c:v>0.35</c:v>
                </c:pt>
                <c:pt idx="45">
                  <c:v>0.38</c:v>
                </c:pt>
                <c:pt idx="46">
                  <c:v>0.33</c:v>
                </c:pt>
                <c:pt idx="47" formatCode="#,##0.00">
                  <c:v>0.24</c:v>
                </c:pt>
                <c:pt idx="48" formatCode="#,##0.00">
                  <c:v>0.18</c:v>
                </c:pt>
                <c:pt idx="49" formatCode="#,##0.00">
                  <c:v>0.14000000000000001</c:v>
                </c:pt>
                <c:pt idx="50" formatCode="#,##0.00">
                  <c:v>0.15</c:v>
                </c:pt>
                <c:pt idx="51" formatCode="#,##0.00">
                  <c:v>0.17</c:v>
                </c:pt>
                <c:pt idx="52">
                  <c:v>0.17</c:v>
                </c:pt>
                <c:pt idx="53">
                  <c:v>0.18</c:v>
                </c:pt>
                <c:pt idx="54">
                  <c:v>0.19</c:v>
                </c:pt>
                <c:pt idx="55">
                  <c:v>0.17</c:v>
                </c:pt>
                <c:pt idx="56">
                  <c:v>0.13</c:v>
                </c:pt>
                <c:pt idx="57">
                  <c:v>0.06</c:v>
                </c:pt>
                <c:pt idx="58">
                  <c:v>-0.21</c:v>
                </c:pt>
                <c:pt idx="59">
                  <c:v>-0.45</c:v>
                </c:pt>
                <c:pt idx="60">
                  <c:v>-0.51</c:v>
                </c:pt>
                <c:pt idx="61">
                  <c:v>-0.44</c:v>
                </c:pt>
                <c:pt idx="62">
                  <c:v>-0.35</c:v>
                </c:pt>
                <c:pt idx="63">
                  <c:v>-0.25</c:v>
                </c:pt>
                <c:pt idx="64">
                  <c:v>-0.16</c:v>
                </c:pt>
                <c:pt idx="65">
                  <c:v>-0.1</c:v>
                </c:pt>
                <c:pt idx="66">
                  <c:v>-0.03</c:v>
                </c:pt>
              </c:numCache>
            </c:numRef>
          </c:val>
          <c:smooth val="1"/>
          <c:extLst>
            <c:ext xmlns:c16="http://schemas.microsoft.com/office/drawing/2014/chart" uri="{C3380CC4-5D6E-409C-BE32-E72D297353CC}">
              <c16:uniqueId val="{00000001-BDEA-4ECF-932E-08482D61EC90}"/>
            </c:ext>
          </c:extLst>
        </c:ser>
        <c:dLbls>
          <c:showLegendKey val="0"/>
          <c:showVal val="0"/>
          <c:showCatName val="0"/>
          <c:showSerName val="0"/>
          <c:showPercent val="0"/>
          <c:showBubbleSize val="0"/>
        </c:dLbls>
        <c:smooth val="0"/>
        <c:axId val="487051624"/>
        <c:axId val="487043392"/>
      </c:lineChart>
      <c:catAx>
        <c:axId val="487051624"/>
        <c:scaling>
          <c:orientation val="minMax"/>
        </c:scaling>
        <c:delete val="0"/>
        <c:axPos val="b"/>
        <c:numFmt formatCode="General" sourceLinked="1"/>
        <c:majorTickMark val="out"/>
        <c:minorTickMark val="none"/>
        <c:tickLblPos val="nextTo"/>
        <c:spPr>
          <a:noFill/>
          <a:ln w="6350" cap="flat" cmpd="sng" algn="ctr">
            <a:solidFill>
              <a:schemeClr val="bg1">
                <a:lumMod val="75000"/>
              </a:schemeClr>
            </a:solidFill>
            <a:round/>
          </a:ln>
          <a:effectLst/>
        </c:spPr>
        <c:txPr>
          <a:bodyPr rot="-60000000" spcFirstLastPara="1" vertOverflow="ellipsis" vert="horz" wrap="square" anchor="ctr" anchorCtr="1"/>
          <a:lstStyle/>
          <a:p>
            <a:pPr>
              <a:defRPr sz="1000" b="0" i="0" u="none" strike="noStrike" kern="1200" baseline="0">
                <a:noFill/>
                <a:latin typeface="+mn-ea"/>
                <a:ea typeface="+mn-ea"/>
                <a:cs typeface="+mn-cs"/>
              </a:defRPr>
            </a:pPr>
            <a:endParaRPr lang="ko-KR"/>
          </a:p>
        </c:txPr>
        <c:crossAx val="487043392"/>
        <c:crosses val="autoZero"/>
        <c:auto val="1"/>
        <c:lblAlgn val="ctr"/>
        <c:lblOffset val="100"/>
        <c:tickMarkSkip val="10"/>
        <c:noMultiLvlLbl val="0"/>
      </c:catAx>
      <c:valAx>
        <c:axId val="487043392"/>
        <c:scaling>
          <c:orientation val="minMax"/>
        </c:scaling>
        <c:delete val="0"/>
        <c:axPos val="l"/>
        <c:numFmt formatCode="0.0" sourceLinked="0"/>
        <c:majorTickMark val="out"/>
        <c:minorTickMark val="none"/>
        <c:tickLblPos val="nextTo"/>
        <c:spPr>
          <a:noFill/>
          <a:ln w="6350">
            <a:solidFill>
              <a:schemeClr val="bg1">
                <a:lumMod val="65000"/>
              </a:schemeClr>
            </a:solidFill>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7051624"/>
        <c:crosses val="autoZero"/>
        <c:crossBetween val="between"/>
        <c:minorUnit val="0.1"/>
      </c:valAx>
      <c:spPr>
        <a:noFill/>
        <a:ln>
          <a:noFill/>
        </a:ln>
        <a:effectLst/>
      </c:spPr>
    </c:plotArea>
    <c:plotVisOnly val="1"/>
    <c:dispBlanksAs val="gap"/>
    <c:showDLblsOverMax val="0"/>
  </c:chart>
  <c:spPr>
    <a:noFill/>
    <a:ln>
      <a:noFill/>
    </a:ln>
    <a:effectLst/>
  </c:spPr>
  <c:txPr>
    <a:bodyPr/>
    <a:lstStyle/>
    <a:p>
      <a:pPr>
        <a:defRPr/>
      </a:pPr>
      <a:endParaRPr lang="ko-KR"/>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793752113200502"/>
          <c:y val="0.17771448638930862"/>
          <c:w val="0.832062478867995"/>
          <c:h val="0.75211029625331449"/>
        </c:manualLayout>
      </c:layout>
      <c:lineChart>
        <c:grouping val="standard"/>
        <c:varyColors val="0"/>
        <c:ser>
          <c:idx val="0"/>
          <c:order val="0"/>
          <c:tx>
            <c:strRef>
              <c:f>Sheet1!$B$1</c:f>
              <c:strCache>
                <c:ptCount val="1"/>
                <c:pt idx="0">
                  <c:v>전세</c:v>
                </c:pt>
              </c:strCache>
            </c:strRef>
          </c:tx>
          <c:spPr>
            <a:ln w="19050" cap="rnd">
              <a:solidFill>
                <a:schemeClr val="accent1"/>
              </a:solidFill>
              <a:round/>
            </a:ln>
            <a:effectLst/>
          </c:spPr>
          <c:marker>
            <c:symbol val="none"/>
          </c:marker>
          <c:val>
            <c:numRef>
              <c:f>Sheet1!$B$14:$B$80</c:f>
              <c:numCache>
                <c:formatCode>0.00</c:formatCode>
                <c:ptCount val="67"/>
                <c:pt idx="0">
                  <c:v>-0.05</c:v>
                </c:pt>
                <c:pt idx="1">
                  <c:v>-0.08</c:v>
                </c:pt>
                <c:pt idx="2">
                  <c:v>-0.08</c:v>
                </c:pt>
                <c:pt idx="3">
                  <c:v>-0.11</c:v>
                </c:pt>
                <c:pt idx="4">
                  <c:v>-0.25</c:v>
                </c:pt>
                <c:pt idx="5">
                  <c:v>-0.2</c:v>
                </c:pt>
                <c:pt idx="6">
                  <c:v>-0.19</c:v>
                </c:pt>
                <c:pt idx="7">
                  <c:v>-0.23</c:v>
                </c:pt>
                <c:pt idx="8">
                  <c:v>-0.13</c:v>
                </c:pt>
                <c:pt idx="9">
                  <c:v>-0.08</c:v>
                </c:pt>
                <c:pt idx="10">
                  <c:v>-0.09</c:v>
                </c:pt>
                <c:pt idx="11">
                  <c:v>-0.14000000000000001</c:v>
                </c:pt>
                <c:pt idx="12">
                  <c:v>-0.12</c:v>
                </c:pt>
                <c:pt idx="13">
                  <c:v>-0.09</c:v>
                </c:pt>
                <c:pt idx="14">
                  <c:v>-0.11</c:v>
                </c:pt>
                <c:pt idx="15">
                  <c:v>-0.17</c:v>
                </c:pt>
                <c:pt idx="16">
                  <c:v>-0.14000000000000001</c:v>
                </c:pt>
                <c:pt idx="17">
                  <c:v>-0.15</c:v>
                </c:pt>
                <c:pt idx="18">
                  <c:v>-0.17</c:v>
                </c:pt>
                <c:pt idx="19">
                  <c:v>-0.08</c:v>
                </c:pt>
                <c:pt idx="20">
                  <c:v>-0.04</c:v>
                </c:pt>
                <c:pt idx="21">
                  <c:v>0.06</c:v>
                </c:pt>
                <c:pt idx="22">
                  <c:v>0.13</c:v>
                </c:pt>
                <c:pt idx="23">
                  <c:v>0.21</c:v>
                </c:pt>
                <c:pt idx="24">
                  <c:v>0.31</c:v>
                </c:pt>
                <c:pt idx="25">
                  <c:v>0.25</c:v>
                </c:pt>
                <c:pt idx="26">
                  <c:v>0.18</c:v>
                </c:pt>
                <c:pt idx="27">
                  <c:v>0.06</c:v>
                </c:pt>
                <c:pt idx="28">
                  <c:v>0.05</c:v>
                </c:pt>
                <c:pt idx="29">
                  <c:v>0.26</c:v>
                </c:pt>
                <c:pt idx="30">
                  <c:v>0.25</c:v>
                </c:pt>
                <c:pt idx="31">
                  <c:v>0.36</c:v>
                </c:pt>
                <c:pt idx="32">
                  <c:v>0.5</c:v>
                </c:pt>
                <c:pt idx="33">
                  <c:v>0.49</c:v>
                </c:pt>
                <c:pt idx="34">
                  <c:v>0.78</c:v>
                </c:pt>
                <c:pt idx="35" formatCode="0.00_ ">
                  <c:v>1.56</c:v>
                </c:pt>
                <c:pt idx="36" formatCode="0.00_ ">
                  <c:v>1.04</c:v>
                </c:pt>
                <c:pt idx="37" formatCode="0.00_ ">
                  <c:v>0.84</c:v>
                </c:pt>
                <c:pt idx="38" formatCode="0.00_ ">
                  <c:v>0.59</c:v>
                </c:pt>
                <c:pt idx="39" formatCode="0.00_ ">
                  <c:v>0.48</c:v>
                </c:pt>
                <c:pt idx="40" formatCode="0.00_ ">
                  <c:v>0.51</c:v>
                </c:pt>
                <c:pt idx="41">
                  <c:v>0.52</c:v>
                </c:pt>
                <c:pt idx="42">
                  <c:v>0.5</c:v>
                </c:pt>
                <c:pt idx="43">
                  <c:v>0.49</c:v>
                </c:pt>
                <c:pt idx="44">
                  <c:v>0.44</c:v>
                </c:pt>
                <c:pt idx="45">
                  <c:v>0.53</c:v>
                </c:pt>
                <c:pt idx="46">
                  <c:v>0.37</c:v>
                </c:pt>
                <c:pt idx="47" formatCode="#,##0.00">
                  <c:v>0.22</c:v>
                </c:pt>
                <c:pt idx="48" formatCode="#,##0.00">
                  <c:v>0.05</c:v>
                </c:pt>
                <c:pt idx="49" formatCode="#,##0.00">
                  <c:v>-0.03</c:v>
                </c:pt>
                <c:pt idx="50" formatCode="#,##0.00">
                  <c:v>-0.08</c:v>
                </c:pt>
                <c:pt idx="51" formatCode="#,##0.00">
                  <c:v>-0.1</c:v>
                </c:pt>
                <c:pt idx="52">
                  <c:v>-0.15</c:v>
                </c:pt>
                <c:pt idx="53">
                  <c:v>-0.18</c:v>
                </c:pt>
                <c:pt idx="54">
                  <c:v>-0.21</c:v>
                </c:pt>
                <c:pt idx="55">
                  <c:v>-0.41</c:v>
                </c:pt>
                <c:pt idx="56">
                  <c:v>-0.65</c:v>
                </c:pt>
                <c:pt idx="57">
                  <c:v>-0.98</c:v>
                </c:pt>
                <c:pt idx="58" formatCode="0.00_ ">
                  <c:v>-1.64</c:v>
                </c:pt>
                <c:pt idx="59" formatCode="0.00_ ">
                  <c:v>-2.39</c:v>
                </c:pt>
                <c:pt idx="60" formatCode="0.00_ ">
                  <c:v>-2.14</c:v>
                </c:pt>
                <c:pt idx="61" formatCode="0.00_ ">
                  <c:v>-1.88</c:v>
                </c:pt>
                <c:pt idx="62" formatCode="0.00_ ">
                  <c:v>-1.47</c:v>
                </c:pt>
                <c:pt idx="63" formatCode="0.00_ ">
                  <c:v>-0.85</c:v>
                </c:pt>
                <c:pt idx="64" formatCode="0.00_ ">
                  <c:v>-0.55000000000000004</c:v>
                </c:pt>
                <c:pt idx="65">
                  <c:v>-0.32</c:v>
                </c:pt>
                <c:pt idx="66">
                  <c:v>-0.24</c:v>
                </c:pt>
              </c:numCache>
            </c:numRef>
          </c:val>
          <c:smooth val="1"/>
          <c:extLst>
            <c:ext xmlns:c16="http://schemas.microsoft.com/office/drawing/2014/chart" uri="{C3380CC4-5D6E-409C-BE32-E72D297353CC}">
              <c16:uniqueId val="{00000000-E844-4CD8-972F-84AF7E1058B0}"/>
            </c:ext>
          </c:extLst>
        </c:ser>
        <c:ser>
          <c:idx val="1"/>
          <c:order val="1"/>
          <c:tx>
            <c:strRef>
              <c:f>Sheet1!$C$1</c:f>
              <c:strCache>
                <c:ptCount val="1"/>
                <c:pt idx="0">
                  <c:v>월세</c:v>
                </c:pt>
              </c:strCache>
            </c:strRef>
          </c:tx>
          <c:spPr>
            <a:ln w="19050" cap="rnd">
              <a:solidFill>
                <a:schemeClr val="bg1">
                  <a:lumMod val="75000"/>
                </a:schemeClr>
              </a:solidFill>
              <a:round/>
            </a:ln>
            <a:effectLst/>
          </c:spPr>
          <c:marker>
            <c:symbol val="none"/>
          </c:marker>
          <c:val>
            <c:numRef>
              <c:f>Sheet1!$C$14:$C$80</c:f>
              <c:numCache>
                <c:formatCode>0.00</c:formatCode>
                <c:ptCount val="67"/>
                <c:pt idx="0">
                  <c:v>-0.04</c:v>
                </c:pt>
                <c:pt idx="1">
                  <c:v>-7.0000000000000007E-2</c:v>
                </c:pt>
                <c:pt idx="2">
                  <c:v>-0.05</c:v>
                </c:pt>
                <c:pt idx="3">
                  <c:v>-0.09</c:v>
                </c:pt>
                <c:pt idx="4">
                  <c:v>-0.1</c:v>
                </c:pt>
                <c:pt idx="5">
                  <c:v>-0.11</c:v>
                </c:pt>
                <c:pt idx="6">
                  <c:v>-0.12</c:v>
                </c:pt>
                <c:pt idx="7">
                  <c:v>-0.14000000000000001</c:v>
                </c:pt>
                <c:pt idx="8">
                  <c:v>-0.11</c:v>
                </c:pt>
                <c:pt idx="9">
                  <c:v>-0.11</c:v>
                </c:pt>
                <c:pt idx="10">
                  <c:v>-0.13</c:v>
                </c:pt>
                <c:pt idx="11">
                  <c:v>-0.14000000000000001</c:v>
                </c:pt>
                <c:pt idx="12">
                  <c:v>-0.1</c:v>
                </c:pt>
                <c:pt idx="13">
                  <c:v>-7.0000000000000007E-2</c:v>
                </c:pt>
                <c:pt idx="14">
                  <c:v>-0.1</c:v>
                </c:pt>
                <c:pt idx="15">
                  <c:v>-0.11</c:v>
                </c:pt>
                <c:pt idx="16">
                  <c:v>-0.1</c:v>
                </c:pt>
                <c:pt idx="17">
                  <c:v>-0.1</c:v>
                </c:pt>
                <c:pt idx="18">
                  <c:v>-0.1</c:v>
                </c:pt>
                <c:pt idx="19">
                  <c:v>-0.08</c:v>
                </c:pt>
                <c:pt idx="20">
                  <c:v>-0.06</c:v>
                </c:pt>
                <c:pt idx="21">
                  <c:v>-0.01</c:v>
                </c:pt>
                <c:pt idx="22">
                  <c:v>0.01</c:v>
                </c:pt>
                <c:pt idx="23">
                  <c:v>0.04</c:v>
                </c:pt>
                <c:pt idx="24">
                  <c:v>0.05</c:v>
                </c:pt>
                <c:pt idx="25">
                  <c:v>0.05</c:v>
                </c:pt>
                <c:pt idx="26">
                  <c:v>0.03</c:v>
                </c:pt>
                <c:pt idx="27">
                  <c:v>0.01</c:v>
                </c:pt>
                <c:pt idx="28">
                  <c:v>0</c:v>
                </c:pt>
                <c:pt idx="29">
                  <c:v>0.05</c:v>
                </c:pt>
                <c:pt idx="30">
                  <c:v>0.05</c:v>
                </c:pt>
                <c:pt idx="31">
                  <c:v>0.09</c:v>
                </c:pt>
                <c:pt idx="32">
                  <c:v>0.1</c:v>
                </c:pt>
                <c:pt idx="33">
                  <c:v>0.13</c:v>
                </c:pt>
                <c:pt idx="34">
                  <c:v>0.23</c:v>
                </c:pt>
                <c:pt idx="35" formatCode="0.00_ ">
                  <c:v>0.55000000000000004</c:v>
                </c:pt>
                <c:pt idx="36" formatCode="0.00_ ">
                  <c:v>0.32</c:v>
                </c:pt>
                <c:pt idx="37" formatCode="0.00_ ">
                  <c:v>0.26</c:v>
                </c:pt>
                <c:pt idx="38" formatCode="0.00_ ">
                  <c:v>0.2</c:v>
                </c:pt>
                <c:pt idx="39" formatCode="0.00_ ">
                  <c:v>0.2</c:v>
                </c:pt>
                <c:pt idx="40" formatCode="0.00_ ">
                  <c:v>0.19</c:v>
                </c:pt>
                <c:pt idx="41">
                  <c:v>0.17</c:v>
                </c:pt>
                <c:pt idx="42">
                  <c:v>0.18</c:v>
                </c:pt>
                <c:pt idx="43">
                  <c:v>0.26</c:v>
                </c:pt>
                <c:pt idx="44">
                  <c:v>0.3</c:v>
                </c:pt>
                <c:pt idx="45">
                  <c:v>0.31</c:v>
                </c:pt>
                <c:pt idx="46">
                  <c:v>0.3</c:v>
                </c:pt>
                <c:pt idx="47" formatCode="#,##0.00">
                  <c:v>0.22</c:v>
                </c:pt>
                <c:pt idx="48" formatCode="#,##0.00">
                  <c:v>0.11</c:v>
                </c:pt>
                <c:pt idx="49" formatCode="#,##0.00">
                  <c:v>0.11</c:v>
                </c:pt>
                <c:pt idx="50" formatCode="#,##0.00">
                  <c:v>0.13</c:v>
                </c:pt>
                <c:pt idx="51" formatCode="#,##0.00">
                  <c:v>0.15</c:v>
                </c:pt>
                <c:pt idx="52">
                  <c:v>0.12</c:v>
                </c:pt>
                <c:pt idx="53">
                  <c:v>0.1</c:v>
                </c:pt>
                <c:pt idx="54">
                  <c:v>0.09</c:v>
                </c:pt>
                <c:pt idx="55">
                  <c:v>7.0000000000000007E-2</c:v>
                </c:pt>
                <c:pt idx="56">
                  <c:v>0.03</c:v>
                </c:pt>
                <c:pt idx="57">
                  <c:v>-0.02</c:v>
                </c:pt>
                <c:pt idx="58" formatCode="0.00_ ">
                  <c:v>-0.17</c:v>
                </c:pt>
                <c:pt idx="59" formatCode="0.00_ ">
                  <c:v>-0.31</c:v>
                </c:pt>
                <c:pt idx="60" formatCode="0.00_ ">
                  <c:v>-0.27</c:v>
                </c:pt>
                <c:pt idx="61" formatCode="0.00_ ">
                  <c:v>-0.33</c:v>
                </c:pt>
                <c:pt idx="62" formatCode="0.00_ ">
                  <c:v>-0.23</c:v>
                </c:pt>
                <c:pt idx="63" formatCode="0.00_ ">
                  <c:v>-0.23</c:v>
                </c:pt>
                <c:pt idx="64" formatCode="0.00_ ">
                  <c:v>-0.23</c:v>
                </c:pt>
                <c:pt idx="65">
                  <c:v>-0.18</c:v>
                </c:pt>
                <c:pt idx="66">
                  <c:v>-0.13</c:v>
                </c:pt>
              </c:numCache>
            </c:numRef>
          </c:val>
          <c:smooth val="1"/>
          <c:extLst>
            <c:ext xmlns:c16="http://schemas.microsoft.com/office/drawing/2014/chart" uri="{C3380CC4-5D6E-409C-BE32-E72D297353CC}">
              <c16:uniqueId val="{00000001-E844-4CD8-972F-84AF7E1058B0}"/>
            </c:ext>
          </c:extLst>
        </c:ser>
        <c:dLbls>
          <c:showLegendKey val="0"/>
          <c:showVal val="0"/>
          <c:showCatName val="0"/>
          <c:showSerName val="0"/>
          <c:showPercent val="0"/>
          <c:showBubbleSize val="0"/>
        </c:dLbls>
        <c:smooth val="0"/>
        <c:axId val="487052016"/>
        <c:axId val="487047704"/>
      </c:lineChart>
      <c:catAx>
        <c:axId val="487052016"/>
        <c:scaling>
          <c:orientation val="minMax"/>
        </c:scaling>
        <c:delete val="0"/>
        <c:axPos val="b"/>
        <c:numFmt formatCode="General" sourceLinked="1"/>
        <c:majorTickMark val="out"/>
        <c:minorTickMark val="none"/>
        <c:tickLblPos val="nextTo"/>
        <c:spPr>
          <a:noFill/>
          <a:ln w="6350" cap="flat" cmpd="sng" algn="ctr">
            <a:solidFill>
              <a:schemeClr val="bg1">
                <a:lumMod val="75000"/>
              </a:schemeClr>
            </a:solidFill>
            <a:round/>
          </a:ln>
          <a:effectLst/>
        </c:spPr>
        <c:txPr>
          <a:bodyPr rot="-60000000" spcFirstLastPara="1" vertOverflow="ellipsis" vert="horz" wrap="square" anchor="ctr" anchorCtr="1"/>
          <a:lstStyle/>
          <a:p>
            <a:pPr>
              <a:defRPr sz="1000" b="0" i="0" u="none" strike="noStrike" kern="1200" baseline="0">
                <a:noFill/>
                <a:latin typeface="+mn-ea"/>
                <a:ea typeface="+mn-ea"/>
                <a:cs typeface="+mn-cs"/>
              </a:defRPr>
            </a:pPr>
            <a:endParaRPr lang="ko-KR"/>
          </a:p>
        </c:txPr>
        <c:crossAx val="487047704"/>
        <c:crosses val="autoZero"/>
        <c:auto val="1"/>
        <c:lblAlgn val="ctr"/>
        <c:lblOffset val="100"/>
        <c:tickMarkSkip val="10"/>
        <c:noMultiLvlLbl val="0"/>
      </c:catAx>
      <c:valAx>
        <c:axId val="487047704"/>
        <c:scaling>
          <c:orientation val="minMax"/>
        </c:scaling>
        <c:delete val="0"/>
        <c:axPos val="l"/>
        <c:numFmt formatCode="0.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7052016"/>
        <c:crosses val="autoZero"/>
        <c:crossBetween val="between"/>
        <c:minorUnit val="0.1"/>
      </c:valAx>
      <c:spPr>
        <a:noFill/>
        <a:ln>
          <a:noFill/>
        </a:ln>
        <a:effectLst/>
      </c:spPr>
    </c:plotArea>
    <c:plotVisOnly val="1"/>
    <c:dispBlanksAs val="gap"/>
    <c:showDLblsOverMax val="0"/>
  </c:chart>
  <c:spPr>
    <a:noFill/>
    <a:ln>
      <a:noFill/>
    </a:ln>
    <a:effectLst/>
  </c:spPr>
  <c:txPr>
    <a:bodyPr/>
    <a:lstStyle/>
    <a:p>
      <a:pPr>
        <a:defRPr/>
      </a:pPr>
      <a:endParaRPr lang="ko-KR"/>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793752113200502"/>
          <c:y val="0.17771448638930862"/>
          <c:w val="0.832062478867995"/>
          <c:h val="0.75211029625331449"/>
        </c:manualLayout>
      </c:layout>
      <c:lineChart>
        <c:grouping val="standard"/>
        <c:varyColors val="0"/>
        <c:ser>
          <c:idx val="0"/>
          <c:order val="0"/>
          <c:tx>
            <c:strRef>
              <c:f>Sheet1!$B$1</c:f>
              <c:strCache>
                <c:ptCount val="1"/>
                <c:pt idx="0">
                  <c:v>전세</c:v>
                </c:pt>
              </c:strCache>
            </c:strRef>
          </c:tx>
          <c:spPr>
            <a:ln w="19050" cap="rnd">
              <a:solidFill>
                <a:schemeClr val="accent1"/>
              </a:solidFill>
              <a:round/>
            </a:ln>
            <a:effectLst/>
          </c:spPr>
          <c:marker>
            <c:symbol val="none"/>
          </c:marker>
          <c:val>
            <c:numRef>
              <c:f>Sheet1!$B$14:$B$80</c:f>
              <c:numCache>
                <c:formatCode>0.00</c:formatCode>
                <c:ptCount val="67"/>
                <c:pt idx="0">
                  <c:v>-0.08</c:v>
                </c:pt>
                <c:pt idx="1">
                  <c:v>-0.09</c:v>
                </c:pt>
                <c:pt idx="2">
                  <c:v>-0.14000000000000001</c:v>
                </c:pt>
                <c:pt idx="3">
                  <c:v>-0.21</c:v>
                </c:pt>
                <c:pt idx="4">
                  <c:v>-0.24</c:v>
                </c:pt>
                <c:pt idx="5">
                  <c:v>-0.28000000000000003</c:v>
                </c:pt>
                <c:pt idx="6">
                  <c:v>-0.26</c:v>
                </c:pt>
                <c:pt idx="7">
                  <c:v>-0.28000000000000003</c:v>
                </c:pt>
                <c:pt idx="8">
                  <c:v>-0.22</c:v>
                </c:pt>
                <c:pt idx="9">
                  <c:v>-0.23</c:v>
                </c:pt>
                <c:pt idx="10">
                  <c:v>-0.2</c:v>
                </c:pt>
                <c:pt idx="11">
                  <c:v>-0.26</c:v>
                </c:pt>
                <c:pt idx="12">
                  <c:v>-0.22</c:v>
                </c:pt>
                <c:pt idx="13">
                  <c:v>-0.2</c:v>
                </c:pt>
                <c:pt idx="14">
                  <c:v>-0.22</c:v>
                </c:pt>
                <c:pt idx="15">
                  <c:v>-0.26</c:v>
                </c:pt>
                <c:pt idx="16">
                  <c:v>-0.27</c:v>
                </c:pt>
                <c:pt idx="17">
                  <c:v>-0.28000000000000003</c:v>
                </c:pt>
                <c:pt idx="18">
                  <c:v>-0.27</c:v>
                </c:pt>
                <c:pt idx="19">
                  <c:v>-0.25</c:v>
                </c:pt>
                <c:pt idx="20">
                  <c:v>-0.19</c:v>
                </c:pt>
                <c:pt idx="21">
                  <c:v>-0.15</c:v>
                </c:pt>
                <c:pt idx="22">
                  <c:v>-0.08</c:v>
                </c:pt>
                <c:pt idx="23">
                  <c:v>-0.03</c:v>
                </c:pt>
                <c:pt idx="24">
                  <c:v>0.02</c:v>
                </c:pt>
                <c:pt idx="25">
                  <c:v>0.01</c:v>
                </c:pt>
                <c:pt idx="26">
                  <c:v>0.03</c:v>
                </c:pt>
                <c:pt idx="27">
                  <c:v>0</c:v>
                </c:pt>
                <c:pt idx="28">
                  <c:v>0.02</c:v>
                </c:pt>
                <c:pt idx="29">
                  <c:v>0.11</c:v>
                </c:pt>
                <c:pt idx="30">
                  <c:v>0.16</c:v>
                </c:pt>
                <c:pt idx="31">
                  <c:v>0.21</c:v>
                </c:pt>
                <c:pt idx="32">
                  <c:v>0.24</c:v>
                </c:pt>
                <c:pt idx="33">
                  <c:v>0.22</c:v>
                </c:pt>
                <c:pt idx="34">
                  <c:v>0.38</c:v>
                </c:pt>
                <c:pt idx="35" formatCode="0.00_ ">
                  <c:v>0.59</c:v>
                </c:pt>
                <c:pt idx="36" formatCode="0.00_ ">
                  <c:v>0.44</c:v>
                </c:pt>
                <c:pt idx="37" formatCode="0.00_ ">
                  <c:v>0.36</c:v>
                </c:pt>
                <c:pt idx="38" formatCode="0.00_ ">
                  <c:v>0.28999999999999998</c:v>
                </c:pt>
                <c:pt idx="39" formatCode="0.00_ ">
                  <c:v>0.27</c:v>
                </c:pt>
                <c:pt idx="40" formatCode="0.00_ ">
                  <c:v>0.27</c:v>
                </c:pt>
                <c:pt idx="41">
                  <c:v>0.28000000000000003</c:v>
                </c:pt>
                <c:pt idx="42">
                  <c:v>0.37</c:v>
                </c:pt>
                <c:pt idx="43">
                  <c:v>0.43</c:v>
                </c:pt>
                <c:pt idx="44">
                  <c:v>0.39</c:v>
                </c:pt>
                <c:pt idx="45">
                  <c:v>0.48</c:v>
                </c:pt>
                <c:pt idx="46">
                  <c:v>0.41</c:v>
                </c:pt>
                <c:pt idx="47" formatCode="#,##0.00">
                  <c:v>0.31</c:v>
                </c:pt>
                <c:pt idx="48" formatCode="#,##0.00">
                  <c:v>0.2</c:v>
                </c:pt>
                <c:pt idx="49" formatCode="#,##0.00">
                  <c:v>0.13</c:v>
                </c:pt>
                <c:pt idx="50" formatCode="#,##0.00">
                  <c:v>0.15</c:v>
                </c:pt>
                <c:pt idx="51" formatCode="#,##0.00">
                  <c:v>0.14000000000000001</c:v>
                </c:pt>
                <c:pt idx="52">
                  <c:v>0.14000000000000001</c:v>
                </c:pt>
                <c:pt idx="53">
                  <c:v>0.12</c:v>
                </c:pt>
                <c:pt idx="54">
                  <c:v>0.08</c:v>
                </c:pt>
                <c:pt idx="55">
                  <c:v>-0.01</c:v>
                </c:pt>
                <c:pt idx="56">
                  <c:v>-0.11</c:v>
                </c:pt>
                <c:pt idx="57">
                  <c:v>-0.28999999999999998</c:v>
                </c:pt>
                <c:pt idx="58">
                  <c:v>-0.55000000000000004</c:v>
                </c:pt>
                <c:pt idx="59">
                  <c:v>-0.93</c:v>
                </c:pt>
                <c:pt idx="60">
                  <c:v>-0.87</c:v>
                </c:pt>
                <c:pt idx="61">
                  <c:v>-0.69</c:v>
                </c:pt>
                <c:pt idx="62">
                  <c:v>-0.49</c:v>
                </c:pt>
                <c:pt idx="63">
                  <c:v>-0.34</c:v>
                </c:pt>
                <c:pt idx="64">
                  <c:v>-0.28000000000000003</c:v>
                </c:pt>
                <c:pt idx="65">
                  <c:v>-0.19</c:v>
                </c:pt>
                <c:pt idx="66">
                  <c:v>-0.12</c:v>
                </c:pt>
              </c:numCache>
            </c:numRef>
          </c:val>
          <c:smooth val="1"/>
          <c:extLst>
            <c:ext xmlns:c16="http://schemas.microsoft.com/office/drawing/2014/chart" uri="{C3380CC4-5D6E-409C-BE32-E72D297353CC}">
              <c16:uniqueId val="{00000000-A3E7-4325-8981-CB97F49A9536}"/>
            </c:ext>
          </c:extLst>
        </c:ser>
        <c:ser>
          <c:idx val="1"/>
          <c:order val="1"/>
          <c:tx>
            <c:strRef>
              <c:f>Sheet1!$C$1</c:f>
              <c:strCache>
                <c:ptCount val="1"/>
                <c:pt idx="0">
                  <c:v>월세</c:v>
                </c:pt>
              </c:strCache>
            </c:strRef>
          </c:tx>
          <c:spPr>
            <a:ln w="19050" cap="rnd">
              <a:solidFill>
                <a:schemeClr val="bg1">
                  <a:lumMod val="75000"/>
                </a:schemeClr>
              </a:solidFill>
              <a:round/>
            </a:ln>
            <a:effectLst/>
          </c:spPr>
          <c:marker>
            <c:symbol val="none"/>
          </c:marker>
          <c:val>
            <c:numRef>
              <c:f>Sheet1!$C$14:$C$80</c:f>
              <c:numCache>
                <c:formatCode>0.00</c:formatCode>
                <c:ptCount val="67"/>
                <c:pt idx="0">
                  <c:v>-7.0000000000000007E-2</c:v>
                </c:pt>
                <c:pt idx="1">
                  <c:v>-0.09</c:v>
                </c:pt>
                <c:pt idx="2">
                  <c:v>-0.13</c:v>
                </c:pt>
                <c:pt idx="3">
                  <c:v>-0.16</c:v>
                </c:pt>
                <c:pt idx="4">
                  <c:v>-0.18</c:v>
                </c:pt>
                <c:pt idx="5">
                  <c:v>-0.17</c:v>
                </c:pt>
                <c:pt idx="6">
                  <c:v>-0.19</c:v>
                </c:pt>
                <c:pt idx="7">
                  <c:v>-0.23</c:v>
                </c:pt>
                <c:pt idx="8">
                  <c:v>-0.2</c:v>
                </c:pt>
                <c:pt idx="9">
                  <c:v>-0.18</c:v>
                </c:pt>
                <c:pt idx="10">
                  <c:v>-0.16</c:v>
                </c:pt>
                <c:pt idx="11">
                  <c:v>-0.2</c:v>
                </c:pt>
                <c:pt idx="12">
                  <c:v>-0.12</c:v>
                </c:pt>
                <c:pt idx="13">
                  <c:v>-0.1</c:v>
                </c:pt>
                <c:pt idx="14">
                  <c:v>-0.12</c:v>
                </c:pt>
                <c:pt idx="15">
                  <c:v>-0.16</c:v>
                </c:pt>
                <c:pt idx="16">
                  <c:v>-0.15</c:v>
                </c:pt>
                <c:pt idx="17">
                  <c:v>-0.17</c:v>
                </c:pt>
                <c:pt idx="18">
                  <c:v>-0.13</c:v>
                </c:pt>
                <c:pt idx="19">
                  <c:v>-0.15</c:v>
                </c:pt>
                <c:pt idx="20">
                  <c:v>-0.1</c:v>
                </c:pt>
                <c:pt idx="21">
                  <c:v>-0.08</c:v>
                </c:pt>
                <c:pt idx="22">
                  <c:v>-0.06</c:v>
                </c:pt>
                <c:pt idx="23">
                  <c:v>-0.04</c:v>
                </c:pt>
                <c:pt idx="24">
                  <c:v>-0.02</c:v>
                </c:pt>
                <c:pt idx="25">
                  <c:v>-0.02</c:v>
                </c:pt>
                <c:pt idx="26">
                  <c:v>-0.01</c:v>
                </c:pt>
                <c:pt idx="27">
                  <c:v>-0.02</c:v>
                </c:pt>
                <c:pt idx="28">
                  <c:v>-0.02</c:v>
                </c:pt>
                <c:pt idx="29">
                  <c:v>0</c:v>
                </c:pt>
                <c:pt idx="30">
                  <c:v>0.02</c:v>
                </c:pt>
                <c:pt idx="31">
                  <c:v>0.04</c:v>
                </c:pt>
                <c:pt idx="32">
                  <c:v>0.06</c:v>
                </c:pt>
                <c:pt idx="33">
                  <c:v>0.06</c:v>
                </c:pt>
                <c:pt idx="34">
                  <c:v>0.11</c:v>
                </c:pt>
                <c:pt idx="35" formatCode="0.00_ ">
                  <c:v>0.19</c:v>
                </c:pt>
                <c:pt idx="36" formatCode="0.00_ ">
                  <c:v>0.18</c:v>
                </c:pt>
                <c:pt idx="37" formatCode="0.00_ ">
                  <c:v>0.11</c:v>
                </c:pt>
                <c:pt idx="38" formatCode="0.00_ ">
                  <c:v>0.1</c:v>
                </c:pt>
                <c:pt idx="39" formatCode="0.00_ ">
                  <c:v>0.1</c:v>
                </c:pt>
                <c:pt idx="40" formatCode="0.00_ ">
                  <c:v>0.09</c:v>
                </c:pt>
                <c:pt idx="41">
                  <c:v>7.0000000000000007E-2</c:v>
                </c:pt>
                <c:pt idx="42">
                  <c:v>0.13</c:v>
                </c:pt>
                <c:pt idx="43">
                  <c:v>0.19</c:v>
                </c:pt>
                <c:pt idx="44">
                  <c:v>0.22</c:v>
                </c:pt>
                <c:pt idx="45">
                  <c:v>0.22</c:v>
                </c:pt>
                <c:pt idx="46">
                  <c:v>0.24</c:v>
                </c:pt>
                <c:pt idx="47" formatCode="#,##0.00">
                  <c:v>0.22</c:v>
                </c:pt>
                <c:pt idx="48" formatCode="#,##0.00">
                  <c:v>0.16</c:v>
                </c:pt>
                <c:pt idx="49" formatCode="#,##0.00">
                  <c:v>0.15</c:v>
                </c:pt>
                <c:pt idx="50" formatCode="#,##0.00">
                  <c:v>0.16</c:v>
                </c:pt>
                <c:pt idx="51" formatCode="#,##0.00">
                  <c:v>0.16</c:v>
                </c:pt>
                <c:pt idx="52">
                  <c:v>0.18</c:v>
                </c:pt>
                <c:pt idx="53">
                  <c:v>0.17</c:v>
                </c:pt>
                <c:pt idx="54">
                  <c:v>0.18</c:v>
                </c:pt>
                <c:pt idx="55">
                  <c:v>0.17</c:v>
                </c:pt>
                <c:pt idx="56">
                  <c:v>0.11</c:v>
                </c:pt>
                <c:pt idx="57">
                  <c:v>0.1</c:v>
                </c:pt>
                <c:pt idx="58">
                  <c:v>0.06</c:v>
                </c:pt>
                <c:pt idx="59">
                  <c:v>-0.01</c:v>
                </c:pt>
                <c:pt idx="60">
                  <c:v>-0.08</c:v>
                </c:pt>
                <c:pt idx="61">
                  <c:v>-0.05</c:v>
                </c:pt>
                <c:pt idx="62">
                  <c:v>-0.06</c:v>
                </c:pt>
                <c:pt idx="63">
                  <c:v>-0.06</c:v>
                </c:pt>
                <c:pt idx="64">
                  <c:v>-0.08</c:v>
                </c:pt>
                <c:pt idx="65">
                  <c:v>-0.04</c:v>
                </c:pt>
                <c:pt idx="66">
                  <c:v>-0.02</c:v>
                </c:pt>
              </c:numCache>
            </c:numRef>
          </c:val>
          <c:smooth val="1"/>
          <c:extLst>
            <c:ext xmlns:c16="http://schemas.microsoft.com/office/drawing/2014/chart" uri="{C3380CC4-5D6E-409C-BE32-E72D297353CC}">
              <c16:uniqueId val="{00000001-A3E7-4325-8981-CB97F49A9536}"/>
            </c:ext>
          </c:extLst>
        </c:ser>
        <c:dLbls>
          <c:showLegendKey val="0"/>
          <c:showVal val="0"/>
          <c:showCatName val="0"/>
          <c:showSerName val="0"/>
          <c:showPercent val="0"/>
          <c:showBubbleSize val="0"/>
        </c:dLbls>
        <c:smooth val="0"/>
        <c:axId val="487053584"/>
        <c:axId val="487050056"/>
      </c:lineChart>
      <c:catAx>
        <c:axId val="487053584"/>
        <c:scaling>
          <c:orientation val="minMax"/>
        </c:scaling>
        <c:delete val="0"/>
        <c:axPos val="b"/>
        <c:numFmt formatCode="General" sourceLinked="1"/>
        <c:majorTickMark val="out"/>
        <c:minorTickMark val="none"/>
        <c:tickLblPos val="nextTo"/>
        <c:spPr>
          <a:noFill/>
          <a:ln w="6350" cap="flat" cmpd="sng" algn="ctr">
            <a:solidFill>
              <a:schemeClr val="bg1">
                <a:lumMod val="75000"/>
              </a:schemeClr>
            </a:solidFill>
            <a:round/>
          </a:ln>
          <a:effectLst/>
        </c:spPr>
        <c:txPr>
          <a:bodyPr rot="-60000000" spcFirstLastPara="1" vertOverflow="ellipsis" vert="horz" wrap="square" anchor="ctr" anchorCtr="1"/>
          <a:lstStyle/>
          <a:p>
            <a:pPr>
              <a:defRPr sz="1000" b="0" i="0" u="none" strike="noStrike" kern="1200" baseline="0">
                <a:noFill/>
                <a:latin typeface="+mn-ea"/>
                <a:ea typeface="+mn-ea"/>
                <a:cs typeface="+mn-cs"/>
              </a:defRPr>
            </a:pPr>
            <a:endParaRPr lang="ko-KR"/>
          </a:p>
        </c:txPr>
        <c:crossAx val="487050056"/>
        <c:crosses val="autoZero"/>
        <c:auto val="1"/>
        <c:lblAlgn val="ctr"/>
        <c:lblOffset val="100"/>
        <c:tickMarkSkip val="10"/>
        <c:noMultiLvlLbl val="0"/>
      </c:catAx>
      <c:valAx>
        <c:axId val="487050056"/>
        <c:scaling>
          <c:orientation val="minMax"/>
        </c:scaling>
        <c:delete val="0"/>
        <c:axPos val="l"/>
        <c:numFmt formatCode="0.0" sourceLinked="0"/>
        <c:majorTickMark val="out"/>
        <c:minorTickMark val="none"/>
        <c:tickLblPos val="nextTo"/>
        <c:spPr>
          <a:noFill/>
          <a:ln w="6350">
            <a:solidFill>
              <a:schemeClr val="bg1">
                <a:lumMod val="65000"/>
              </a:schemeClr>
            </a:solidFill>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7053584"/>
        <c:crosses val="autoZero"/>
        <c:crossBetween val="between"/>
        <c:minorUnit val="0.1"/>
      </c:valAx>
      <c:spPr>
        <a:noFill/>
        <a:ln>
          <a:noFill/>
        </a:ln>
        <a:effectLst/>
      </c:spPr>
    </c:plotArea>
    <c:plotVisOnly val="1"/>
    <c:dispBlanksAs val="gap"/>
    <c:showDLblsOverMax val="0"/>
  </c:chart>
  <c:spPr>
    <a:noFill/>
    <a:ln>
      <a:noFill/>
    </a:ln>
    <a:effectLst/>
  </c:spPr>
  <c:txPr>
    <a:bodyPr/>
    <a:lstStyle/>
    <a:p>
      <a:pPr>
        <a:defRPr/>
      </a:pPr>
      <a:endParaRPr lang="ko-KR"/>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1072626982969104E-2"/>
          <c:y val="0.10113864199146645"/>
          <c:w val="0.90024623164615303"/>
          <c:h val="0.8162362965266966"/>
        </c:manualLayout>
      </c:layout>
      <c:lineChart>
        <c:grouping val="standard"/>
        <c:varyColors val="0"/>
        <c:ser>
          <c:idx val="0"/>
          <c:order val="0"/>
          <c:tx>
            <c:strRef>
              <c:f>Sheet1!$B$1</c:f>
              <c:strCache>
                <c:ptCount val="1"/>
                <c:pt idx="0">
                  <c:v>전국</c:v>
                </c:pt>
              </c:strCache>
            </c:strRef>
          </c:tx>
          <c:spPr>
            <a:ln w="19050" cap="rnd">
              <a:solidFill>
                <a:schemeClr val="accent1"/>
              </a:solidFill>
              <a:round/>
            </a:ln>
            <a:effectLst/>
          </c:spPr>
          <c:marker>
            <c:symbol val="none"/>
          </c:marker>
          <c:cat>
            <c:strRef>
              <c:f>Sheet1!$A$14:$A$79</c:f>
              <c:strCache>
                <c:ptCount val="66"/>
                <c:pt idx="0">
                  <c:v>'18</c:v>
                </c:pt>
                <c:pt idx="12">
                  <c:v>'19</c:v>
                </c:pt>
                <c:pt idx="24">
                  <c:v>'20</c:v>
                </c:pt>
                <c:pt idx="36">
                  <c:v>'21</c:v>
                </c:pt>
                <c:pt idx="48">
                  <c:v>'22</c:v>
                </c:pt>
                <c:pt idx="60">
                  <c:v>'23</c:v>
                </c:pt>
                <c:pt idx="65">
                  <c:v>'23.6</c:v>
                </c:pt>
              </c:strCache>
            </c:strRef>
          </c:cat>
          <c:val>
            <c:numRef>
              <c:f>Sheet1!$B$14:$B$79</c:f>
              <c:numCache>
                <c:formatCode>_-* #,##0.0_-;\-* #,##0.0_-;_-* "-"_-;_-@_-</c:formatCode>
                <c:ptCount val="66"/>
                <c:pt idx="0">
                  <c:v>15</c:v>
                </c:pt>
                <c:pt idx="1">
                  <c:v>16.399999999999999</c:v>
                </c:pt>
                <c:pt idx="2">
                  <c:v>17.8</c:v>
                </c:pt>
                <c:pt idx="3">
                  <c:v>15.4</c:v>
                </c:pt>
                <c:pt idx="4">
                  <c:v>14.9</c:v>
                </c:pt>
                <c:pt idx="5">
                  <c:v>13.9</c:v>
                </c:pt>
                <c:pt idx="6">
                  <c:v>14.9</c:v>
                </c:pt>
                <c:pt idx="7">
                  <c:v>15.2</c:v>
                </c:pt>
                <c:pt idx="8">
                  <c:v>12.7</c:v>
                </c:pt>
                <c:pt idx="9">
                  <c:v>17.3</c:v>
                </c:pt>
                <c:pt idx="10">
                  <c:v>15.2</c:v>
                </c:pt>
                <c:pt idx="11">
                  <c:v>14.3</c:v>
                </c:pt>
                <c:pt idx="12">
                  <c:v>16.899999999999999</c:v>
                </c:pt>
                <c:pt idx="13">
                  <c:v>18.7</c:v>
                </c:pt>
                <c:pt idx="14">
                  <c:v>17.7</c:v>
                </c:pt>
                <c:pt idx="15">
                  <c:v>16.2</c:v>
                </c:pt>
                <c:pt idx="16">
                  <c:v>15.9</c:v>
                </c:pt>
                <c:pt idx="17">
                  <c:v>13.9</c:v>
                </c:pt>
                <c:pt idx="18">
                  <c:v>16.399999999999999</c:v>
                </c:pt>
                <c:pt idx="19">
                  <c:v>15.9</c:v>
                </c:pt>
                <c:pt idx="20">
                  <c:v>14.8</c:v>
                </c:pt>
                <c:pt idx="21">
                  <c:v>17</c:v>
                </c:pt>
                <c:pt idx="22">
                  <c:v>15.3</c:v>
                </c:pt>
                <c:pt idx="23">
                  <c:v>16.7</c:v>
                </c:pt>
                <c:pt idx="24">
                  <c:v>17.399999999999999</c:v>
                </c:pt>
                <c:pt idx="25">
                  <c:v>22.4</c:v>
                </c:pt>
                <c:pt idx="26">
                  <c:v>20</c:v>
                </c:pt>
                <c:pt idx="27">
                  <c:v>17</c:v>
                </c:pt>
                <c:pt idx="28">
                  <c:v>17.100000000000001</c:v>
                </c:pt>
                <c:pt idx="29">
                  <c:v>18.8</c:v>
                </c:pt>
                <c:pt idx="30">
                  <c:v>18.3</c:v>
                </c:pt>
                <c:pt idx="31">
                  <c:v>17.5</c:v>
                </c:pt>
                <c:pt idx="32">
                  <c:v>17.5</c:v>
                </c:pt>
                <c:pt idx="33">
                  <c:v>17.3</c:v>
                </c:pt>
                <c:pt idx="34" formatCode="0.0">
                  <c:v>17.399999999999999</c:v>
                </c:pt>
                <c:pt idx="35" formatCode="0.0">
                  <c:v>18.3</c:v>
                </c:pt>
                <c:pt idx="36" formatCode="0.0">
                  <c:v>18</c:v>
                </c:pt>
                <c:pt idx="37" formatCode="0.0">
                  <c:v>19.899999999999999</c:v>
                </c:pt>
                <c:pt idx="38" formatCode="0.0">
                  <c:v>21.9</c:v>
                </c:pt>
                <c:pt idx="39" formatCode="0.0">
                  <c:v>18.7</c:v>
                </c:pt>
                <c:pt idx="40">
                  <c:v>17.399999999999999</c:v>
                </c:pt>
                <c:pt idx="41">
                  <c:v>20.100000000000001</c:v>
                </c:pt>
                <c:pt idx="42">
                  <c:v>20.3</c:v>
                </c:pt>
                <c:pt idx="43">
                  <c:v>21.1</c:v>
                </c:pt>
                <c:pt idx="44">
                  <c:v>18</c:v>
                </c:pt>
                <c:pt idx="45">
                  <c:v>19</c:v>
                </c:pt>
                <c:pt idx="46">
                  <c:v>19.298999999999999</c:v>
                </c:pt>
                <c:pt idx="47">
                  <c:v>21.5</c:v>
                </c:pt>
                <c:pt idx="48">
                  <c:v>20.399999999999999</c:v>
                </c:pt>
                <c:pt idx="49">
                  <c:v>24.1</c:v>
                </c:pt>
                <c:pt idx="50">
                  <c:v>25</c:v>
                </c:pt>
                <c:pt idx="51">
                  <c:v>25.8</c:v>
                </c:pt>
                <c:pt idx="52">
                  <c:v>40.4</c:v>
                </c:pt>
                <c:pt idx="53">
                  <c:v>21.3</c:v>
                </c:pt>
                <c:pt idx="54">
                  <c:v>21.1</c:v>
                </c:pt>
                <c:pt idx="55">
                  <c:v>22.8</c:v>
                </c:pt>
                <c:pt idx="56">
                  <c:v>20.5</c:v>
                </c:pt>
                <c:pt idx="57">
                  <c:v>20.399999999999999</c:v>
                </c:pt>
                <c:pt idx="58">
                  <c:v>20.299999999999997</c:v>
                </c:pt>
                <c:pt idx="59">
                  <c:v>21.1</c:v>
                </c:pt>
                <c:pt idx="60">
                  <c:v>21.5</c:v>
                </c:pt>
                <c:pt idx="61">
                  <c:v>27.299999999999997</c:v>
                </c:pt>
                <c:pt idx="62">
                  <c:v>26.5</c:v>
                </c:pt>
                <c:pt idx="63">
                  <c:v>22</c:v>
                </c:pt>
                <c:pt idx="64">
                  <c:v>27.695</c:v>
                </c:pt>
                <c:pt idx="65">
                  <c:v>21.326499999999999</c:v>
                </c:pt>
              </c:numCache>
            </c:numRef>
          </c:val>
          <c:smooth val="1"/>
          <c:extLst>
            <c:ext xmlns:c16="http://schemas.microsoft.com/office/drawing/2014/chart" uri="{C3380CC4-5D6E-409C-BE32-E72D297353CC}">
              <c16:uniqueId val="{00000000-06CC-4D21-865C-775C5CEB3895}"/>
            </c:ext>
          </c:extLst>
        </c:ser>
        <c:ser>
          <c:idx val="1"/>
          <c:order val="1"/>
          <c:tx>
            <c:strRef>
              <c:f>Sheet1!$C$1</c:f>
              <c:strCache>
                <c:ptCount val="1"/>
                <c:pt idx="0">
                  <c:v>수도권</c:v>
                </c:pt>
              </c:strCache>
            </c:strRef>
          </c:tx>
          <c:spPr>
            <a:ln w="19050" cap="sq">
              <a:solidFill>
                <a:schemeClr val="tx1">
                  <a:lumMod val="50000"/>
                  <a:lumOff val="50000"/>
                </a:schemeClr>
              </a:solidFill>
              <a:prstDash val="sysDot"/>
              <a:round/>
            </a:ln>
            <a:effectLst/>
          </c:spPr>
          <c:marker>
            <c:symbol val="none"/>
          </c:marker>
          <c:cat>
            <c:strRef>
              <c:f>Sheet1!$A$14:$A$79</c:f>
              <c:strCache>
                <c:ptCount val="66"/>
                <c:pt idx="0">
                  <c:v>'18</c:v>
                </c:pt>
                <c:pt idx="12">
                  <c:v>'19</c:v>
                </c:pt>
                <c:pt idx="24">
                  <c:v>'20</c:v>
                </c:pt>
                <c:pt idx="36">
                  <c:v>'21</c:v>
                </c:pt>
                <c:pt idx="48">
                  <c:v>'22</c:v>
                </c:pt>
                <c:pt idx="60">
                  <c:v>'23</c:v>
                </c:pt>
                <c:pt idx="65">
                  <c:v>'23.6</c:v>
                </c:pt>
              </c:strCache>
            </c:strRef>
          </c:cat>
          <c:val>
            <c:numRef>
              <c:f>Sheet1!$C$14:$C$79</c:f>
              <c:numCache>
                <c:formatCode>_-* #,##0.0_-;\-* #,##0.0_-;_-* "-"_-;_-@_-</c:formatCode>
                <c:ptCount val="66"/>
                <c:pt idx="0">
                  <c:v>9.6999999999999993</c:v>
                </c:pt>
                <c:pt idx="1">
                  <c:v>10.6</c:v>
                </c:pt>
                <c:pt idx="2">
                  <c:v>12</c:v>
                </c:pt>
                <c:pt idx="3">
                  <c:v>10.199999999999999</c:v>
                </c:pt>
                <c:pt idx="4">
                  <c:v>10</c:v>
                </c:pt>
                <c:pt idx="5">
                  <c:v>9.3000000000000007</c:v>
                </c:pt>
                <c:pt idx="6">
                  <c:v>9.9</c:v>
                </c:pt>
                <c:pt idx="7">
                  <c:v>10.1</c:v>
                </c:pt>
                <c:pt idx="8">
                  <c:v>8.6999999999999993</c:v>
                </c:pt>
                <c:pt idx="9">
                  <c:v>11.7</c:v>
                </c:pt>
                <c:pt idx="10">
                  <c:v>10.3</c:v>
                </c:pt>
                <c:pt idx="11">
                  <c:v>9.4</c:v>
                </c:pt>
                <c:pt idx="12">
                  <c:v>10.9</c:v>
                </c:pt>
                <c:pt idx="13">
                  <c:v>11.9</c:v>
                </c:pt>
                <c:pt idx="14">
                  <c:v>11.8</c:v>
                </c:pt>
                <c:pt idx="15">
                  <c:v>10.9</c:v>
                </c:pt>
                <c:pt idx="16">
                  <c:v>10.5</c:v>
                </c:pt>
                <c:pt idx="17">
                  <c:v>9.1999999999999993</c:v>
                </c:pt>
                <c:pt idx="18">
                  <c:v>10.9</c:v>
                </c:pt>
                <c:pt idx="19">
                  <c:v>10.7</c:v>
                </c:pt>
                <c:pt idx="20">
                  <c:v>10.1</c:v>
                </c:pt>
                <c:pt idx="21">
                  <c:v>11.6</c:v>
                </c:pt>
                <c:pt idx="22">
                  <c:v>10.1</c:v>
                </c:pt>
                <c:pt idx="23">
                  <c:v>10.8</c:v>
                </c:pt>
                <c:pt idx="24">
                  <c:v>11.4</c:v>
                </c:pt>
                <c:pt idx="25">
                  <c:v>15</c:v>
                </c:pt>
                <c:pt idx="26">
                  <c:v>13.7</c:v>
                </c:pt>
                <c:pt idx="27">
                  <c:v>11.7</c:v>
                </c:pt>
                <c:pt idx="28">
                  <c:v>11.5</c:v>
                </c:pt>
                <c:pt idx="29">
                  <c:v>13</c:v>
                </c:pt>
                <c:pt idx="30">
                  <c:v>12.6</c:v>
                </c:pt>
                <c:pt idx="31">
                  <c:v>11.9</c:v>
                </c:pt>
                <c:pt idx="32">
                  <c:v>12.1</c:v>
                </c:pt>
                <c:pt idx="33">
                  <c:v>11.9</c:v>
                </c:pt>
                <c:pt idx="34" formatCode="0.0">
                  <c:v>12</c:v>
                </c:pt>
                <c:pt idx="35" formatCode="0.0">
                  <c:v>12.1</c:v>
                </c:pt>
                <c:pt idx="36" formatCode="0.0">
                  <c:v>11.7</c:v>
                </c:pt>
                <c:pt idx="37" formatCode="0.0">
                  <c:v>13.1</c:v>
                </c:pt>
                <c:pt idx="38" formatCode="0.0">
                  <c:v>15.2</c:v>
                </c:pt>
                <c:pt idx="39" formatCode="0.0">
                  <c:v>12.7</c:v>
                </c:pt>
                <c:pt idx="40">
                  <c:v>12</c:v>
                </c:pt>
                <c:pt idx="41">
                  <c:v>13.9</c:v>
                </c:pt>
                <c:pt idx="42">
                  <c:v>13.9</c:v>
                </c:pt>
                <c:pt idx="43">
                  <c:v>14.7</c:v>
                </c:pt>
                <c:pt idx="44">
                  <c:v>12.5</c:v>
                </c:pt>
                <c:pt idx="45">
                  <c:v>13</c:v>
                </c:pt>
                <c:pt idx="46">
                  <c:v>12.838200000000001</c:v>
                </c:pt>
                <c:pt idx="47">
                  <c:v>14.1</c:v>
                </c:pt>
                <c:pt idx="48">
                  <c:v>13.3</c:v>
                </c:pt>
                <c:pt idx="49">
                  <c:v>15.9</c:v>
                </c:pt>
                <c:pt idx="50">
                  <c:v>17.3</c:v>
                </c:pt>
                <c:pt idx="51">
                  <c:v>17.8</c:v>
                </c:pt>
                <c:pt idx="52">
                  <c:v>27.6</c:v>
                </c:pt>
                <c:pt idx="53">
                  <c:v>14.3</c:v>
                </c:pt>
                <c:pt idx="54">
                  <c:v>14.4</c:v>
                </c:pt>
                <c:pt idx="55">
                  <c:v>15.4</c:v>
                </c:pt>
                <c:pt idx="56">
                  <c:v>14</c:v>
                </c:pt>
                <c:pt idx="57">
                  <c:v>13.9</c:v>
                </c:pt>
                <c:pt idx="58">
                  <c:v>13.6</c:v>
                </c:pt>
                <c:pt idx="59">
                  <c:v>14.1</c:v>
                </c:pt>
                <c:pt idx="60">
                  <c:v>14.1</c:v>
                </c:pt>
                <c:pt idx="61">
                  <c:v>17.8</c:v>
                </c:pt>
                <c:pt idx="62">
                  <c:v>17.899999999999999</c:v>
                </c:pt>
                <c:pt idx="63">
                  <c:v>15</c:v>
                </c:pt>
                <c:pt idx="64">
                  <c:v>18.734100000000002</c:v>
                </c:pt>
                <c:pt idx="65">
                  <c:v>14.48</c:v>
                </c:pt>
              </c:numCache>
            </c:numRef>
          </c:val>
          <c:smooth val="1"/>
          <c:extLst>
            <c:ext xmlns:c16="http://schemas.microsoft.com/office/drawing/2014/chart" uri="{C3380CC4-5D6E-409C-BE32-E72D297353CC}">
              <c16:uniqueId val="{00000001-06CC-4D21-865C-775C5CEB3895}"/>
            </c:ext>
          </c:extLst>
        </c:ser>
        <c:ser>
          <c:idx val="2"/>
          <c:order val="2"/>
          <c:tx>
            <c:strRef>
              <c:f>Sheet1!$D$1</c:f>
              <c:strCache>
                <c:ptCount val="1"/>
                <c:pt idx="0">
                  <c:v>5대 광역시</c:v>
                </c:pt>
              </c:strCache>
            </c:strRef>
          </c:tx>
          <c:spPr>
            <a:ln w="19050" cap="rnd">
              <a:solidFill>
                <a:schemeClr val="bg1">
                  <a:lumMod val="75000"/>
                </a:schemeClr>
              </a:solidFill>
              <a:round/>
            </a:ln>
            <a:effectLst/>
          </c:spPr>
          <c:marker>
            <c:symbol val="none"/>
          </c:marker>
          <c:cat>
            <c:strRef>
              <c:f>Sheet1!$A$14:$A$79</c:f>
              <c:strCache>
                <c:ptCount val="66"/>
                <c:pt idx="0">
                  <c:v>'18</c:v>
                </c:pt>
                <c:pt idx="12">
                  <c:v>'19</c:v>
                </c:pt>
                <c:pt idx="24">
                  <c:v>'20</c:v>
                </c:pt>
                <c:pt idx="36">
                  <c:v>'21</c:v>
                </c:pt>
                <c:pt idx="48">
                  <c:v>'22</c:v>
                </c:pt>
                <c:pt idx="60">
                  <c:v>'23</c:v>
                </c:pt>
                <c:pt idx="65">
                  <c:v>'23.6</c:v>
                </c:pt>
              </c:strCache>
            </c:strRef>
          </c:cat>
          <c:val>
            <c:numRef>
              <c:f>Sheet1!$D$14:$D$79</c:f>
              <c:numCache>
                <c:formatCode>_-* #,##0.0_-;\-* #,##0.0_-;_-* "-"_-;_-@_-</c:formatCode>
                <c:ptCount val="66"/>
                <c:pt idx="0">
                  <c:v>2.2999999999999998</c:v>
                </c:pt>
                <c:pt idx="1">
                  <c:v>2.5</c:v>
                </c:pt>
                <c:pt idx="2">
                  <c:v>2.5</c:v>
                </c:pt>
                <c:pt idx="3">
                  <c:v>2.2000000000000002</c:v>
                </c:pt>
                <c:pt idx="4">
                  <c:v>2.1</c:v>
                </c:pt>
                <c:pt idx="5">
                  <c:v>2</c:v>
                </c:pt>
                <c:pt idx="6">
                  <c:v>2.1</c:v>
                </c:pt>
                <c:pt idx="7">
                  <c:v>2.2000000000000002</c:v>
                </c:pt>
                <c:pt idx="8">
                  <c:v>1.7</c:v>
                </c:pt>
                <c:pt idx="9">
                  <c:v>2.4</c:v>
                </c:pt>
                <c:pt idx="10">
                  <c:v>2.2000000000000002</c:v>
                </c:pt>
                <c:pt idx="11">
                  <c:v>2.1</c:v>
                </c:pt>
                <c:pt idx="12">
                  <c:v>2.7</c:v>
                </c:pt>
                <c:pt idx="13">
                  <c:v>3</c:v>
                </c:pt>
                <c:pt idx="14">
                  <c:v>2.6</c:v>
                </c:pt>
                <c:pt idx="15">
                  <c:v>2.4</c:v>
                </c:pt>
                <c:pt idx="16">
                  <c:v>2.2999999999999998</c:v>
                </c:pt>
                <c:pt idx="17">
                  <c:v>2</c:v>
                </c:pt>
                <c:pt idx="18">
                  <c:v>2.2999999999999998</c:v>
                </c:pt>
                <c:pt idx="19">
                  <c:v>2.2999999999999998</c:v>
                </c:pt>
                <c:pt idx="20">
                  <c:v>2.1</c:v>
                </c:pt>
                <c:pt idx="21">
                  <c:v>2.4</c:v>
                </c:pt>
                <c:pt idx="22">
                  <c:v>2.4</c:v>
                </c:pt>
                <c:pt idx="23">
                  <c:v>2.6</c:v>
                </c:pt>
                <c:pt idx="24">
                  <c:v>2.7</c:v>
                </c:pt>
                <c:pt idx="25">
                  <c:v>3.3</c:v>
                </c:pt>
                <c:pt idx="26">
                  <c:v>2.8</c:v>
                </c:pt>
                <c:pt idx="27">
                  <c:v>2.2999999999999998</c:v>
                </c:pt>
                <c:pt idx="28">
                  <c:v>2.5</c:v>
                </c:pt>
                <c:pt idx="29">
                  <c:v>2.6</c:v>
                </c:pt>
                <c:pt idx="30">
                  <c:v>2.5</c:v>
                </c:pt>
                <c:pt idx="31">
                  <c:v>2.5</c:v>
                </c:pt>
                <c:pt idx="32">
                  <c:v>2.4</c:v>
                </c:pt>
                <c:pt idx="33">
                  <c:v>2.4</c:v>
                </c:pt>
                <c:pt idx="34" formatCode="0.0">
                  <c:v>2.4</c:v>
                </c:pt>
                <c:pt idx="35" formatCode="0.0">
                  <c:v>2.8</c:v>
                </c:pt>
                <c:pt idx="36" formatCode="0.0">
                  <c:v>2.9</c:v>
                </c:pt>
                <c:pt idx="37" formatCode="0.0">
                  <c:v>3</c:v>
                </c:pt>
                <c:pt idx="38" formatCode="0.0">
                  <c:v>3</c:v>
                </c:pt>
                <c:pt idx="39" formatCode="0.0">
                  <c:v>2.7</c:v>
                </c:pt>
                <c:pt idx="40">
                  <c:v>2.4</c:v>
                </c:pt>
                <c:pt idx="41">
                  <c:v>2.9</c:v>
                </c:pt>
                <c:pt idx="42">
                  <c:v>2.8</c:v>
                </c:pt>
                <c:pt idx="43">
                  <c:v>2.8</c:v>
                </c:pt>
                <c:pt idx="44">
                  <c:v>2.5</c:v>
                </c:pt>
                <c:pt idx="45">
                  <c:v>2.7</c:v>
                </c:pt>
                <c:pt idx="46">
                  <c:v>2.8591000000000002</c:v>
                </c:pt>
                <c:pt idx="47">
                  <c:v>3.3</c:v>
                </c:pt>
                <c:pt idx="48">
                  <c:v>3.2</c:v>
                </c:pt>
                <c:pt idx="49">
                  <c:v>3.7</c:v>
                </c:pt>
                <c:pt idx="50">
                  <c:v>3.4</c:v>
                </c:pt>
                <c:pt idx="51">
                  <c:v>3.5</c:v>
                </c:pt>
                <c:pt idx="52">
                  <c:v>5.5</c:v>
                </c:pt>
                <c:pt idx="53">
                  <c:v>2.9</c:v>
                </c:pt>
                <c:pt idx="54">
                  <c:v>2.9</c:v>
                </c:pt>
                <c:pt idx="55">
                  <c:v>3.2</c:v>
                </c:pt>
                <c:pt idx="56">
                  <c:v>2.8</c:v>
                </c:pt>
                <c:pt idx="57">
                  <c:v>2.9</c:v>
                </c:pt>
                <c:pt idx="58">
                  <c:v>2.9</c:v>
                </c:pt>
                <c:pt idx="59">
                  <c:v>3</c:v>
                </c:pt>
                <c:pt idx="60">
                  <c:v>3.2</c:v>
                </c:pt>
                <c:pt idx="61">
                  <c:v>4.2</c:v>
                </c:pt>
                <c:pt idx="62">
                  <c:v>3.7</c:v>
                </c:pt>
                <c:pt idx="63">
                  <c:v>3.1</c:v>
                </c:pt>
                <c:pt idx="64">
                  <c:v>4.0156000000000001</c:v>
                </c:pt>
                <c:pt idx="65">
                  <c:v>2.9815999999999998</c:v>
                </c:pt>
              </c:numCache>
            </c:numRef>
          </c:val>
          <c:smooth val="1"/>
          <c:extLst>
            <c:ext xmlns:c16="http://schemas.microsoft.com/office/drawing/2014/chart" uri="{C3380CC4-5D6E-409C-BE32-E72D297353CC}">
              <c16:uniqueId val="{00000002-06CC-4D21-865C-775C5CEB3895}"/>
            </c:ext>
          </c:extLst>
        </c:ser>
        <c:ser>
          <c:idx val="3"/>
          <c:order val="3"/>
          <c:tx>
            <c:strRef>
              <c:f>Sheet1!$E$1</c:f>
              <c:strCache>
                <c:ptCount val="1"/>
                <c:pt idx="0">
                  <c:v>8개 도</c:v>
                </c:pt>
              </c:strCache>
            </c:strRef>
          </c:tx>
          <c:spPr>
            <a:ln w="19050" cap="sq">
              <a:solidFill>
                <a:schemeClr val="accent4"/>
              </a:solidFill>
              <a:prstDash val="sysDash"/>
              <a:round/>
            </a:ln>
            <a:effectLst/>
          </c:spPr>
          <c:marker>
            <c:symbol val="none"/>
          </c:marker>
          <c:cat>
            <c:strRef>
              <c:f>Sheet1!$A$14:$A$79</c:f>
              <c:strCache>
                <c:ptCount val="66"/>
                <c:pt idx="0">
                  <c:v>'18</c:v>
                </c:pt>
                <c:pt idx="12">
                  <c:v>'19</c:v>
                </c:pt>
                <c:pt idx="24">
                  <c:v>'20</c:v>
                </c:pt>
                <c:pt idx="36">
                  <c:v>'21</c:v>
                </c:pt>
                <c:pt idx="48">
                  <c:v>'22</c:v>
                </c:pt>
                <c:pt idx="60">
                  <c:v>'23</c:v>
                </c:pt>
                <c:pt idx="65">
                  <c:v>'23.6</c:v>
                </c:pt>
              </c:strCache>
            </c:strRef>
          </c:cat>
          <c:val>
            <c:numRef>
              <c:f>Sheet1!$E$14:$E$79</c:f>
              <c:numCache>
                <c:formatCode>_-* #,##0.0_-;\-* #,##0.0_-;_-* "-"_-;_-@_-</c:formatCode>
                <c:ptCount val="66"/>
                <c:pt idx="0">
                  <c:v>2.9</c:v>
                </c:pt>
                <c:pt idx="1">
                  <c:v>3.2</c:v>
                </c:pt>
                <c:pt idx="2">
                  <c:v>3.2</c:v>
                </c:pt>
                <c:pt idx="3">
                  <c:v>2.9</c:v>
                </c:pt>
                <c:pt idx="4">
                  <c:v>2.7</c:v>
                </c:pt>
                <c:pt idx="5">
                  <c:v>2.5</c:v>
                </c:pt>
                <c:pt idx="6">
                  <c:v>2.8</c:v>
                </c:pt>
                <c:pt idx="7">
                  <c:v>2.8</c:v>
                </c:pt>
                <c:pt idx="8">
                  <c:v>2.2000000000000002</c:v>
                </c:pt>
                <c:pt idx="9">
                  <c:v>3</c:v>
                </c:pt>
                <c:pt idx="10">
                  <c:v>2.7</c:v>
                </c:pt>
                <c:pt idx="11">
                  <c:v>2.6</c:v>
                </c:pt>
                <c:pt idx="12">
                  <c:v>3.1</c:v>
                </c:pt>
                <c:pt idx="13">
                  <c:v>3.6</c:v>
                </c:pt>
                <c:pt idx="14">
                  <c:v>3.2</c:v>
                </c:pt>
                <c:pt idx="15">
                  <c:v>2.8</c:v>
                </c:pt>
                <c:pt idx="16">
                  <c:v>3</c:v>
                </c:pt>
                <c:pt idx="17">
                  <c:v>2.5</c:v>
                </c:pt>
                <c:pt idx="18">
                  <c:v>3</c:v>
                </c:pt>
                <c:pt idx="19">
                  <c:v>2.8</c:v>
                </c:pt>
                <c:pt idx="20">
                  <c:v>2.5</c:v>
                </c:pt>
                <c:pt idx="21">
                  <c:v>2.8</c:v>
                </c:pt>
                <c:pt idx="22">
                  <c:v>2.7</c:v>
                </c:pt>
                <c:pt idx="23">
                  <c:v>3.1</c:v>
                </c:pt>
                <c:pt idx="24">
                  <c:v>3.1</c:v>
                </c:pt>
                <c:pt idx="25">
                  <c:v>3.9</c:v>
                </c:pt>
                <c:pt idx="26">
                  <c:v>3.3</c:v>
                </c:pt>
                <c:pt idx="27">
                  <c:v>2.9</c:v>
                </c:pt>
                <c:pt idx="28">
                  <c:v>2.9</c:v>
                </c:pt>
                <c:pt idx="29">
                  <c:v>3.1</c:v>
                </c:pt>
                <c:pt idx="30">
                  <c:v>3</c:v>
                </c:pt>
                <c:pt idx="31">
                  <c:v>3</c:v>
                </c:pt>
                <c:pt idx="32">
                  <c:v>2.9</c:v>
                </c:pt>
                <c:pt idx="33">
                  <c:v>2.8</c:v>
                </c:pt>
                <c:pt idx="34" formatCode="0.0">
                  <c:v>2.8</c:v>
                </c:pt>
                <c:pt idx="35" formatCode="0.0">
                  <c:v>3.1</c:v>
                </c:pt>
                <c:pt idx="36" formatCode="0.0">
                  <c:v>3.2</c:v>
                </c:pt>
                <c:pt idx="37" formatCode="0.0">
                  <c:v>3.6</c:v>
                </c:pt>
                <c:pt idx="38" formatCode="0.0">
                  <c:v>3.6</c:v>
                </c:pt>
                <c:pt idx="39" formatCode="0.0">
                  <c:v>3.1</c:v>
                </c:pt>
                <c:pt idx="40">
                  <c:v>2.8</c:v>
                </c:pt>
                <c:pt idx="41">
                  <c:v>3.2</c:v>
                </c:pt>
                <c:pt idx="42">
                  <c:v>3.4</c:v>
                </c:pt>
                <c:pt idx="43">
                  <c:v>3.5</c:v>
                </c:pt>
                <c:pt idx="44">
                  <c:v>2.9</c:v>
                </c:pt>
                <c:pt idx="45">
                  <c:v>3.2</c:v>
                </c:pt>
                <c:pt idx="46">
                  <c:v>3.3592</c:v>
                </c:pt>
                <c:pt idx="47">
                  <c:v>3.9</c:v>
                </c:pt>
                <c:pt idx="48">
                  <c:v>3.7</c:v>
                </c:pt>
                <c:pt idx="49">
                  <c:v>4.3</c:v>
                </c:pt>
                <c:pt idx="50">
                  <c:v>4.0999999999999996</c:v>
                </c:pt>
                <c:pt idx="51">
                  <c:v>4.3</c:v>
                </c:pt>
                <c:pt idx="52">
                  <c:v>6.9</c:v>
                </c:pt>
                <c:pt idx="53">
                  <c:v>3.8</c:v>
                </c:pt>
                <c:pt idx="54">
                  <c:v>3.6</c:v>
                </c:pt>
                <c:pt idx="55">
                  <c:v>4</c:v>
                </c:pt>
                <c:pt idx="56">
                  <c:v>3.5</c:v>
                </c:pt>
                <c:pt idx="57">
                  <c:v>3.5</c:v>
                </c:pt>
                <c:pt idx="58">
                  <c:v>3.6</c:v>
                </c:pt>
                <c:pt idx="59">
                  <c:v>3.8</c:v>
                </c:pt>
                <c:pt idx="60">
                  <c:v>3.9</c:v>
                </c:pt>
                <c:pt idx="61">
                  <c:v>5</c:v>
                </c:pt>
                <c:pt idx="62">
                  <c:v>4.5999999999999996</c:v>
                </c:pt>
                <c:pt idx="63">
                  <c:v>3.6</c:v>
                </c:pt>
                <c:pt idx="64">
                  <c:v>4.6821999999999999</c:v>
                </c:pt>
                <c:pt idx="65">
                  <c:v>3.6718000000000002</c:v>
                </c:pt>
              </c:numCache>
            </c:numRef>
          </c:val>
          <c:smooth val="1"/>
          <c:extLst>
            <c:ext xmlns:c16="http://schemas.microsoft.com/office/drawing/2014/chart" uri="{C3380CC4-5D6E-409C-BE32-E72D297353CC}">
              <c16:uniqueId val="{00000003-06CC-4D21-865C-775C5CEB3895}"/>
            </c:ext>
          </c:extLst>
        </c:ser>
        <c:dLbls>
          <c:showLegendKey val="0"/>
          <c:showVal val="0"/>
          <c:showCatName val="0"/>
          <c:showSerName val="0"/>
          <c:showPercent val="0"/>
          <c:showBubbleSize val="0"/>
        </c:dLbls>
        <c:smooth val="0"/>
        <c:axId val="487052800"/>
        <c:axId val="487049664"/>
      </c:lineChart>
      <c:catAx>
        <c:axId val="487052800"/>
        <c:scaling>
          <c:orientation val="minMax"/>
        </c:scaling>
        <c:delete val="0"/>
        <c:axPos val="b"/>
        <c:numFmt formatCode="General" sourceLinked="1"/>
        <c:majorTickMark val="out"/>
        <c:minorTickMark val="none"/>
        <c:tickLblPos val="low"/>
        <c:spPr>
          <a:noFill/>
          <a:ln w="6350"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ln>
                  <a:solidFill>
                    <a:schemeClr val="bg1">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7049664"/>
        <c:crosses val="autoZero"/>
        <c:auto val="1"/>
        <c:lblAlgn val="ctr"/>
        <c:lblOffset val="100"/>
        <c:noMultiLvlLbl val="0"/>
      </c:catAx>
      <c:valAx>
        <c:axId val="487049664"/>
        <c:scaling>
          <c:orientation val="minMax"/>
        </c:scaling>
        <c:delete val="0"/>
        <c:axPos val="l"/>
        <c:numFmt formatCode="#,##0_ "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bg1">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7052800"/>
        <c:crosses val="autoZero"/>
        <c:crossBetween val="between"/>
      </c:valAx>
      <c:spPr>
        <a:noFill/>
        <a:ln>
          <a:noFill/>
        </a:ln>
        <a:effectLst/>
      </c:spPr>
    </c:plotArea>
    <c:legend>
      <c:legendPos val="t"/>
      <c:layout>
        <c:manualLayout>
          <c:xMode val="edge"/>
          <c:yMode val="edge"/>
          <c:x val="8.8290360873694212E-2"/>
          <c:y val="9.0199233716475091E-2"/>
          <c:w val="0.8238720322886991"/>
          <c:h val="6.4071519795657728E-2"/>
        </c:manualLayout>
      </c:layout>
      <c:overlay val="0"/>
      <c:spPr>
        <a:solidFill>
          <a:schemeClr val="bg1"/>
        </a:solidFill>
        <a:ln>
          <a:noFill/>
        </a:ln>
        <a:effectLst/>
      </c:spPr>
      <c:txPr>
        <a:bodyPr rot="0" spcFirstLastPara="1" vertOverflow="ellipsis" vert="horz" wrap="square" anchor="ctr" anchorCtr="1"/>
        <a:lstStyle/>
        <a:p>
          <a:pPr>
            <a:defRPr sz="900" b="0" i="0" u="none" strike="noStrike" kern="1200" baseline="0">
              <a:ln>
                <a:solidFill>
                  <a:schemeClr val="bg1">
                    <a:lumMod val="7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800">
          <a:ln>
            <a:solidFill>
              <a:schemeClr val="bg1">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710807656395891E-2"/>
          <c:y val="7.1329108418363235E-2"/>
          <c:w val="0.90380859010270775"/>
          <c:h val="0.82023996314207381"/>
        </c:manualLayout>
      </c:layout>
      <c:barChart>
        <c:barDir val="col"/>
        <c:grouping val="clustered"/>
        <c:varyColors val="0"/>
        <c:ser>
          <c:idx val="0"/>
          <c:order val="0"/>
          <c:tx>
            <c:strRef>
              <c:f>Sheet1!$B$1</c:f>
              <c:strCache>
                <c:ptCount val="1"/>
                <c:pt idx="0">
                  <c:v>수도권</c:v>
                </c:pt>
              </c:strCache>
            </c:strRef>
          </c:tx>
          <c:spPr>
            <a:solidFill>
              <a:srgbClr val="99E3FB"/>
            </a:solidFill>
            <a:ln w="25400">
              <a:noFill/>
              <a:prstDash val="solid"/>
            </a:ln>
            <a:effectLst/>
          </c:spPr>
          <c:invertIfNegative val="0"/>
          <c:cat>
            <c:strRef>
              <c:f>Sheet1!$A$14:$A$34</c:f>
              <c:strCache>
                <c:ptCount val="21"/>
                <c:pt idx="0">
                  <c:v>'18</c:v>
                </c:pt>
                <c:pt idx="4">
                  <c:v>'19</c:v>
                </c:pt>
                <c:pt idx="8">
                  <c:v>'20</c:v>
                </c:pt>
                <c:pt idx="12">
                  <c:v>'21</c:v>
                </c:pt>
                <c:pt idx="16">
                  <c:v>'22</c:v>
                </c:pt>
                <c:pt idx="20">
                  <c:v>'23.1Q</c:v>
                </c:pt>
              </c:strCache>
            </c:strRef>
          </c:cat>
          <c:val>
            <c:numRef>
              <c:f>Sheet1!$B$14:$B$34</c:f>
              <c:numCache>
                <c:formatCode>0.0_);[Red]\(0.0\)</c:formatCode>
                <c:ptCount val="21"/>
                <c:pt idx="0">
                  <c:v>6.4</c:v>
                </c:pt>
                <c:pt idx="1">
                  <c:v>5.8</c:v>
                </c:pt>
                <c:pt idx="2">
                  <c:v>5.8</c:v>
                </c:pt>
                <c:pt idx="3">
                  <c:v>5.9</c:v>
                </c:pt>
                <c:pt idx="4">
                  <c:v>4.5</c:v>
                </c:pt>
                <c:pt idx="5">
                  <c:v>4.8</c:v>
                </c:pt>
                <c:pt idx="6">
                  <c:v>5.3</c:v>
                </c:pt>
                <c:pt idx="7">
                  <c:v>5.4</c:v>
                </c:pt>
                <c:pt idx="8">
                  <c:v>5.4</c:v>
                </c:pt>
                <c:pt idx="9" formatCode="0.0">
                  <c:v>4.5999999999999996</c:v>
                </c:pt>
                <c:pt idx="10" formatCode="0.0">
                  <c:v>6.1</c:v>
                </c:pt>
                <c:pt idx="11" formatCode="0.0_ ">
                  <c:v>5.3</c:v>
                </c:pt>
                <c:pt idx="12" formatCode="0.0_ ">
                  <c:v>5.6</c:v>
                </c:pt>
                <c:pt idx="13" formatCode="0.0">
                  <c:v>6</c:v>
                </c:pt>
                <c:pt idx="14" formatCode="0.0">
                  <c:v>7</c:v>
                </c:pt>
                <c:pt idx="15" formatCode="0.0">
                  <c:v>6.3</c:v>
                </c:pt>
                <c:pt idx="16" formatCode="0.0">
                  <c:v>5</c:v>
                </c:pt>
                <c:pt idx="17" formatCode="_-* #,##0.0_-;\-* #,##0.0_-;_-* &quot;-&quot;_-;_-@_-">
                  <c:v>5.2</c:v>
                </c:pt>
                <c:pt idx="18" formatCode="_-* #,##0.0_-;\-* #,##0.0_-;_-* &quot;-&quot;_-;_-@_-">
                  <c:v>3.55</c:v>
                </c:pt>
                <c:pt idx="19" formatCode="_-* #,##0.0_-;\-* #,##0.0_-;_-* &quot;-&quot;_-;_-@_-">
                  <c:v>2.6</c:v>
                </c:pt>
                <c:pt idx="20" formatCode="_-* #,##0.0_-;\-* #,##0.0_-;_-* &quot;-&quot;_-;_-@_-">
                  <c:v>2.2000000000000002</c:v>
                </c:pt>
              </c:numCache>
            </c:numRef>
          </c:val>
          <c:extLst>
            <c:ext xmlns:c16="http://schemas.microsoft.com/office/drawing/2014/chart" uri="{C3380CC4-5D6E-409C-BE32-E72D297353CC}">
              <c16:uniqueId val="{00000000-C479-435B-8D6B-C5893D78E525}"/>
            </c:ext>
          </c:extLst>
        </c:ser>
        <c:ser>
          <c:idx val="1"/>
          <c:order val="1"/>
          <c:tx>
            <c:strRef>
              <c:f>Sheet1!$C$1</c:f>
              <c:strCache>
                <c:ptCount val="1"/>
                <c:pt idx="0">
                  <c:v>비수도권</c:v>
                </c:pt>
              </c:strCache>
            </c:strRef>
          </c:tx>
          <c:spPr>
            <a:solidFill>
              <a:srgbClr val="D9D9D9"/>
            </a:solidFill>
            <a:ln w="19050">
              <a:noFill/>
              <a:prstDash val="solid"/>
            </a:ln>
            <a:effectLst/>
          </c:spPr>
          <c:invertIfNegative val="0"/>
          <c:cat>
            <c:strRef>
              <c:f>Sheet1!$A$14:$A$34</c:f>
              <c:strCache>
                <c:ptCount val="21"/>
                <c:pt idx="0">
                  <c:v>'18</c:v>
                </c:pt>
                <c:pt idx="4">
                  <c:v>'19</c:v>
                </c:pt>
                <c:pt idx="8">
                  <c:v>'20</c:v>
                </c:pt>
                <c:pt idx="12">
                  <c:v>'21</c:v>
                </c:pt>
                <c:pt idx="16">
                  <c:v>'22</c:v>
                </c:pt>
                <c:pt idx="20">
                  <c:v>'23.1Q</c:v>
                </c:pt>
              </c:strCache>
            </c:strRef>
          </c:cat>
          <c:val>
            <c:numRef>
              <c:f>Sheet1!$C$14:$C$34</c:f>
              <c:numCache>
                <c:formatCode>0.0_);[Red]\(0.0\)</c:formatCode>
                <c:ptCount val="21"/>
                <c:pt idx="0">
                  <c:v>3.8</c:v>
                </c:pt>
                <c:pt idx="1">
                  <c:v>3.3</c:v>
                </c:pt>
                <c:pt idx="2">
                  <c:v>3.1</c:v>
                </c:pt>
                <c:pt idx="3">
                  <c:v>3.1</c:v>
                </c:pt>
                <c:pt idx="4">
                  <c:v>2.6</c:v>
                </c:pt>
                <c:pt idx="5">
                  <c:v>2.5</c:v>
                </c:pt>
                <c:pt idx="6">
                  <c:v>2.5</c:v>
                </c:pt>
                <c:pt idx="7">
                  <c:v>2.8</c:v>
                </c:pt>
                <c:pt idx="8">
                  <c:v>2.9</c:v>
                </c:pt>
                <c:pt idx="9" formatCode="0.0">
                  <c:v>2.7</c:v>
                </c:pt>
                <c:pt idx="10" formatCode="0.0">
                  <c:v>3.3</c:v>
                </c:pt>
                <c:pt idx="11" formatCode="0.0_ ">
                  <c:v>3.3</c:v>
                </c:pt>
                <c:pt idx="12" formatCode="0.0_ ">
                  <c:v>3.1</c:v>
                </c:pt>
                <c:pt idx="13" formatCode="0.0">
                  <c:v>3.5</c:v>
                </c:pt>
                <c:pt idx="14" formatCode="0.0">
                  <c:v>3</c:v>
                </c:pt>
                <c:pt idx="15" formatCode="0.0">
                  <c:v>3.6</c:v>
                </c:pt>
                <c:pt idx="16" formatCode="0.0">
                  <c:v>2.8</c:v>
                </c:pt>
                <c:pt idx="17" formatCode="_-* #,##0.0_-;\-* #,##0.0_-;_-* &quot;-&quot;_-;_-@_-">
                  <c:v>2.93</c:v>
                </c:pt>
                <c:pt idx="18" formatCode="_-* #,##0.0_-;\-* #,##0.0_-;_-* &quot;-&quot;_-;_-@_-">
                  <c:v>2.2400000000000002</c:v>
                </c:pt>
                <c:pt idx="19" formatCode="_-* #,##0.0_-;\-* #,##0.0_-;_-* &quot;-&quot;_-;_-@_-">
                  <c:v>1.8</c:v>
                </c:pt>
                <c:pt idx="20" formatCode="_-* #,##0.0_-;\-* #,##0.0_-;_-* &quot;-&quot;_-;_-@_-">
                  <c:v>1.5</c:v>
                </c:pt>
              </c:numCache>
            </c:numRef>
          </c:val>
          <c:extLst>
            <c:ext xmlns:c16="http://schemas.microsoft.com/office/drawing/2014/chart" uri="{C3380CC4-5D6E-409C-BE32-E72D297353CC}">
              <c16:uniqueId val="{00000001-C479-435B-8D6B-C5893D78E525}"/>
            </c:ext>
          </c:extLst>
        </c:ser>
        <c:dLbls>
          <c:showLegendKey val="0"/>
          <c:showVal val="0"/>
          <c:showCatName val="0"/>
          <c:showSerName val="0"/>
          <c:showPercent val="0"/>
          <c:showBubbleSize val="0"/>
        </c:dLbls>
        <c:gapWidth val="50"/>
        <c:axId val="487055544"/>
        <c:axId val="487056328"/>
      </c:barChart>
      <c:catAx>
        <c:axId val="487055544"/>
        <c:scaling>
          <c:orientation val="minMax"/>
        </c:scaling>
        <c:delete val="0"/>
        <c:axPos val="b"/>
        <c:numFmt formatCode="General" sourceLinked="1"/>
        <c:majorTickMark val="out"/>
        <c:minorTickMark val="none"/>
        <c:tickLblPos val="nextTo"/>
        <c:spPr>
          <a:noFill/>
          <a:ln w="6350"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ln>
                  <a:solidFill>
                    <a:schemeClr val="accent5">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7056328"/>
        <c:crosses val="autoZero"/>
        <c:auto val="1"/>
        <c:lblAlgn val="ctr"/>
        <c:lblOffset val="100"/>
        <c:noMultiLvlLbl val="0"/>
      </c:catAx>
      <c:valAx>
        <c:axId val="487056328"/>
        <c:scaling>
          <c:orientation val="minMax"/>
        </c:scaling>
        <c:delete val="0"/>
        <c:axPos val="l"/>
        <c:numFmt formatCode="#,##0_);[Red]\(#,##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accent5">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7055544"/>
        <c:crosses val="autoZero"/>
        <c:crossBetween val="between"/>
        <c:majorUnit val="2"/>
      </c:valAx>
      <c:spPr>
        <a:noFill/>
        <a:ln>
          <a:noFill/>
        </a:ln>
        <a:effectLst/>
      </c:spPr>
    </c:plotArea>
    <c:legend>
      <c:legendPos val="t"/>
      <c:layout>
        <c:manualLayout>
          <c:xMode val="edge"/>
          <c:yMode val="edge"/>
          <c:x val="9.6811111111111153E-2"/>
          <c:y val="6.1376179598622335E-2"/>
          <c:w val="0.83670705128205114"/>
          <c:h val="6.9818384501628639E-2"/>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accent5">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800">
          <a:ln>
            <a:solidFill>
              <a:schemeClr val="accent5">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9836601307189554E-2"/>
          <c:y val="8.1751129411031326E-2"/>
          <c:w val="0.85236507936507933"/>
          <c:h val="0.80981785541460849"/>
        </c:manualLayout>
      </c:layout>
      <c:barChart>
        <c:barDir val="col"/>
        <c:grouping val="clustered"/>
        <c:varyColors val="0"/>
        <c:ser>
          <c:idx val="2"/>
          <c:order val="2"/>
          <c:tx>
            <c:strRef>
              <c:f>Sheet1!$D$1</c:f>
              <c:strCache>
                <c:ptCount val="1"/>
                <c:pt idx="0">
                  <c:v>오피스 임대가격지수(좌)</c:v>
                </c:pt>
              </c:strCache>
            </c:strRef>
          </c:tx>
          <c:spPr>
            <a:solidFill>
              <a:schemeClr val="bg1">
                <a:lumMod val="85000"/>
              </a:schemeClr>
            </a:solidFill>
            <a:ln w="25400">
              <a:noFill/>
            </a:ln>
            <a:effectLst/>
          </c:spPr>
          <c:invertIfNegative val="0"/>
          <c:cat>
            <c:strRef>
              <c:f>Sheet1!$A$14:$A$34</c:f>
              <c:strCache>
                <c:ptCount val="21"/>
                <c:pt idx="0">
                  <c:v>'18</c:v>
                </c:pt>
                <c:pt idx="4">
                  <c:v>'19</c:v>
                </c:pt>
                <c:pt idx="8">
                  <c:v>'20</c:v>
                </c:pt>
                <c:pt idx="12">
                  <c:v>'21</c:v>
                </c:pt>
                <c:pt idx="16">
                  <c:v>'22</c:v>
                </c:pt>
                <c:pt idx="20">
                  <c:v>'23.1Q</c:v>
                </c:pt>
              </c:strCache>
            </c:strRef>
          </c:cat>
          <c:val>
            <c:numRef>
              <c:f>Sheet1!$D$14:$D$34</c:f>
              <c:numCache>
                <c:formatCode>0.0</c:formatCode>
                <c:ptCount val="21"/>
                <c:pt idx="0">
                  <c:v>102.9</c:v>
                </c:pt>
                <c:pt idx="1">
                  <c:v>102.8</c:v>
                </c:pt>
                <c:pt idx="2">
                  <c:v>102.6</c:v>
                </c:pt>
                <c:pt idx="3">
                  <c:v>102.4</c:v>
                </c:pt>
                <c:pt idx="4">
                  <c:v>102.4</c:v>
                </c:pt>
                <c:pt idx="5">
                  <c:v>102.4</c:v>
                </c:pt>
                <c:pt idx="6">
                  <c:v>102.2</c:v>
                </c:pt>
                <c:pt idx="7">
                  <c:v>102.1</c:v>
                </c:pt>
                <c:pt idx="8">
                  <c:v>101.3</c:v>
                </c:pt>
                <c:pt idx="9">
                  <c:v>101</c:v>
                </c:pt>
                <c:pt idx="10">
                  <c:v>100.8</c:v>
                </c:pt>
                <c:pt idx="11">
                  <c:v>100.5</c:v>
                </c:pt>
                <c:pt idx="12">
                  <c:v>100.3</c:v>
                </c:pt>
                <c:pt idx="13">
                  <c:v>100.2</c:v>
                </c:pt>
                <c:pt idx="14">
                  <c:v>100.1</c:v>
                </c:pt>
                <c:pt idx="15">
                  <c:v>100</c:v>
                </c:pt>
                <c:pt idx="16">
                  <c:v>100</c:v>
                </c:pt>
                <c:pt idx="17" formatCode="_(* #,##0_);_(* \(#,##0\);_(* &quot;-&quot;_);_(@_)">
                  <c:v>100.1</c:v>
                </c:pt>
                <c:pt idx="18" formatCode="_(* #,##0_);_(* \(#,##0\);_(* &quot;-&quot;_);_(@_)">
                  <c:v>100.23</c:v>
                </c:pt>
                <c:pt idx="19" formatCode="0.00_ ">
                  <c:v>100.41</c:v>
                </c:pt>
                <c:pt idx="20" formatCode="0.00_ ">
                  <c:v>100.66</c:v>
                </c:pt>
              </c:numCache>
            </c:numRef>
          </c:val>
          <c:extLst>
            <c:ext xmlns:c16="http://schemas.microsoft.com/office/drawing/2014/chart" uri="{C3380CC4-5D6E-409C-BE32-E72D297353CC}">
              <c16:uniqueId val="{00000000-DB89-4A2B-9FCD-EFF3FED987DB}"/>
            </c:ext>
          </c:extLst>
        </c:ser>
        <c:ser>
          <c:idx val="3"/>
          <c:order val="3"/>
          <c:tx>
            <c:strRef>
              <c:f>Sheet1!$E$1</c:f>
              <c:strCache>
                <c:ptCount val="1"/>
                <c:pt idx="0">
                  <c:v>상가 임대가격지수(좌)</c:v>
                </c:pt>
              </c:strCache>
            </c:strRef>
          </c:tx>
          <c:spPr>
            <a:solidFill>
              <a:schemeClr val="bg1">
                <a:lumMod val="65000"/>
              </a:schemeClr>
            </a:solidFill>
            <a:ln w="25400">
              <a:noFill/>
              <a:prstDash val="solid"/>
            </a:ln>
            <a:effectLst/>
          </c:spPr>
          <c:invertIfNegative val="0"/>
          <c:cat>
            <c:strRef>
              <c:f>Sheet1!$A$14:$A$34</c:f>
              <c:strCache>
                <c:ptCount val="21"/>
                <c:pt idx="0">
                  <c:v>'18</c:v>
                </c:pt>
                <c:pt idx="4">
                  <c:v>'19</c:v>
                </c:pt>
                <c:pt idx="8">
                  <c:v>'20</c:v>
                </c:pt>
                <c:pt idx="12">
                  <c:v>'21</c:v>
                </c:pt>
                <c:pt idx="16">
                  <c:v>'22</c:v>
                </c:pt>
                <c:pt idx="20">
                  <c:v>'23.1Q</c:v>
                </c:pt>
              </c:strCache>
            </c:strRef>
          </c:cat>
          <c:val>
            <c:numRef>
              <c:f>Sheet1!$E$14:$E$34</c:f>
              <c:numCache>
                <c:formatCode>0.0</c:formatCode>
                <c:ptCount val="21"/>
                <c:pt idx="0">
                  <c:v>104.4</c:v>
                </c:pt>
                <c:pt idx="1">
                  <c:v>104.4</c:v>
                </c:pt>
                <c:pt idx="2">
                  <c:v>104.4</c:v>
                </c:pt>
                <c:pt idx="3">
                  <c:v>104.1</c:v>
                </c:pt>
                <c:pt idx="4">
                  <c:v>104</c:v>
                </c:pt>
                <c:pt idx="5">
                  <c:v>104</c:v>
                </c:pt>
                <c:pt idx="6">
                  <c:v>103.8</c:v>
                </c:pt>
                <c:pt idx="7">
                  <c:v>103.7</c:v>
                </c:pt>
                <c:pt idx="8">
                  <c:v>102.1</c:v>
                </c:pt>
                <c:pt idx="9">
                  <c:v>101.9</c:v>
                </c:pt>
                <c:pt idx="10">
                  <c:v>101.4</c:v>
                </c:pt>
                <c:pt idx="11">
                  <c:v>100.9</c:v>
                </c:pt>
                <c:pt idx="12">
                  <c:v>100.7</c:v>
                </c:pt>
                <c:pt idx="13">
                  <c:v>100.5</c:v>
                </c:pt>
                <c:pt idx="14">
                  <c:v>100.2</c:v>
                </c:pt>
                <c:pt idx="15">
                  <c:v>100</c:v>
                </c:pt>
                <c:pt idx="16" formatCode="0.00_);[Red]\(0.00\)">
                  <c:v>99.9</c:v>
                </c:pt>
                <c:pt idx="17" formatCode="0.00_);[Red]\(0.00\)">
                  <c:v>99.9</c:v>
                </c:pt>
                <c:pt idx="18" formatCode="0.00_);[Red]\(0.00\)">
                  <c:v>99.87</c:v>
                </c:pt>
                <c:pt idx="19" formatCode="0.00_ ">
                  <c:v>99.67</c:v>
                </c:pt>
                <c:pt idx="20" formatCode="0.00_ ">
                  <c:v>99.55</c:v>
                </c:pt>
              </c:numCache>
            </c:numRef>
          </c:val>
          <c:extLst>
            <c:ext xmlns:c16="http://schemas.microsoft.com/office/drawing/2014/chart" uri="{C3380CC4-5D6E-409C-BE32-E72D297353CC}">
              <c16:uniqueId val="{00000001-DB89-4A2B-9FCD-EFF3FED987DB}"/>
            </c:ext>
          </c:extLst>
        </c:ser>
        <c:dLbls>
          <c:showLegendKey val="0"/>
          <c:showVal val="0"/>
          <c:showCatName val="0"/>
          <c:showSerName val="0"/>
          <c:showPercent val="0"/>
          <c:showBubbleSize val="0"/>
        </c:dLbls>
        <c:gapWidth val="80"/>
        <c:axId val="487054368"/>
        <c:axId val="487057112"/>
      </c:barChart>
      <c:lineChart>
        <c:grouping val="standard"/>
        <c:varyColors val="0"/>
        <c:ser>
          <c:idx val="0"/>
          <c:order val="0"/>
          <c:tx>
            <c:strRef>
              <c:f>Sheet1!$B$1</c:f>
              <c:strCache>
                <c:ptCount val="1"/>
                <c:pt idx="0">
                  <c:v>오피스 공실률(우)</c:v>
                </c:pt>
              </c:strCache>
            </c:strRef>
          </c:tx>
          <c:spPr>
            <a:ln w="19050" cap="rnd">
              <a:solidFill>
                <a:schemeClr val="accent1"/>
              </a:solidFill>
              <a:prstDash val="solid"/>
              <a:round/>
            </a:ln>
            <a:effectLst/>
          </c:spPr>
          <c:marker>
            <c:symbol val="none"/>
          </c:marker>
          <c:cat>
            <c:strRef>
              <c:f>Sheet1!$A$14:$A$34</c:f>
              <c:strCache>
                <c:ptCount val="21"/>
                <c:pt idx="0">
                  <c:v>'18</c:v>
                </c:pt>
                <c:pt idx="4">
                  <c:v>'19</c:v>
                </c:pt>
                <c:pt idx="8">
                  <c:v>'20</c:v>
                </c:pt>
                <c:pt idx="12">
                  <c:v>'21</c:v>
                </c:pt>
                <c:pt idx="16">
                  <c:v>'22</c:v>
                </c:pt>
                <c:pt idx="20">
                  <c:v>'23.1Q</c:v>
                </c:pt>
              </c:strCache>
            </c:strRef>
          </c:cat>
          <c:val>
            <c:numRef>
              <c:f>Sheet1!$B$14:$B$34</c:f>
              <c:numCache>
                <c:formatCode>0.0_ </c:formatCode>
                <c:ptCount val="21"/>
                <c:pt idx="0">
                  <c:v>12.7</c:v>
                </c:pt>
                <c:pt idx="1">
                  <c:v>13.2</c:v>
                </c:pt>
                <c:pt idx="2">
                  <c:v>12.7</c:v>
                </c:pt>
                <c:pt idx="3">
                  <c:v>12.4</c:v>
                </c:pt>
                <c:pt idx="4">
                  <c:v>12.4</c:v>
                </c:pt>
                <c:pt idx="5" formatCode="_-* #,##0.0_-;\-* #,##0.0_-;_-* &quot;-&quot;_-;_-@_-">
                  <c:v>12</c:v>
                </c:pt>
                <c:pt idx="6" formatCode="_-* #,##0.0_-;\-* #,##0.0_-;_-* &quot;-&quot;_-;_-@_-">
                  <c:v>11.8</c:v>
                </c:pt>
                <c:pt idx="7" formatCode="0.0_);[Red]\(0.0\)">
                  <c:v>11</c:v>
                </c:pt>
                <c:pt idx="8" formatCode="0.0_);[Red]\(0.0\)">
                  <c:v>11.1</c:v>
                </c:pt>
                <c:pt idx="9" formatCode="0.0_);[Red]\(0.0\)">
                  <c:v>11.3</c:v>
                </c:pt>
                <c:pt idx="10" formatCode="0.0_);[Red]\(0.0\)">
                  <c:v>11.2</c:v>
                </c:pt>
                <c:pt idx="11" formatCode="0.0_);[Red]\(0.0\)">
                  <c:v>11</c:v>
                </c:pt>
                <c:pt idx="12" formatCode="0.0_);[Red]\(0.0\)">
                  <c:v>11.1</c:v>
                </c:pt>
                <c:pt idx="13" formatCode="0.0_);[Red]\(0.0\)">
                  <c:v>11.1</c:v>
                </c:pt>
                <c:pt idx="14" formatCode="0.0_);[Red]\(0.0\)">
                  <c:v>10.9</c:v>
                </c:pt>
                <c:pt idx="15" formatCode="0.0_);[Red]\(0.0\)">
                  <c:v>10.9</c:v>
                </c:pt>
                <c:pt idx="16" formatCode="0.0_);[Red]\(0.0\)">
                  <c:v>10.4</c:v>
                </c:pt>
                <c:pt idx="17" formatCode="0.0_);[Red]\(0.0\)">
                  <c:v>10</c:v>
                </c:pt>
                <c:pt idx="18" formatCode="0.0_);[Red]\(0.0\)">
                  <c:v>9.61</c:v>
                </c:pt>
                <c:pt idx="19" formatCode="0.0_);[Red]\(0.0\)">
                  <c:v>9.36</c:v>
                </c:pt>
                <c:pt idx="20" formatCode="0.0_);[Red]\(0.0\)">
                  <c:v>9.4700000000000006</c:v>
                </c:pt>
              </c:numCache>
            </c:numRef>
          </c:val>
          <c:smooth val="1"/>
          <c:extLst>
            <c:ext xmlns:c16="http://schemas.microsoft.com/office/drawing/2014/chart" uri="{C3380CC4-5D6E-409C-BE32-E72D297353CC}">
              <c16:uniqueId val="{00000002-DB89-4A2B-9FCD-EFF3FED987DB}"/>
            </c:ext>
          </c:extLst>
        </c:ser>
        <c:ser>
          <c:idx val="1"/>
          <c:order val="1"/>
          <c:tx>
            <c:strRef>
              <c:f>Sheet1!$C$1</c:f>
              <c:strCache>
                <c:ptCount val="1"/>
                <c:pt idx="0">
                  <c:v>상가 공실률(우)</c:v>
                </c:pt>
              </c:strCache>
            </c:strRef>
          </c:tx>
          <c:spPr>
            <a:ln w="19050" cap="sq">
              <a:solidFill>
                <a:schemeClr val="accent4"/>
              </a:solidFill>
              <a:prstDash val="sysDash"/>
              <a:round/>
            </a:ln>
            <a:effectLst/>
          </c:spPr>
          <c:marker>
            <c:symbol val="none"/>
          </c:marker>
          <c:cat>
            <c:strRef>
              <c:f>Sheet1!$A$14:$A$34</c:f>
              <c:strCache>
                <c:ptCount val="21"/>
                <c:pt idx="0">
                  <c:v>'18</c:v>
                </c:pt>
                <c:pt idx="4">
                  <c:v>'19</c:v>
                </c:pt>
                <c:pt idx="8">
                  <c:v>'20</c:v>
                </c:pt>
                <c:pt idx="12">
                  <c:v>'21</c:v>
                </c:pt>
                <c:pt idx="16">
                  <c:v>'22</c:v>
                </c:pt>
                <c:pt idx="20">
                  <c:v>'23.1Q</c:v>
                </c:pt>
              </c:strCache>
            </c:strRef>
          </c:cat>
          <c:val>
            <c:numRef>
              <c:f>Sheet1!$C$14:$C$34</c:f>
              <c:numCache>
                <c:formatCode>0.0_ </c:formatCode>
                <c:ptCount val="21"/>
                <c:pt idx="0">
                  <c:v>10.4</c:v>
                </c:pt>
                <c:pt idx="1">
                  <c:v>10.7</c:v>
                </c:pt>
                <c:pt idx="2">
                  <c:v>10.6</c:v>
                </c:pt>
                <c:pt idx="3">
                  <c:v>10.8</c:v>
                </c:pt>
                <c:pt idx="4">
                  <c:v>11.3</c:v>
                </c:pt>
                <c:pt idx="5" formatCode="_-* #,##0.0_-;\-* #,##0.0_-;_-* &quot;-&quot;_-;_-@_-">
                  <c:v>11.5</c:v>
                </c:pt>
                <c:pt idx="6" formatCode="_-* #,##0.0_-;\-* #,##0.0_-;_-* &quot;-&quot;_-;_-@_-">
                  <c:v>11.5</c:v>
                </c:pt>
                <c:pt idx="7" formatCode="0.0_);[Red]\(0.0\)">
                  <c:v>11</c:v>
                </c:pt>
                <c:pt idx="8" formatCode="0.0_);[Red]\(0.0\)">
                  <c:v>11.7</c:v>
                </c:pt>
                <c:pt idx="9" formatCode="0.0_);[Red]\(0.0\)">
                  <c:v>12</c:v>
                </c:pt>
                <c:pt idx="10" formatCode="0.0_);[Red]\(0.0\)">
                  <c:v>12.4</c:v>
                </c:pt>
                <c:pt idx="11" formatCode="0.0_);[Red]\(0.0\)">
                  <c:v>12.7</c:v>
                </c:pt>
                <c:pt idx="12" formatCode="0.0_);[Red]\(0.0\)">
                  <c:v>13</c:v>
                </c:pt>
                <c:pt idx="13" formatCode="0.0_);[Red]\(0.0\)">
                  <c:v>13.1</c:v>
                </c:pt>
                <c:pt idx="14" formatCode="0.0_);[Red]\(0.0\)">
                  <c:v>13.3</c:v>
                </c:pt>
                <c:pt idx="15" formatCode="0.0_);[Red]\(0.0\)">
                  <c:v>13.5</c:v>
                </c:pt>
                <c:pt idx="16" formatCode="0.0_);[Red]\(0.0\)">
                  <c:v>13.2</c:v>
                </c:pt>
                <c:pt idx="17" formatCode="0.0_);[Red]\(0.0\)">
                  <c:v>13.1</c:v>
                </c:pt>
                <c:pt idx="18" formatCode="0.0_);[Red]\(0.0\)">
                  <c:v>13.12</c:v>
                </c:pt>
                <c:pt idx="19" formatCode="0.0_);[Red]\(0.0\)">
                  <c:v>13.24</c:v>
                </c:pt>
                <c:pt idx="20" formatCode="0.0_);[Red]\(0.0\)">
                  <c:v>13.28</c:v>
                </c:pt>
              </c:numCache>
            </c:numRef>
          </c:val>
          <c:smooth val="1"/>
          <c:extLst>
            <c:ext xmlns:c16="http://schemas.microsoft.com/office/drawing/2014/chart" uri="{C3380CC4-5D6E-409C-BE32-E72D297353CC}">
              <c16:uniqueId val="{00000003-DB89-4A2B-9FCD-EFF3FED987DB}"/>
            </c:ext>
          </c:extLst>
        </c:ser>
        <c:dLbls>
          <c:showLegendKey val="0"/>
          <c:showVal val="0"/>
          <c:showCatName val="0"/>
          <c:showSerName val="0"/>
          <c:showPercent val="0"/>
          <c:showBubbleSize val="0"/>
        </c:dLbls>
        <c:marker val="1"/>
        <c:smooth val="0"/>
        <c:axId val="487056720"/>
        <c:axId val="487054760"/>
      </c:lineChart>
      <c:catAx>
        <c:axId val="487054368"/>
        <c:scaling>
          <c:orientation val="minMax"/>
        </c:scaling>
        <c:delete val="0"/>
        <c:axPos val="b"/>
        <c:numFmt formatCode="General" sourceLinked="1"/>
        <c:majorTickMark val="out"/>
        <c:minorTickMark val="none"/>
        <c:tickLblPos val="nextTo"/>
        <c:spPr>
          <a:noFill/>
          <a:ln w="6350"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7057112"/>
        <c:crosses val="autoZero"/>
        <c:auto val="1"/>
        <c:lblAlgn val="ctr"/>
        <c:lblOffset val="100"/>
        <c:noMultiLvlLbl val="0"/>
      </c:catAx>
      <c:valAx>
        <c:axId val="487057112"/>
        <c:scaling>
          <c:orientation val="minMax"/>
          <c:min val="98"/>
        </c:scaling>
        <c:delete val="0"/>
        <c:axPos val="l"/>
        <c:numFmt formatCode="#,##0_);[Red]\(#,##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7054368"/>
        <c:crosses val="autoZero"/>
        <c:crossBetween val="between"/>
        <c:majorUnit val="1"/>
      </c:valAx>
      <c:valAx>
        <c:axId val="487054760"/>
        <c:scaling>
          <c:orientation val="minMax"/>
        </c:scaling>
        <c:delete val="0"/>
        <c:axPos val="r"/>
        <c:numFmt formatCode="#,##0_);[Red]\(#,##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7056720"/>
        <c:crosses val="max"/>
        <c:crossBetween val="between"/>
      </c:valAx>
      <c:catAx>
        <c:axId val="487056720"/>
        <c:scaling>
          <c:orientation val="minMax"/>
        </c:scaling>
        <c:delete val="1"/>
        <c:axPos val="b"/>
        <c:numFmt formatCode="General" sourceLinked="1"/>
        <c:majorTickMark val="out"/>
        <c:minorTickMark val="none"/>
        <c:tickLblPos val="nextTo"/>
        <c:crossAx val="487054760"/>
        <c:crosses val="autoZero"/>
        <c:auto val="1"/>
        <c:lblAlgn val="ctr"/>
        <c:lblOffset val="100"/>
        <c:noMultiLvlLbl val="0"/>
      </c:catAx>
      <c:spPr>
        <a:noFill/>
        <a:ln>
          <a:noFill/>
        </a:ln>
        <a:effectLst/>
      </c:spPr>
    </c:plotArea>
    <c:legend>
      <c:legendPos val="t"/>
      <c:layout>
        <c:manualLayout>
          <c:xMode val="edge"/>
          <c:yMode val="edge"/>
          <c:x val="0.10174743230625585"/>
          <c:y val="2.3090705818532956E-2"/>
          <c:w val="0.79652594370727348"/>
          <c:h val="0.10099522844504012"/>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bg1">
                    <a:lumMod val="6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80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3260737628384679E-2"/>
          <c:y val="0.10004772130756383"/>
          <c:w val="0.87958531946148"/>
          <c:h val="0.83443889172900432"/>
        </c:manualLayout>
      </c:layout>
      <c:lineChart>
        <c:grouping val="standard"/>
        <c:varyColors val="0"/>
        <c:ser>
          <c:idx val="0"/>
          <c:order val="0"/>
          <c:tx>
            <c:strRef>
              <c:f>Sheet1!$B$1</c:f>
              <c:strCache>
                <c:ptCount val="1"/>
                <c:pt idx="0">
                  <c:v>향후경기전망CSI</c:v>
                </c:pt>
              </c:strCache>
            </c:strRef>
          </c:tx>
          <c:spPr>
            <a:ln w="19050" cap="rnd">
              <a:solidFill>
                <a:schemeClr val="accent1"/>
              </a:solidFill>
              <a:round/>
            </a:ln>
            <a:effectLst/>
          </c:spPr>
          <c:marker>
            <c:symbol val="none"/>
          </c:marker>
          <c:dLbls>
            <c:dLbl>
              <c:idx val="47"/>
              <c:delete val="1"/>
              <c:extLst>
                <c:ext xmlns:c15="http://schemas.microsoft.com/office/drawing/2012/chart" uri="{CE6537A1-D6FC-4f65-9D91-7224C49458BB}"/>
                <c:ext xmlns:c16="http://schemas.microsoft.com/office/drawing/2014/chart" uri="{C3380CC4-5D6E-409C-BE32-E72D297353CC}">
                  <c16:uniqueId val="{00000000-D82C-4DD9-85C6-1E7FDB4FFB07}"/>
                </c:ext>
              </c:extLst>
            </c:dLbl>
            <c:dLbl>
              <c:idx val="52"/>
              <c:delete val="1"/>
              <c:extLst>
                <c:ext xmlns:c15="http://schemas.microsoft.com/office/drawing/2012/chart" uri="{CE6537A1-D6FC-4f65-9D91-7224C49458BB}"/>
                <c:ext xmlns:c16="http://schemas.microsoft.com/office/drawing/2014/chart" uri="{C3380CC4-5D6E-409C-BE32-E72D297353CC}">
                  <c16:uniqueId val="{00000001-D82C-4DD9-85C6-1E7FDB4FFB07}"/>
                </c:ext>
              </c:extLst>
            </c:dLbl>
            <c:dLbl>
              <c:idx val="59"/>
              <c:delete val="1"/>
              <c:extLst>
                <c:ext xmlns:c15="http://schemas.microsoft.com/office/drawing/2012/chart" uri="{CE6537A1-D6FC-4f65-9D91-7224C49458BB}"/>
                <c:ext xmlns:c16="http://schemas.microsoft.com/office/drawing/2014/chart" uri="{C3380CC4-5D6E-409C-BE32-E72D297353CC}">
                  <c16:uniqueId val="{00000008-D82C-4DD9-85C6-1E7FDB4FFB07}"/>
                </c:ext>
              </c:extLst>
            </c:dLbl>
            <c:dLbl>
              <c:idx val="64"/>
              <c:delete val="1"/>
              <c:extLst>
                <c:ext xmlns:c15="http://schemas.microsoft.com/office/drawing/2012/chart" uri="{CE6537A1-D6FC-4f65-9D91-7224C49458BB}"/>
                <c:ext xmlns:c16="http://schemas.microsoft.com/office/drawing/2014/chart" uri="{C3380CC4-5D6E-409C-BE32-E72D297353CC}">
                  <c16:uniqueId val="{00000001-5A12-4C6A-8A8F-5EA774242BED}"/>
                </c:ext>
              </c:extLst>
            </c:dLbl>
            <c:dLbl>
              <c:idx val="67"/>
              <c:dLblPos val="b"/>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DAF2-49D1-9C4B-ADD287CAA788}"/>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ln>
                      <a:solidFill>
                        <a:schemeClr val="bg1">
                          <a:lumMod val="65000"/>
                          <a:alpha val="0"/>
                        </a:schemeClr>
                      </a:solidFill>
                    </a:ln>
                    <a:solidFill>
                      <a:schemeClr val="accent1"/>
                    </a:solidFill>
                    <a:latin typeface="KoPub돋움체 Medium" panose="00000600000000000000" pitchFamily="2" charset="-127"/>
                    <a:ea typeface="KoPub돋움체 Medium" panose="00000600000000000000" pitchFamily="2" charset="-127"/>
                    <a:cs typeface="+mn-cs"/>
                  </a:defRPr>
                </a:pPr>
                <a:endParaRPr lang="ko-KR"/>
              </a:p>
            </c:txPr>
            <c:dLblPos val="b"/>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Sheet1!$A$86:$A$153</c:f>
              <c:strCache>
                <c:ptCount val="68"/>
                <c:pt idx="0">
                  <c:v>'18</c:v>
                </c:pt>
                <c:pt idx="12">
                  <c:v>'19</c:v>
                </c:pt>
                <c:pt idx="24">
                  <c:v>'20</c:v>
                </c:pt>
                <c:pt idx="36">
                  <c:v>'21</c:v>
                </c:pt>
                <c:pt idx="48">
                  <c:v>'22</c:v>
                </c:pt>
                <c:pt idx="60">
                  <c:v>'23</c:v>
                </c:pt>
                <c:pt idx="67">
                  <c:v>'23.8</c:v>
                </c:pt>
              </c:strCache>
            </c:strRef>
          </c:cat>
          <c:val>
            <c:numRef>
              <c:f>Sheet1!$B$86:$B$153</c:f>
              <c:numCache>
                <c:formatCode>#,##0.0</c:formatCode>
                <c:ptCount val="68"/>
                <c:pt idx="0">
                  <c:v>102</c:v>
                </c:pt>
                <c:pt idx="1">
                  <c:v>98</c:v>
                </c:pt>
                <c:pt idx="2">
                  <c:v>97</c:v>
                </c:pt>
                <c:pt idx="3">
                  <c:v>96</c:v>
                </c:pt>
                <c:pt idx="4">
                  <c:v>101</c:v>
                </c:pt>
                <c:pt idx="5">
                  <c:v>96</c:v>
                </c:pt>
                <c:pt idx="6">
                  <c:v>87</c:v>
                </c:pt>
                <c:pt idx="7">
                  <c:v>82</c:v>
                </c:pt>
                <c:pt idx="8">
                  <c:v>77</c:v>
                </c:pt>
                <c:pt idx="9">
                  <c:v>77</c:v>
                </c:pt>
                <c:pt idx="10">
                  <c:v>72</c:v>
                </c:pt>
                <c:pt idx="11">
                  <c:v>72</c:v>
                </c:pt>
                <c:pt idx="12">
                  <c:v>76</c:v>
                </c:pt>
                <c:pt idx="13">
                  <c:v>80</c:v>
                </c:pt>
                <c:pt idx="14">
                  <c:v>79</c:v>
                </c:pt>
                <c:pt idx="15">
                  <c:v>81</c:v>
                </c:pt>
                <c:pt idx="16">
                  <c:v>75</c:v>
                </c:pt>
                <c:pt idx="17">
                  <c:v>75</c:v>
                </c:pt>
                <c:pt idx="18">
                  <c:v>70</c:v>
                </c:pt>
                <c:pt idx="19">
                  <c:v>66</c:v>
                </c:pt>
                <c:pt idx="20">
                  <c:v>75</c:v>
                </c:pt>
                <c:pt idx="21">
                  <c:v>77</c:v>
                </c:pt>
                <c:pt idx="22">
                  <c:v>81</c:v>
                </c:pt>
                <c:pt idx="23">
                  <c:v>82</c:v>
                </c:pt>
                <c:pt idx="24">
                  <c:v>87</c:v>
                </c:pt>
                <c:pt idx="25">
                  <c:v>76</c:v>
                </c:pt>
                <c:pt idx="26">
                  <c:v>62</c:v>
                </c:pt>
                <c:pt idx="27">
                  <c:v>59</c:v>
                </c:pt>
                <c:pt idx="28">
                  <c:v>67</c:v>
                </c:pt>
                <c:pt idx="29">
                  <c:v>70</c:v>
                </c:pt>
                <c:pt idx="30" formatCode="###,###,###,##0">
                  <c:v>70</c:v>
                </c:pt>
                <c:pt idx="31" formatCode="###,###,###,##0">
                  <c:v>75</c:v>
                </c:pt>
                <c:pt idx="32" formatCode="###,###,###,##0">
                  <c:v>66</c:v>
                </c:pt>
                <c:pt idx="33" formatCode="###,###,###,##0">
                  <c:v>83</c:v>
                </c:pt>
                <c:pt idx="34" formatCode="###,###,###,##0">
                  <c:v>91</c:v>
                </c:pt>
                <c:pt idx="35" formatCode="###,###,###,##0">
                  <c:v>81</c:v>
                </c:pt>
                <c:pt idx="36" formatCode="###,###,###,##0">
                  <c:v>89</c:v>
                </c:pt>
                <c:pt idx="37" formatCode="###,###,###,##0">
                  <c:v>90</c:v>
                </c:pt>
                <c:pt idx="38" formatCode="###,###,###,##0">
                  <c:v>93</c:v>
                </c:pt>
                <c:pt idx="39" formatCode="###,###,###,##0">
                  <c:v>94</c:v>
                </c:pt>
                <c:pt idx="40" formatCode="###,###,###,##0">
                  <c:v>99</c:v>
                </c:pt>
                <c:pt idx="41" formatCode="###,###,###,##0">
                  <c:v>109</c:v>
                </c:pt>
                <c:pt idx="42" formatCode="###,###,###,##0">
                  <c:v>92</c:v>
                </c:pt>
                <c:pt idx="43" formatCode="###,###,###,##0">
                  <c:v>90</c:v>
                </c:pt>
                <c:pt idx="44" formatCode="###,###,###,##0">
                  <c:v>94</c:v>
                </c:pt>
                <c:pt idx="45" formatCode="###,###,###,##0">
                  <c:v>96</c:v>
                </c:pt>
                <c:pt idx="46" formatCode="###,###,###,##0">
                  <c:v>96</c:v>
                </c:pt>
                <c:pt idx="47" formatCode="General">
                  <c:v>88</c:v>
                </c:pt>
                <c:pt idx="48" formatCode="General">
                  <c:v>93</c:v>
                </c:pt>
                <c:pt idx="49" formatCode="General">
                  <c:v>91</c:v>
                </c:pt>
                <c:pt idx="50" formatCode="General">
                  <c:v>87</c:v>
                </c:pt>
                <c:pt idx="51" formatCode="General">
                  <c:v>87</c:v>
                </c:pt>
                <c:pt idx="52" formatCode="General">
                  <c:v>84</c:v>
                </c:pt>
                <c:pt idx="53" formatCode="General">
                  <c:v>69</c:v>
                </c:pt>
                <c:pt idx="54" formatCode="General">
                  <c:v>50</c:v>
                </c:pt>
                <c:pt idx="55" formatCode="General">
                  <c:v>58</c:v>
                </c:pt>
                <c:pt idx="56" formatCode="General">
                  <c:v>62</c:v>
                </c:pt>
                <c:pt idx="57" formatCode="General">
                  <c:v>56</c:v>
                </c:pt>
                <c:pt idx="58" formatCode="General">
                  <c:v>54</c:v>
                </c:pt>
                <c:pt idx="59" formatCode="General">
                  <c:v>62</c:v>
                </c:pt>
                <c:pt idx="60" formatCode="General">
                  <c:v>60</c:v>
                </c:pt>
                <c:pt idx="61" formatCode="General">
                  <c:v>60</c:v>
                </c:pt>
                <c:pt idx="62" formatCode="General">
                  <c:v>63</c:v>
                </c:pt>
                <c:pt idx="63" formatCode="General">
                  <c:v>68</c:v>
                </c:pt>
                <c:pt idx="64" formatCode="General">
                  <c:v>74</c:v>
                </c:pt>
                <c:pt idx="65" formatCode="General">
                  <c:v>78</c:v>
                </c:pt>
                <c:pt idx="66" formatCode="General">
                  <c:v>84</c:v>
                </c:pt>
                <c:pt idx="67" formatCode="General">
                  <c:v>80</c:v>
                </c:pt>
              </c:numCache>
            </c:numRef>
          </c:val>
          <c:smooth val="1"/>
          <c:extLst>
            <c:ext xmlns:c16="http://schemas.microsoft.com/office/drawing/2014/chart" uri="{C3380CC4-5D6E-409C-BE32-E72D297353CC}">
              <c16:uniqueId val="{00000002-D82C-4DD9-85C6-1E7FDB4FFB07}"/>
            </c:ext>
          </c:extLst>
        </c:ser>
        <c:ser>
          <c:idx val="1"/>
          <c:order val="1"/>
          <c:tx>
            <c:strRef>
              <c:f>Sheet1!$C$1</c:f>
              <c:strCache>
                <c:ptCount val="1"/>
                <c:pt idx="0">
                  <c:v>소비자심리지수</c:v>
                </c:pt>
              </c:strCache>
            </c:strRef>
          </c:tx>
          <c:spPr>
            <a:ln w="19050" cap="sq">
              <a:solidFill>
                <a:schemeClr val="accent4"/>
              </a:solidFill>
              <a:prstDash val="sysDash"/>
              <a:round/>
            </a:ln>
            <a:effectLst/>
          </c:spPr>
          <c:marker>
            <c:symbol val="none"/>
          </c:marker>
          <c:dLbls>
            <c:dLbl>
              <c:idx val="47"/>
              <c:delete val="1"/>
              <c:extLst>
                <c:ext xmlns:c15="http://schemas.microsoft.com/office/drawing/2012/chart" uri="{CE6537A1-D6FC-4f65-9D91-7224C49458BB}"/>
                <c:ext xmlns:c16="http://schemas.microsoft.com/office/drawing/2014/chart" uri="{C3380CC4-5D6E-409C-BE32-E72D297353CC}">
                  <c16:uniqueId val="{00000003-D82C-4DD9-85C6-1E7FDB4FFB07}"/>
                </c:ext>
              </c:extLst>
            </c:dLbl>
            <c:dLbl>
              <c:idx val="51"/>
              <c:delete val="1"/>
              <c:extLst>
                <c:ext xmlns:c15="http://schemas.microsoft.com/office/drawing/2012/chart" uri="{CE6537A1-D6FC-4f65-9D91-7224C49458BB}"/>
                <c:ext xmlns:c16="http://schemas.microsoft.com/office/drawing/2014/chart" uri="{C3380CC4-5D6E-409C-BE32-E72D297353CC}">
                  <c16:uniqueId val="{00000004-D82C-4DD9-85C6-1E7FDB4FFB07}"/>
                </c:ext>
              </c:extLst>
            </c:dLbl>
            <c:dLbl>
              <c:idx val="52"/>
              <c:delete val="1"/>
              <c:extLst>
                <c:ext xmlns:c15="http://schemas.microsoft.com/office/drawing/2012/chart" uri="{CE6537A1-D6FC-4f65-9D91-7224C49458BB}"/>
                <c:ext xmlns:c16="http://schemas.microsoft.com/office/drawing/2014/chart" uri="{C3380CC4-5D6E-409C-BE32-E72D297353CC}">
                  <c16:uniqueId val="{00000005-D82C-4DD9-85C6-1E7FDB4FFB07}"/>
                </c:ext>
              </c:extLst>
            </c:dLbl>
            <c:dLbl>
              <c:idx val="59"/>
              <c:delete val="1"/>
              <c:extLst>
                <c:ext xmlns:c15="http://schemas.microsoft.com/office/drawing/2012/chart" uri="{CE6537A1-D6FC-4f65-9D91-7224C49458BB}"/>
                <c:ext xmlns:c16="http://schemas.microsoft.com/office/drawing/2014/chart" uri="{C3380CC4-5D6E-409C-BE32-E72D297353CC}">
                  <c16:uniqueId val="{00000007-D82C-4DD9-85C6-1E7FDB4FFB07}"/>
                </c:ext>
              </c:extLst>
            </c:dLbl>
            <c:dLbl>
              <c:idx val="64"/>
              <c:delete val="1"/>
              <c:extLst>
                <c:ext xmlns:c15="http://schemas.microsoft.com/office/drawing/2012/chart" uri="{CE6537A1-D6FC-4f65-9D91-7224C49458BB}"/>
                <c:ext xmlns:c16="http://schemas.microsoft.com/office/drawing/2014/chart" uri="{C3380CC4-5D6E-409C-BE32-E72D297353CC}">
                  <c16:uniqueId val="{00000000-5A12-4C6A-8A8F-5EA774242BED}"/>
                </c:ext>
              </c:extLst>
            </c:dLbl>
            <c:dLbl>
              <c:idx val="67"/>
              <c:layout>
                <c:manualLayout>
                  <c:x val="-7.0180565001393342E-4"/>
                  <c:y val="-4.2245267730144982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DAF2-49D1-9C4B-ADD287CAA788}"/>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ln>
                      <a:solidFill>
                        <a:schemeClr val="bg1">
                          <a:lumMod val="65000"/>
                          <a:alpha val="0"/>
                        </a:schemeClr>
                      </a:solidFill>
                    </a:ln>
                    <a:solidFill>
                      <a:schemeClr val="accent4"/>
                    </a:solidFill>
                    <a:latin typeface="KoPub돋움체 Medium" panose="00000600000000000000" pitchFamily="2" charset="-127"/>
                    <a:ea typeface="KoPub돋움체 Medium" panose="00000600000000000000" pitchFamily="2" charset="-127"/>
                    <a:cs typeface="+mn-cs"/>
                  </a:defRPr>
                </a:pPr>
                <a:endParaRPr lang="ko-KR"/>
              </a:p>
            </c:txPr>
            <c:dLblPos val="b"/>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Sheet1!$A$86:$A$153</c:f>
              <c:strCache>
                <c:ptCount val="68"/>
                <c:pt idx="0">
                  <c:v>'18</c:v>
                </c:pt>
                <c:pt idx="12">
                  <c:v>'19</c:v>
                </c:pt>
                <c:pt idx="24">
                  <c:v>'20</c:v>
                </c:pt>
                <c:pt idx="36">
                  <c:v>'21</c:v>
                </c:pt>
                <c:pt idx="48">
                  <c:v>'22</c:v>
                </c:pt>
                <c:pt idx="60">
                  <c:v>'23</c:v>
                </c:pt>
                <c:pt idx="67">
                  <c:v>'23.8</c:v>
                </c:pt>
              </c:strCache>
            </c:strRef>
          </c:cat>
          <c:val>
            <c:numRef>
              <c:f>Sheet1!$C$86:$C$153</c:f>
              <c:numCache>
                <c:formatCode>0.0</c:formatCode>
                <c:ptCount val="68"/>
                <c:pt idx="0">
                  <c:v>111</c:v>
                </c:pt>
                <c:pt idx="1">
                  <c:v>109.3</c:v>
                </c:pt>
                <c:pt idx="2">
                  <c:v>109.2</c:v>
                </c:pt>
                <c:pt idx="3">
                  <c:v>108.2</c:v>
                </c:pt>
                <c:pt idx="4">
                  <c:v>109.1</c:v>
                </c:pt>
                <c:pt idx="5">
                  <c:v>106.5</c:v>
                </c:pt>
                <c:pt idx="6">
                  <c:v>101.9</c:v>
                </c:pt>
                <c:pt idx="7">
                  <c:v>99.9</c:v>
                </c:pt>
                <c:pt idx="8">
                  <c:v>100.8</c:v>
                </c:pt>
                <c:pt idx="9">
                  <c:v>100.1</c:v>
                </c:pt>
                <c:pt idx="10">
                  <c:v>96.6</c:v>
                </c:pt>
                <c:pt idx="11">
                  <c:v>97.7</c:v>
                </c:pt>
                <c:pt idx="12">
                  <c:v>98.4</c:v>
                </c:pt>
                <c:pt idx="13">
                  <c:v>100.4</c:v>
                </c:pt>
                <c:pt idx="14">
                  <c:v>100.7</c:v>
                </c:pt>
                <c:pt idx="15">
                  <c:v>102.5</c:v>
                </c:pt>
                <c:pt idx="16">
                  <c:v>98.8</c:v>
                </c:pt>
                <c:pt idx="17">
                  <c:v>98.4</c:v>
                </c:pt>
                <c:pt idx="18">
                  <c:v>96.9</c:v>
                </c:pt>
                <c:pt idx="19">
                  <c:v>93.4</c:v>
                </c:pt>
                <c:pt idx="20">
                  <c:v>97.9</c:v>
                </c:pt>
                <c:pt idx="21">
                  <c:v>99.5</c:v>
                </c:pt>
                <c:pt idx="22">
                  <c:v>101.8</c:v>
                </c:pt>
                <c:pt idx="23">
                  <c:v>101.4</c:v>
                </c:pt>
                <c:pt idx="24">
                  <c:v>105</c:v>
                </c:pt>
                <c:pt idx="25">
                  <c:v>97.8</c:v>
                </c:pt>
                <c:pt idx="26">
                  <c:v>79.900000000000006</c:v>
                </c:pt>
                <c:pt idx="27">
                  <c:v>72.5</c:v>
                </c:pt>
                <c:pt idx="28">
                  <c:v>79.099999999999994</c:v>
                </c:pt>
                <c:pt idx="29">
                  <c:v>83.3</c:v>
                </c:pt>
                <c:pt idx="30">
                  <c:v>85.6</c:v>
                </c:pt>
                <c:pt idx="31">
                  <c:v>89.4</c:v>
                </c:pt>
                <c:pt idx="32">
                  <c:v>80.900000000000006</c:v>
                </c:pt>
                <c:pt idx="33">
                  <c:v>92.7</c:v>
                </c:pt>
                <c:pt idx="34">
                  <c:v>99</c:v>
                </c:pt>
                <c:pt idx="35">
                  <c:v>91</c:v>
                </c:pt>
                <c:pt idx="36">
                  <c:v>95.3</c:v>
                </c:pt>
                <c:pt idx="37">
                  <c:v>97.4</c:v>
                </c:pt>
                <c:pt idx="38">
                  <c:v>100.5</c:v>
                </c:pt>
                <c:pt idx="39">
                  <c:v>102.3</c:v>
                </c:pt>
                <c:pt idx="40">
                  <c:v>105.3</c:v>
                </c:pt>
                <c:pt idx="41">
                  <c:v>110.5</c:v>
                </c:pt>
                <c:pt idx="42">
                  <c:v>103.4</c:v>
                </c:pt>
                <c:pt idx="43">
                  <c:v>102.7</c:v>
                </c:pt>
                <c:pt idx="44">
                  <c:v>103.9</c:v>
                </c:pt>
                <c:pt idx="45">
                  <c:v>107</c:v>
                </c:pt>
                <c:pt idx="46">
                  <c:v>107.9</c:v>
                </c:pt>
                <c:pt idx="47">
                  <c:v>104.1</c:v>
                </c:pt>
                <c:pt idx="48">
                  <c:v>104.7</c:v>
                </c:pt>
                <c:pt idx="49">
                  <c:v>103.3</c:v>
                </c:pt>
                <c:pt idx="50">
                  <c:v>103.5</c:v>
                </c:pt>
                <c:pt idx="51">
                  <c:v>104.1</c:v>
                </c:pt>
                <c:pt idx="52">
                  <c:v>102.9</c:v>
                </c:pt>
                <c:pt idx="53">
                  <c:v>96.7</c:v>
                </c:pt>
                <c:pt idx="54">
                  <c:v>86.3</c:v>
                </c:pt>
                <c:pt idx="55">
                  <c:v>89</c:v>
                </c:pt>
                <c:pt idx="56">
                  <c:v>91.6</c:v>
                </c:pt>
                <c:pt idx="57">
                  <c:v>89</c:v>
                </c:pt>
                <c:pt idx="58">
                  <c:v>86.7</c:v>
                </c:pt>
                <c:pt idx="59">
                  <c:v>90.2</c:v>
                </c:pt>
                <c:pt idx="60">
                  <c:v>90.7</c:v>
                </c:pt>
                <c:pt idx="61">
                  <c:v>90.2</c:v>
                </c:pt>
                <c:pt idx="62">
                  <c:v>92</c:v>
                </c:pt>
                <c:pt idx="63">
                  <c:v>95.1</c:v>
                </c:pt>
                <c:pt idx="64">
                  <c:v>98</c:v>
                </c:pt>
                <c:pt idx="65">
                  <c:v>100.7</c:v>
                </c:pt>
                <c:pt idx="66">
                  <c:v>103.2</c:v>
                </c:pt>
                <c:pt idx="67">
                  <c:v>103.1</c:v>
                </c:pt>
              </c:numCache>
            </c:numRef>
          </c:val>
          <c:smooth val="1"/>
          <c:extLst>
            <c:ext xmlns:c16="http://schemas.microsoft.com/office/drawing/2014/chart" uri="{C3380CC4-5D6E-409C-BE32-E72D297353CC}">
              <c16:uniqueId val="{00000006-D82C-4DD9-85C6-1E7FDB4FFB07}"/>
            </c:ext>
          </c:extLst>
        </c:ser>
        <c:dLbls>
          <c:showLegendKey val="0"/>
          <c:showVal val="0"/>
          <c:showCatName val="0"/>
          <c:showSerName val="0"/>
          <c:showPercent val="0"/>
          <c:showBubbleSize val="0"/>
        </c:dLbls>
        <c:smooth val="0"/>
        <c:axId val="123014792"/>
        <c:axId val="188640776"/>
      </c:lineChart>
      <c:catAx>
        <c:axId val="123014792"/>
        <c:scaling>
          <c:orientation val="minMax"/>
        </c:scaling>
        <c:delete val="0"/>
        <c:axPos val="b"/>
        <c:numFmt formatCode="General" sourceLinked="1"/>
        <c:majorTickMark val="out"/>
        <c:minorTickMark val="none"/>
        <c:tickLblPos val="nextTo"/>
        <c:spPr>
          <a:noFill/>
          <a:ln w="6350" cap="flat" cmpd="sng" algn="ctr">
            <a:solidFill>
              <a:schemeClr val="bg1">
                <a:lumMod val="75000"/>
              </a:schemeClr>
            </a:solidFill>
            <a:round/>
          </a:ln>
          <a:effectLst/>
        </c:spPr>
        <c:txPr>
          <a:bodyPr rot="0" spcFirstLastPara="1" vertOverflow="ellipsis"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88640776"/>
        <c:crosses val="autoZero"/>
        <c:auto val="1"/>
        <c:lblAlgn val="ctr"/>
        <c:lblOffset val="100"/>
        <c:tickMarkSkip val="12"/>
        <c:noMultiLvlLbl val="0"/>
      </c:catAx>
      <c:valAx>
        <c:axId val="188640776"/>
        <c:scaling>
          <c:orientation val="minMax"/>
          <c:min val="40"/>
        </c:scaling>
        <c:delete val="0"/>
        <c:axPos val="l"/>
        <c:numFmt formatCode="#,##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23014792"/>
        <c:crosses val="autoZero"/>
        <c:crossBetween val="between"/>
      </c:valAx>
      <c:spPr>
        <a:noFill/>
        <a:ln>
          <a:noFill/>
        </a:ln>
        <a:effectLst/>
      </c:spPr>
    </c:plotArea>
    <c:legend>
      <c:legendPos val="t"/>
      <c:layout>
        <c:manualLayout>
          <c:xMode val="edge"/>
          <c:yMode val="edge"/>
          <c:x val="8.4038367553846721E-2"/>
          <c:y val="3.7411623143346999E-2"/>
          <c:w val="0.90044117647058808"/>
          <c:h val="6.9873989952730114E-2"/>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bg1">
                    <a:lumMod val="6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90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642984057322594"/>
          <c:y val="8.6839477212838842E-2"/>
          <c:w val="0.83672928302645977"/>
          <c:h val="0.80472947537729711"/>
        </c:manualLayout>
      </c:layout>
      <c:barChart>
        <c:barDir val="col"/>
        <c:grouping val="stacked"/>
        <c:varyColors val="0"/>
        <c:ser>
          <c:idx val="0"/>
          <c:order val="0"/>
          <c:tx>
            <c:strRef>
              <c:f>Sheet1!$B$1</c:f>
              <c:strCache>
                <c:ptCount val="1"/>
                <c:pt idx="0">
                  <c:v>대출채권(좌)</c:v>
                </c:pt>
              </c:strCache>
            </c:strRef>
          </c:tx>
          <c:spPr>
            <a:solidFill>
              <a:schemeClr val="bg1">
                <a:lumMod val="85000"/>
              </a:schemeClr>
            </a:solidFill>
            <a:ln>
              <a:noFill/>
            </a:ln>
            <a:effectLst/>
          </c:spPr>
          <c:invertIfNegative val="0"/>
          <c:cat>
            <c:strRef>
              <c:f>Sheet1!$A$14:$A$34</c:f>
              <c:strCache>
                <c:ptCount val="21"/>
                <c:pt idx="0">
                  <c:v>'18</c:v>
                </c:pt>
                <c:pt idx="4">
                  <c:v>'19</c:v>
                </c:pt>
                <c:pt idx="8">
                  <c:v>'20</c:v>
                </c:pt>
                <c:pt idx="12">
                  <c:v>'21</c:v>
                </c:pt>
                <c:pt idx="16">
                  <c:v>'22</c:v>
                </c:pt>
                <c:pt idx="20">
                  <c:v>'23.1Q</c:v>
                </c:pt>
              </c:strCache>
            </c:strRef>
          </c:cat>
          <c:val>
            <c:numRef>
              <c:f>Sheet1!$B$14:$B$34</c:f>
              <c:numCache>
                <c:formatCode>#,##0.0_ </c:formatCode>
                <c:ptCount val="21"/>
                <c:pt idx="0">
                  <c:v>1129.5</c:v>
                </c:pt>
                <c:pt idx="1">
                  <c:v>1151.8</c:v>
                </c:pt>
                <c:pt idx="2">
                  <c:v>1173.2</c:v>
                </c:pt>
                <c:pt idx="3">
                  <c:v>1203.0999999999999</c:v>
                </c:pt>
                <c:pt idx="4">
                  <c:v>1212.5999999999999</c:v>
                </c:pt>
                <c:pt idx="5">
                  <c:v>1233.5</c:v>
                </c:pt>
                <c:pt idx="6">
                  <c:v>1253.5</c:v>
                </c:pt>
                <c:pt idx="7" formatCode="0.0_);[Red]\(0.0\)">
                  <c:v>1278.4000000000001</c:v>
                </c:pt>
                <c:pt idx="8" formatCode="0.0_);[Red]\(0.0\)">
                  <c:v>1314.1</c:v>
                </c:pt>
                <c:pt idx="9" formatCode="0,000.0">
                  <c:v>1338.4</c:v>
                </c:pt>
                <c:pt idx="10" formatCode="0,000.0">
                  <c:v>1364.9</c:v>
                </c:pt>
                <c:pt idx="11">
                  <c:v>1399</c:v>
                </c:pt>
                <c:pt idx="12">
                  <c:v>1439.5</c:v>
                </c:pt>
                <c:pt idx="13" formatCode="#,##0.0">
                  <c:v>1465</c:v>
                </c:pt>
                <c:pt idx="14" formatCode="#,##0.0">
                  <c:v>1501.4</c:v>
                </c:pt>
                <c:pt idx="15" formatCode="#,##0.0">
                  <c:v>1540.2</c:v>
                </c:pt>
                <c:pt idx="16" formatCode="#,##0.0">
                  <c:v>1556.4</c:v>
                </c:pt>
                <c:pt idx="17" formatCode="#,##0.0">
                  <c:v>1579.6</c:v>
                </c:pt>
                <c:pt idx="18" formatCode="#,##0.0">
                  <c:v>1623</c:v>
                </c:pt>
                <c:pt idx="19" formatCode="0.0_ ">
                  <c:v>1617.7</c:v>
                </c:pt>
                <c:pt idx="20" formatCode="0.0_ ">
                  <c:v>1597.1</c:v>
                </c:pt>
              </c:numCache>
            </c:numRef>
          </c:val>
          <c:extLst>
            <c:ext xmlns:c16="http://schemas.microsoft.com/office/drawing/2014/chart" uri="{C3380CC4-5D6E-409C-BE32-E72D297353CC}">
              <c16:uniqueId val="{00000000-2DD4-4B09-9B4C-7BDCC127808A}"/>
            </c:ext>
          </c:extLst>
        </c:ser>
        <c:ser>
          <c:idx val="1"/>
          <c:order val="1"/>
          <c:tx>
            <c:strRef>
              <c:f>Sheet1!$C$1</c:f>
              <c:strCache>
                <c:ptCount val="1"/>
                <c:pt idx="0">
                  <c:v>유가증권(좌)</c:v>
                </c:pt>
              </c:strCache>
            </c:strRef>
          </c:tx>
          <c:spPr>
            <a:solidFill>
              <a:srgbClr val="CCF1FD"/>
            </a:solidFill>
            <a:ln w="19050">
              <a:noFill/>
              <a:prstDash val="solid"/>
            </a:ln>
            <a:effectLst/>
          </c:spPr>
          <c:invertIfNegative val="0"/>
          <c:cat>
            <c:strRef>
              <c:f>Sheet1!$A$14:$A$34</c:f>
              <c:strCache>
                <c:ptCount val="21"/>
                <c:pt idx="0">
                  <c:v>'18</c:v>
                </c:pt>
                <c:pt idx="4">
                  <c:v>'19</c:v>
                </c:pt>
                <c:pt idx="8">
                  <c:v>'20</c:v>
                </c:pt>
                <c:pt idx="12">
                  <c:v>'21</c:v>
                </c:pt>
                <c:pt idx="16">
                  <c:v>'22</c:v>
                </c:pt>
                <c:pt idx="20">
                  <c:v>'23.1Q</c:v>
                </c:pt>
              </c:strCache>
            </c:strRef>
          </c:cat>
          <c:val>
            <c:numRef>
              <c:f>Sheet1!$C$14:$C$34</c:f>
              <c:numCache>
                <c:formatCode>#,##0.0_ </c:formatCode>
                <c:ptCount val="21"/>
                <c:pt idx="0">
                  <c:v>238.4</c:v>
                </c:pt>
                <c:pt idx="1">
                  <c:v>243.9</c:v>
                </c:pt>
                <c:pt idx="2">
                  <c:v>247.1</c:v>
                </c:pt>
                <c:pt idx="3">
                  <c:v>255.9</c:v>
                </c:pt>
                <c:pt idx="4">
                  <c:v>271.3</c:v>
                </c:pt>
                <c:pt idx="5">
                  <c:v>275.2</c:v>
                </c:pt>
                <c:pt idx="6">
                  <c:v>284.60000000000002</c:v>
                </c:pt>
                <c:pt idx="7" formatCode="0.0_);[Red]\(0.0\)">
                  <c:v>296.60000000000002</c:v>
                </c:pt>
                <c:pt idx="8" formatCode="0.0_);[Red]\(0.0\)">
                  <c:v>307</c:v>
                </c:pt>
                <c:pt idx="9" formatCode="0.0">
                  <c:v>309.39999999999998</c:v>
                </c:pt>
                <c:pt idx="10" formatCode="0.0">
                  <c:v>308.3</c:v>
                </c:pt>
                <c:pt idx="11" formatCode="0.0">
                  <c:v>313.8</c:v>
                </c:pt>
                <c:pt idx="12" formatCode="0.0">
                  <c:v>321.2</c:v>
                </c:pt>
                <c:pt idx="13" formatCode="#,##0.0">
                  <c:v>324.2</c:v>
                </c:pt>
                <c:pt idx="14" formatCode="#,##0.0">
                  <c:v>343.6</c:v>
                </c:pt>
                <c:pt idx="15" formatCode="#,##0.0">
                  <c:v>368.3</c:v>
                </c:pt>
                <c:pt idx="16" formatCode="#,##0.0">
                  <c:v>389.3</c:v>
                </c:pt>
                <c:pt idx="17" formatCode="#,##0.0">
                  <c:v>390</c:v>
                </c:pt>
                <c:pt idx="18" formatCode="#,##0.0">
                  <c:v>403.5</c:v>
                </c:pt>
                <c:pt idx="19" formatCode="0.0_ ">
                  <c:v>417.1</c:v>
                </c:pt>
                <c:pt idx="20" formatCode="0.0_ ">
                  <c:v>421</c:v>
                </c:pt>
              </c:numCache>
            </c:numRef>
          </c:val>
          <c:extLst>
            <c:ext xmlns:c16="http://schemas.microsoft.com/office/drawing/2014/chart" uri="{C3380CC4-5D6E-409C-BE32-E72D297353CC}">
              <c16:uniqueId val="{00000001-2DD4-4B09-9B4C-7BDCC127808A}"/>
            </c:ext>
          </c:extLst>
        </c:ser>
        <c:ser>
          <c:idx val="2"/>
          <c:order val="2"/>
          <c:tx>
            <c:strRef>
              <c:f>Sheet1!$D$1</c:f>
              <c:strCache>
                <c:ptCount val="1"/>
                <c:pt idx="0">
                  <c:v>현금 및 예치금(좌)</c:v>
                </c:pt>
              </c:strCache>
            </c:strRef>
          </c:tx>
          <c:spPr>
            <a:solidFill>
              <a:srgbClr val="99E3FB"/>
            </a:solidFill>
            <a:ln w="19050">
              <a:noFill/>
              <a:prstDash val="sysDash"/>
            </a:ln>
            <a:effectLst/>
          </c:spPr>
          <c:invertIfNegative val="0"/>
          <c:cat>
            <c:strRef>
              <c:f>Sheet1!$A$14:$A$34</c:f>
              <c:strCache>
                <c:ptCount val="21"/>
                <c:pt idx="0">
                  <c:v>'18</c:v>
                </c:pt>
                <c:pt idx="4">
                  <c:v>'19</c:v>
                </c:pt>
                <c:pt idx="8">
                  <c:v>'20</c:v>
                </c:pt>
                <c:pt idx="12">
                  <c:v>'21</c:v>
                </c:pt>
                <c:pt idx="16">
                  <c:v>'22</c:v>
                </c:pt>
                <c:pt idx="20">
                  <c:v>'23.1Q</c:v>
                </c:pt>
              </c:strCache>
            </c:strRef>
          </c:cat>
          <c:val>
            <c:numRef>
              <c:f>Sheet1!$D$14:$D$34</c:f>
              <c:numCache>
                <c:formatCode>#,##0.0_ </c:formatCode>
                <c:ptCount val="21"/>
                <c:pt idx="0">
                  <c:v>80.8</c:v>
                </c:pt>
                <c:pt idx="1">
                  <c:v>83.9</c:v>
                </c:pt>
                <c:pt idx="2">
                  <c:v>80.7</c:v>
                </c:pt>
                <c:pt idx="3">
                  <c:v>74.5</c:v>
                </c:pt>
                <c:pt idx="4">
                  <c:v>72.400000000000006</c:v>
                </c:pt>
                <c:pt idx="5">
                  <c:v>81.8</c:v>
                </c:pt>
                <c:pt idx="6">
                  <c:v>86.2</c:v>
                </c:pt>
                <c:pt idx="7" formatCode="0.0_);[Red]\(0.0\)">
                  <c:v>86.1</c:v>
                </c:pt>
                <c:pt idx="8" formatCode="0.0_);[Red]\(0.0\)">
                  <c:v>101.3</c:v>
                </c:pt>
                <c:pt idx="9" formatCode="0.0">
                  <c:v>99.8</c:v>
                </c:pt>
                <c:pt idx="10" formatCode="0.0">
                  <c:v>93.2</c:v>
                </c:pt>
                <c:pt idx="11" formatCode="0.0">
                  <c:v>99.1</c:v>
                </c:pt>
                <c:pt idx="12" formatCode="0.0">
                  <c:v>110.6</c:v>
                </c:pt>
                <c:pt idx="13" formatCode="#,##0.0">
                  <c:v>115.4</c:v>
                </c:pt>
                <c:pt idx="14" formatCode="#,##0.0">
                  <c:v>117.6</c:v>
                </c:pt>
                <c:pt idx="15" formatCode="#,##0.0">
                  <c:v>107.2</c:v>
                </c:pt>
                <c:pt idx="16" formatCode="#,##0.0">
                  <c:v>122</c:v>
                </c:pt>
                <c:pt idx="17" formatCode="#,##0.0">
                  <c:v>136.1</c:v>
                </c:pt>
                <c:pt idx="18" formatCode="#,##0.0">
                  <c:v>146.6</c:v>
                </c:pt>
                <c:pt idx="19" formatCode="0.0_ ">
                  <c:v>134.19999999999999</c:v>
                </c:pt>
                <c:pt idx="20" formatCode="0.0_ ">
                  <c:v>137.6</c:v>
                </c:pt>
              </c:numCache>
            </c:numRef>
          </c:val>
          <c:extLst>
            <c:ext xmlns:c16="http://schemas.microsoft.com/office/drawing/2014/chart" uri="{C3380CC4-5D6E-409C-BE32-E72D297353CC}">
              <c16:uniqueId val="{00000002-2DD4-4B09-9B4C-7BDCC127808A}"/>
            </c:ext>
          </c:extLst>
        </c:ser>
        <c:ser>
          <c:idx val="3"/>
          <c:order val="3"/>
          <c:tx>
            <c:strRef>
              <c:f>Sheet1!$E$1</c:f>
              <c:strCache>
                <c:ptCount val="1"/>
                <c:pt idx="0">
                  <c:v>기타자산(좌)</c:v>
                </c:pt>
              </c:strCache>
            </c:strRef>
          </c:tx>
          <c:spPr>
            <a:solidFill>
              <a:srgbClr val="66D4F9"/>
            </a:solidFill>
            <a:ln>
              <a:noFill/>
            </a:ln>
            <a:effectLst/>
          </c:spPr>
          <c:invertIfNegative val="0"/>
          <c:cat>
            <c:strRef>
              <c:f>Sheet1!$A$14:$A$34</c:f>
              <c:strCache>
                <c:ptCount val="21"/>
                <c:pt idx="0">
                  <c:v>'18</c:v>
                </c:pt>
                <c:pt idx="4">
                  <c:v>'19</c:v>
                </c:pt>
                <c:pt idx="8">
                  <c:v>'20</c:v>
                </c:pt>
                <c:pt idx="12">
                  <c:v>'21</c:v>
                </c:pt>
                <c:pt idx="16">
                  <c:v>'22</c:v>
                </c:pt>
                <c:pt idx="20">
                  <c:v>'23.1Q</c:v>
                </c:pt>
              </c:strCache>
            </c:strRef>
          </c:cat>
          <c:val>
            <c:numRef>
              <c:f>Sheet1!$E$14:$E$34</c:f>
              <c:numCache>
                <c:formatCode>#,##0.0_ </c:formatCode>
                <c:ptCount val="21"/>
                <c:pt idx="0">
                  <c:v>112.5</c:v>
                </c:pt>
                <c:pt idx="1">
                  <c:v>113.9</c:v>
                </c:pt>
                <c:pt idx="2">
                  <c:v>116.9</c:v>
                </c:pt>
                <c:pt idx="3">
                  <c:v>83.9</c:v>
                </c:pt>
                <c:pt idx="4">
                  <c:v>116.1</c:v>
                </c:pt>
                <c:pt idx="5">
                  <c:v>123.3</c:v>
                </c:pt>
                <c:pt idx="6">
                  <c:v>130.19999999999999</c:v>
                </c:pt>
                <c:pt idx="7" formatCode="0.0_);[Red]\(0.0\)">
                  <c:v>93.9</c:v>
                </c:pt>
                <c:pt idx="8" formatCode="0.0_);[Red]\(0.0\)">
                  <c:v>119.9</c:v>
                </c:pt>
                <c:pt idx="9" formatCode="0.0">
                  <c:v>115.9</c:v>
                </c:pt>
                <c:pt idx="10" formatCode="0.0">
                  <c:v>113.9</c:v>
                </c:pt>
                <c:pt idx="11" formatCode="0.0">
                  <c:v>104.8</c:v>
                </c:pt>
                <c:pt idx="12" formatCode="0.0">
                  <c:v>117.6</c:v>
                </c:pt>
                <c:pt idx="13" formatCode="#,##0.0">
                  <c:v>116.4</c:v>
                </c:pt>
                <c:pt idx="14" formatCode="#,##0.0">
                  <c:v>125</c:v>
                </c:pt>
                <c:pt idx="15" formatCode="#,##0.0">
                  <c:v>105.5</c:v>
                </c:pt>
                <c:pt idx="16" formatCode="#,##0.0">
                  <c:v>133.9</c:v>
                </c:pt>
                <c:pt idx="17" formatCode="#,##0.0">
                  <c:v>170.4</c:v>
                </c:pt>
                <c:pt idx="18" formatCode="#,##0.0">
                  <c:v>228</c:v>
                </c:pt>
                <c:pt idx="19" formatCode="0.0_ ">
                  <c:v>132.6</c:v>
                </c:pt>
                <c:pt idx="20" formatCode="0.0_ ">
                  <c:v>169.7</c:v>
                </c:pt>
              </c:numCache>
            </c:numRef>
          </c:val>
          <c:extLst>
            <c:ext xmlns:c16="http://schemas.microsoft.com/office/drawing/2014/chart" uri="{C3380CC4-5D6E-409C-BE32-E72D297353CC}">
              <c16:uniqueId val="{00000003-2DD4-4B09-9B4C-7BDCC127808A}"/>
            </c:ext>
          </c:extLst>
        </c:ser>
        <c:dLbls>
          <c:showLegendKey val="0"/>
          <c:showVal val="0"/>
          <c:showCatName val="0"/>
          <c:showSerName val="0"/>
          <c:showPercent val="0"/>
          <c:showBubbleSize val="0"/>
        </c:dLbls>
        <c:gapWidth val="75"/>
        <c:overlap val="100"/>
        <c:axId val="189447000"/>
        <c:axId val="490110040"/>
      </c:barChart>
      <c:lineChart>
        <c:grouping val="standard"/>
        <c:varyColors val="0"/>
        <c:ser>
          <c:idx val="4"/>
          <c:order val="4"/>
          <c:tx>
            <c:strRef>
              <c:f>Sheet1!$F$1</c:f>
              <c:strCache>
                <c:ptCount val="1"/>
                <c:pt idx="0">
                  <c:v>총자산 증가율(우)</c:v>
                </c:pt>
              </c:strCache>
            </c:strRef>
          </c:tx>
          <c:spPr>
            <a:ln w="19050" cap="rnd">
              <a:solidFill>
                <a:schemeClr val="accent1"/>
              </a:solidFill>
              <a:round/>
            </a:ln>
            <a:effectLst/>
          </c:spPr>
          <c:marker>
            <c:symbol val="none"/>
          </c:marker>
          <c:cat>
            <c:strRef>
              <c:f>Sheet1!$A$14:$A$34</c:f>
              <c:strCache>
                <c:ptCount val="21"/>
                <c:pt idx="0">
                  <c:v>'18</c:v>
                </c:pt>
                <c:pt idx="4">
                  <c:v>'19</c:v>
                </c:pt>
                <c:pt idx="8">
                  <c:v>'20</c:v>
                </c:pt>
                <c:pt idx="12">
                  <c:v>'21</c:v>
                </c:pt>
                <c:pt idx="16">
                  <c:v>'22</c:v>
                </c:pt>
                <c:pt idx="20">
                  <c:v>'23.1Q</c:v>
                </c:pt>
              </c:strCache>
            </c:strRef>
          </c:cat>
          <c:val>
            <c:numRef>
              <c:f>Sheet1!$F$14:$F$34</c:f>
              <c:numCache>
                <c:formatCode>0.0_);[Red]\(0.0\)</c:formatCode>
                <c:ptCount val="21"/>
                <c:pt idx="0">
                  <c:v>6.8</c:v>
                </c:pt>
                <c:pt idx="1">
                  <c:v>7.2</c:v>
                </c:pt>
                <c:pt idx="2">
                  <c:v>5.7</c:v>
                </c:pt>
                <c:pt idx="3">
                  <c:v>6.9</c:v>
                </c:pt>
                <c:pt idx="4">
                  <c:v>7.1</c:v>
                </c:pt>
                <c:pt idx="5">
                  <c:v>7.5</c:v>
                </c:pt>
                <c:pt idx="6">
                  <c:v>8.4</c:v>
                </c:pt>
                <c:pt idx="7">
                  <c:v>8.5</c:v>
                </c:pt>
                <c:pt idx="8">
                  <c:v>10.199999999999999</c:v>
                </c:pt>
                <c:pt idx="9" formatCode="0.0">
                  <c:v>8.6999999999999993</c:v>
                </c:pt>
                <c:pt idx="10" formatCode="0.0">
                  <c:v>7.2</c:v>
                </c:pt>
                <c:pt idx="11" formatCode="0.0">
                  <c:v>9.1999999999999993</c:v>
                </c:pt>
                <c:pt idx="12" formatCode="0.0">
                  <c:v>8</c:v>
                </c:pt>
                <c:pt idx="13" formatCode="#,##0.0">
                  <c:v>8.5</c:v>
                </c:pt>
                <c:pt idx="14" formatCode="#,##0.0">
                  <c:v>11</c:v>
                </c:pt>
                <c:pt idx="15" formatCode="#,##0.0">
                  <c:v>10.7</c:v>
                </c:pt>
                <c:pt idx="16" formatCode="#,##0.0">
                  <c:v>10.7</c:v>
                </c:pt>
                <c:pt idx="17" formatCode="#,##0.0">
                  <c:v>12.6</c:v>
                </c:pt>
                <c:pt idx="18" formatCode="#,##0.0">
                  <c:v>15</c:v>
                </c:pt>
                <c:pt idx="19" formatCode="0.0_ ">
                  <c:v>8.5</c:v>
                </c:pt>
                <c:pt idx="20" formatCode="0.0_ ">
                  <c:v>5.6</c:v>
                </c:pt>
              </c:numCache>
            </c:numRef>
          </c:val>
          <c:smooth val="1"/>
          <c:extLst>
            <c:ext xmlns:c16="http://schemas.microsoft.com/office/drawing/2014/chart" uri="{C3380CC4-5D6E-409C-BE32-E72D297353CC}">
              <c16:uniqueId val="{00000004-2DD4-4B09-9B4C-7BDCC127808A}"/>
            </c:ext>
          </c:extLst>
        </c:ser>
        <c:dLbls>
          <c:showLegendKey val="0"/>
          <c:showVal val="0"/>
          <c:showCatName val="0"/>
          <c:showSerName val="0"/>
          <c:showPercent val="0"/>
          <c:showBubbleSize val="0"/>
        </c:dLbls>
        <c:marker val="1"/>
        <c:smooth val="0"/>
        <c:axId val="486499032"/>
        <c:axId val="486507656"/>
      </c:lineChart>
      <c:catAx>
        <c:axId val="189447000"/>
        <c:scaling>
          <c:orientation val="minMax"/>
        </c:scaling>
        <c:delete val="0"/>
        <c:axPos val="b"/>
        <c:numFmt formatCode="General" sourceLinked="1"/>
        <c:majorTickMark val="out"/>
        <c:minorTickMark val="none"/>
        <c:tickLblPos val="nextTo"/>
        <c:spPr>
          <a:noFill/>
          <a:ln w="6350"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ln>
                  <a:solidFill>
                    <a:schemeClr val="accent5">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90110040"/>
        <c:crosses val="autoZero"/>
        <c:auto val="1"/>
        <c:lblAlgn val="ctr"/>
        <c:lblOffset val="100"/>
        <c:noMultiLvlLbl val="0"/>
      </c:catAx>
      <c:valAx>
        <c:axId val="490110040"/>
        <c:scaling>
          <c:orientation val="minMax"/>
        </c:scaling>
        <c:delete val="0"/>
        <c:axPos val="l"/>
        <c:numFmt formatCode="#,##0_);[Red]\(#,##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accent5">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89447000"/>
        <c:crosses val="autoZero"/>
        <c:crossBetween val="between"/>
      </c:valAx>
      <c:valAx>
        <c:axId val="486507656"/>
        <c:scaling>
          <c:orientation val="minMax"/>
        </c:scaling>
        <c:delete val="0"/>
        <c:axPos val="r"/>
        <c:numFmt formatCode="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lgn="ctr">
              <a:defRPr sz="800" b="0" i="0" u="none" strike="noStrike" kern="1200" baseline="0">
                <a:ln>
                  <a:solidFill>
                    <a:schemeClr val="accent5">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6499032"/>
        <c:crosses val="max"/>
        <c:crossBetween val="between"/>
        <c:minorUnit val="1"/>
      </c:valAx>
      <c:catAx>
        <c:axId val="486499032"/>
        <c:scaling>
          <c:orientation val="minMax"/>
        </c:scaling>
        <c:delete val="1"/>
        <c:axPos val="b"/>
        <c:numFmt formatCode="General" sourceLinked="1"/>
        <c:majorTickMark val="out"/>
        <c:minorTickMark val="none"/>
        <c:tickLblPos val="nextTo"/>
        <c:crossAx val="486507656"/>
        <c:crosses val="autoZero"/>
        <c:auto val="1"/>
        <c:lblAlgn val="ctr"/>
        <c:lblOffset val="100"/>
        <c:noMultiLvlLbl val="0"/>
      </c:catAx>
      <c:spPr>
        <a:noFill/>
        <a:ln>
          <a:noFill/>
        </a:ln>
        <a:effectLst/>
      </c:spPr>
    </c:plotArea>
    <c:legend>
      <c:legendPos val="t"/>
      <c:layout>
        <c:manualLayout>
          <c:xMode val="edge"/>
          <c:yMode val="edge"/>
          <c:x val="0.14648386582562037"/>
          <c:y val="5.1912229996484469E-2"/>
          <c:w val="0.7706902503184031"/>
          <c:h val="0.15804962288284399"/>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accent5">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800">
          <a:ln>
            <a:solidFill>
              <a:schemeClr val="accent5">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6906268944017397E-2"/>
          <c:y val="9.0053992424306603E-2"/>
          <c:w val="0.86148496567738253"/>
          <c:h val="0.80151501318200769"/>
        </c:manualLayout>
      </c:layout>
      <c:barChart>
        <c:barDir val="col"/>
        <c:grouping val="clustered"/>
        <c:varyColors val="0"/>
        <c:ser>
          <c:idx val="0"/>
          <c:order val="0"/>
          <c:tx>
            <c:strRef>
              <c:f>Sheet1!$B$1</c:f>
              <c:strCache>
                <c:ptCount val="1"/>
                <c:pt idx="0">
                  <c:v>신규발생(좌)</c:v>
                </c:pt>
              </c:strCache>
            </c:strRef>
          </c:tx>
          <c:spPr>
            <a:solidFill>
              <a:srgbClr val="99E3FB"/>
            </a:solidFill>
            <a:ln w="25400">
              <a:noFill/>
            </a:ln>
            <a:effectLst/>
          </c:spPr>
          <c:invertIfNegative val="0"/>
          <c:cat>
            <c:strRef>
              <c:f>Sheet1!$A$14:$A$34</c:f>
              <c:strCache>
                <c:ptCount val="21"/>
                <c:pt idx="0">
                  <c:v>'18</c:v>
                </c:pt>
                <c:pt idx="4">
                  <c:v>'19</c:v>
                </c:pt>
                <c:pt idx="8">
                  <c:v>'20</c:v>
                </c:pt>
                <c:pt idx="12">
                  <c:v>'21</c:v>
                </c:pt>
                <c:pt idx="16">
                  <c:v>'22</c:v>
                </c:pt>
                <c:pt idx="20">
                  <c:v>'23.1Q</c:v>
                </c:pt>
              </c:strCache>
            </c:strRef>
          </c:cat>
          <c:val>
            <c:numRef>
              <c:f>Sheet1!$B$14:$B$34</c:f>
              <c:numCache>
                <c:formatCode>#,##0.0_ </c:formatCode>
                <c:ptCount val="21"/>
                <c:pt idx="0">
                  <c:v>2</c:v>
                </c:pt>
                <c:pt idx="1">
                  <c:v>2.2000000000000002</c:v>
                </c:pt>
                <c:pt idx="2">
                  <c:v>1.8</c:v>
                </c:pt>
                <c:pt idx="3">
                  <c:v>2.6</c:v>
                </c:pt>
                <c:pt idx="4">
                  <c:v>1.6</c:v>
                </c:pt>
                <c:pt idx="5">
                  <c:v>2.1</c:v>
                </c:pt>
                <c:pt idx="6">
                  <c:v>2</c:v>
                </c:pt>
                <c:pt idx="7" formatCode="0.00_);[Red]\(0.00\)">
                  <c:v>2</c:v>
                </c:pt>
                <c:pt idx="8" formatCode="0.00_);[Red]\(0.00\)">
                  <c:v>1.6</c:v>
                </c:pt>
                <c:pt idx="9" formatCode="0.0">
                  <c:v>2.1</c:v>
                </c:pt>
                <c:pt idx="10" formatCode="0.0">
                  <c:v>1.5</c:v>
                </c:pt>
                <c:pt idx="11" formatCode="0.0">
                  <c:v>1.5</c:v>
                </c:pt>
                <c:pt idx="12" formatCode="0.0">
                  <c:v>1.4</c:v>
                </c:pt>
                <c:pt idx="13" formatCode="#,##0.0">
                  <c:v>1.5</c:v>
                </c:pt>
                <c:pt idx="14" formatCode="#,##0.0">
                  <c:v>1.3</c:v>
                </c:pt>
                <c:pt idx="15" formatCode="#,##0.0">
                  <c:v>1.3</c:v>
                </c:pt>
                <c:pt idx="16" formatCode="#,##0.0">
                  <c:v>1.1000000000000001</c:v>
                </c:pt>
                <c:pt idx="17" formatCode="#,##0.0">
                  <c:v>1.2</c:v>
                </c:pt>
                <c:pt idx="18" formatCode="#,##0.0">
                  <c:v>1.2</c:v>
                </c:pt>
                <c:pt idx="19" formatCode="0.0_ ">
                  <c:v>1.6</c:v>
                </c:pt>
                <c:pt idx="20" formatCode="0.0_ ">
                  <c:v>1.8</c:v>
                </c:pt>
              </c:numCache>
            </c:numRef>
          </c:val>
          <c:extLst>
            <c:ext xmlns:c16="http://schemas.microsoft.com/office/drawing/2014/chart" uri="{C3380CC4-5D6E-409C-BE32-E72D297353CC}">
              <c16:uniqueId val="{00000000-2A52-47A5-86A0-3A8FE40833D3}"/>
            </c:ext>
          </c:extLst>
        </c:ser>
        <c:ser>
          <c:idx val="1"/>
          <c:order val="1"/>
          <c:tx>
            <c:strRef>
              <c:f>Sheet1!$C$1</c:f>
              <c:strCache>
                <c:ptCount val="1"/>
                <c:pt idx="0">
                  <c:v>정리(좌)</c:v>
                </c:pt>
              </c:strCache>
            </c:strRef>
          </c:tx>
          <c:spPr>
            <a:solidFill>
              <a:schemeClr val="bg1">
                <a:lumMod val="85000"/>
              </a:schemeClr>
            </a:solidFill>
            <a:ln w="25400">
              <a:noFill/>
              <a:prstDash val="sysDot"/>
            </a:ln>
            <a:effectLst/>
          </c:spPr>
          <c:invertIfNegative val="0"/>
          <c:cat>
            <c:strRef>
              <c:f>Sheet1!$A$14:$A$34</c:f>
              <c:strCache>
                <c:ptCount val="21"/>
                <c:pt idx="0">
                  <c:v>'18</c:v>
                </c:pt>
                <c:pt idx="4">
                  <c:v>'19</c:v>
                </c:pt>
                <c:pt idx="8">
                  <c:v>'20</c:v>
                </c:pt>
                <c:pt idx="12">
                  <c:v>'21</c:v>
                </c:pt>
                <c:pt idx="16">
                  <c:v>'22</c:v>
                </c:pt>
                <c:pt idx="20">
                  <c:v>'23.1Q</c:v>
                </c:pt>
              </c:strCache>
            </c:strRef>
          </c:cat>
          <c:val>
            <c:numRef>
              <c:f>Sheet1!$C$14:$C$34</c:f>
              <c:numCache>
                <c:formatCode>#,##0.0_ </c:formatCode>
                <c:ptCount val="21"/>
                <c:pt idx="0">
                  <c:v>-2</c:v>
                </c:pt>
                <c:pt idx="1">
                  <c:v>-3.1</c:v>
                </c:pt>
                <c:pt idx="2">
                  <c:v>-2.4</c:v>
                </c:pt>
                <c:pt idx="3">
                  <c:v>-2.4</c:v>
                </c:pt>
                <c:pt idx="4">
                  <c:v>-1.7</c:v>
                </c:pt>
                <c:pt idx="5">
                  <c:v>-2.2999999999999998</c:v>
                </c:pt>
                <c:pt idx="6">
                  <c:v>-2.2999999999999998</c:v>
                </c:pt>
                <c:pt idx="7" formatCode="0.00_);[Red]\(0.00\)">
                  <c:v>-2.5</c:v>
                </c:pt>
                <c:pt idx="8" formatCode="0.00_);[Red]\(0.00\)">
                  <c:v>-1.3</c:v>
                </c:pt>
                <c:pt idx="9" formatCode="0.0">
                  <c:v>-2.2999999999999998</c:v>
                </c:pt>
                <c:pt idx="10" formatCode="0.0">
                  <c:v>-1.8</c:v>
                </c:pt>
                <c:pt idx="11" formatCode="0.0">
                  <c:v>-1.9</c:v>
                </c:pt>
                <c:pt idx="12" formatCode="0.0">
                  <c:v>-1.3</c:v>
                </c:pt>
                <c:pt idx="13" formatCode="#,##0.0">
                  <c:v>-2.1</c:v>
                </c:pt>
                <c:pt idx="14" formatCode="#,##0.0">
                  <c:v>-1.6</c:v>
                </c:pt>
                <c:pt idx="15" formatCode="#,##0.0">
                  <c:v>-1.6</c:v>
                </c:pt>
                <c:pt idx="16" formatCode="#,##0.0">
                  <c:v>-1.2</c:v>
                </c:pt>
                <c:pt idx="17" formatCode="#,##0.0">
                  <c:v>-1.2</c:v>
                </c:pt>
                <c:pt idx="18" formatCode="#,##0.0">
                  <c:v>-1.3</c:v>
                </c:pt>
                <c:pt idx="19" formatCode="0.0_ ">
                  <c:v>-1.3</c:v>
                </c:pt>
                <c:pt idx="20" formatCode="0.0_ ">
                  <c:v>-1.4</c:v>
                </c:pt>
              </c:numCache>
            </c:numRef>
          </c:val>
          <c:extLst>
            <c:ext xmlns:c16="http://schemas.microsoft.com/office/drawing/2014/chart" uri="{C3380CC4-5D6E-409C-BE32-E72D297353CC}">
              <c16:uniqueId val="{00000001-2A52-47A5-86A0-3A8FE40833D3}"/>
            </c:ext>
          </c:extLst>
        </c:ser>
        <c:dLbls>
          <c:showLegendKey val="0"/>
          <c:showVal val="0"/>
          <c:showCatName val="0"/>
          <c:showSerName val="0"/>
          <c:showPercent val="0"/>
          <c:showBubbleSize val="0"/>
        </c:dLbls>
        <c:gapWidth val="80"/>
        <c:overlap val="100"/>
        <c:axId val="486502168"/>
        <c:axId val="486508048"/>
      </c:barChart>
      <c:lineChart>
        <c:grouping val="standard"/>
        <c:varyColors val="0"/>
        <c:ser>
          <c:idx val="2"/>
          <c:order val="2"/>
          <c:tx>
            <c:strRef>
              <c:f>Sheet1!$D$1</c:f>
              <c:strCache>
                <c:ptCount val="1"/>
                <c:pt idx="0">
                  <c:v>고정이하여신비율(우)</c:v>
                </c:pt>
              </c:strCache>
            </c:strRef>
          </c:tx>
          <c:spPr>
            <a:ln w="19050" cap="sq">
              <a:solidFill>
                <a:schemeClr val="accent1"/>
              </a:solidFill>
              <a:prstDash val="sysDash"/>
              <a:round/>
            </a:ln>
            <a:effectLst/>
          </c:spPr>
          <c:marker>
            <c:symbol val="none"/>
          </c:marker>
          <c:cat>
            <c:strRef>
              <c:f>Sheet1!$A$14:$A$34</c:f>
              <c:strCache>
                <c:ptCount val="21"/>
                <c:pt idx="0">
                  <c:v>'18</c:v>
                </c:pt>
                <c:pt idx="4">
                  <c:v>'19</c:v>
                </c:pt>
                <c:pt idx="8">
                  <c:v>'20</c:v>
                </c:pt>
                <c:pt idx="12">
                  <c:v>'21</c:v>
                </c:pt>
                <c:pt idx="16">
                  <c:v>'22</c:v>
                </c:pt>
                <c:pt idx="20">
                  <c:v>'23.1Q</c:v>
                </c:pt>
              </c:strCache>
            </c:strRef>
          </c:cat>
          <c:val>
            <c:numRef>
              <c:f>Sheet1!$D$14:$D$34</c:f>
              <c:numCache>
                <c:formatCode>_-* #,##0.00_-;\-* #,##0.00_-;_-* "-"_-;_-@_-</c:formatCode>
                <c:ptCount val="21"/>
                <c:pt idx="0">
                  <c:v>0.7</c:v>
                </c:pt>
                <c:pt idx="1">
                  <c:v>0.61</c:v>
                </c:pt>
                <c:pt idx="2">
                  <c:v>0.54</c:v>
                </c:pt>
                <c:pt idx="3">
                  <c:v>0.56000000000000005</c:v>
                </c:pt>
                <c:pt idx="4">
                  <c:v>0.55000000000000004</c:v>
                </c:pt>
                <c:pt idx="5">
                  <c:v>0.52</c:v>
                </c:pt>
                <c:pt idx="6">
                  <c:v>0.49</c:v>
                </c:pt>
                <c:pt idx="7" formatCode="0.0">
                  <c:v>0.5</c:v>
                </c:pt>
                <c:pt idx="8" formatCode="0.0">
                  <c:v>0.5</c:v>
                </c:pt>
                <c:pt idx="9" formatCode="0.00">
                  <c:v>0.43</c:v>
                </c:pt>
                <c:pt idx="10" formatCode="0.00">
                  <c:v>0.4</c:v>
                </c:pt>
                <c:pt idx="11" formatCode="#,##0.00">
                  <c:v>0.36</c:v>
                </c:pt>
                <c:pt idx="12" formatCode="#,##0.00">
                  <c:v>0.36</c:v>
                </c:pt>
                <c:pt idx="13" formatCode="#,##0.00">
                  <c:v>0.32</c:v>
                </c:pt>
                <c:pt idx="14" formatCode="#,##0.00">
                  <c:v>0.28999999999999998</c:v>
                </c:pt>
                <c:pt idx="15" formatCode="#,##0.00">
                  <c:v>0.26</c:v>
                </c:pt>
                <c:pt idx="16" formatCode="#,##0.00">
                  <c:v>0.25</c:v>
                </c:pt>
                <c:pt idx="17" formatCode="#,##0.00">
                  <c:v>0.24</c:v>
                </c:pt>
                <c:pt idx="18" formatCode="#,##0.00">
                  <c:v>0.23</c:v>
                </c:pt>
                <c:pt idx="19" formatCode="0.00_ ">
                  <c:v>0.25</c:v>
                </c:pt>
                <c:pt idx="20" formatCode="0.00_ ">
                  <c:v>0.28000000000000003</c:v>
                </c:pt>
              </c:numCache>
            </c:numRef>
          </c:val>
          <c:smooth val="0"/>
          <c:extLst>
            <c:ext xmlns:c16="http://schemas.microsoft.com/office/drawing/2014/chart" uri="{C3380CC4-5D6E-409C-BE32-E72D297353CC}">
              <c16:uniqueId val="{00000002-2A52-47A5-86A0-3A8FE40833D3}"/>
            </c:ext>
          </c:extLst>
        </c:ser>
        <c:dLbls>
          <c:showLegendKey val="0"/>
          <c:showVal val="0"/>
          <c:showCatName val="0"/>
          <c:showSerName val="0"/>
          <c:showPercent val="0"/>
          <c:showBubbleSize val="0"/>
        </c:dLbls>
        <c:marker val="1"/>
        <c:smooth val="0"/>
        <c:axId val="486504520"/>
        <c:axId val="486499816"/>
      </c:lineChart>
      <c:catAx>
        <c:axId val="486502168"/>
        <c:scaling>
          <c:orientation val="minMax"/>
        </c:scaling>
        <c:delete val="0"/>
        <c:axPos val="b"/>
        <c:numFmt formatCode="General" sourceLinked="1"/>
        <c:majorTickMark val="out"/>
        <c:minorTickMark val="none"/>
        <c:tickLblPos val="low"/>
        <c:spPr>
          <a:noFill/>
          <a:ln w="6350"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ln>
                  <a:solidFill>
                    <a:srgbClr val="FFC000">
                      <a:alpha val="0"/>
                    </a:srgb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6508048"/>
        <c:crosses val="autoZero"/>
        <c:auto val="1"/>
        <c:lblAlgn val="ctr"/>
        <c:lblOffset val="100"/>
        <c:noMultiLvlLbl val="0"/>
      </c:catAx>
      <c:valAx>
        <c:axId val="486508048"/>
        <c:scaling>
          <c:orientation val="minMax"/>
        </c:scaling>
        <c:delete val="0"/>
        <c:axPos val="l"/>
        <c:numFmt formatCode="#,##0_ "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rgbClr val="FFC000">
                      <a:alpha val="0"/>
                    </a:srgb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6502168"/>
        <c:crosses val="autoZero"/>
        <c:crossBetween val="between"/>
      </c:valAx>
      <c:valAx>
        <c:axId val="486499816"/>
        <c:scaling>
          <c:orientation val="minMax"/>
          <c:min val="-1"/>
        </c:scaling>
        <c:delete val="0"/>
        <c:axPos val="r"/>
        <c:numFmt formatCode="0.0" sourceLinked="0"/>
        <c:majorTickMark val="out"/>
        <c:minorTickMark val="out"/>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rgbClr val="FFC000">
                      <a:alpha val="0"/>
                    </a:srgb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6504520"/>
        <c:crosses val="max"/>
        <c:crossBetween val="between"/>
        <c:majorUnit val="0.5"/>
        <c:minorUnit val="0.5"/>
      </c:valAx>
      <c:catAx>
        <c:axId val="486504520"/>
        <c:scaling>
          <c:orientation val="minMax"/>
        </c:scaling>
        <c:delete val="1"/>
        <c:axPos val="b"/>
        <c:numFmt formatCode="General" sourceLinked="1"/>
        <c:majorTickMark val="out"/>
        <c:minorTickMark val="none"/>
        <c:tickLblPos val="nextTo"/>
        <c:crossAx val="486499816"/>
        <c:crosses val="autoZero"/>
        <c:auto val="1"/>
        <c:lblAlgn val="ctr"/>
        <c:lblOffset val="100"/>
        <c:noMultiLvlLbl val="0"/>
      </c:catAx>
      <c:spPr>
        <a:noFill/>
        <a:ln>
          <a:noFill/>
        </a:ln>
        <a:effectLst/>
      </c:spPr>
    </c:plotArea>
    <c:legend>
      <c:legendPos val="t"/>
      <c:layout>
        <c:manualLayout>
          <c:xMode val="edge"/>
          <c:yMode val="edge"/>
          <c:x val="8.0575746284782535E-2"/>
          <c:y val="4.0435804736235904E-2"/>
          <c:w val="0.83706681034482755"/>
          <c:h val="8.5331369248035915E-2"/>
        </c:manualLayout>
      </c:layout>
      <c:overlay val="0"/>
      <c:spPr>
        <a:noFill/>
        <a:ln>
          <a:noFill/>
        </a:ln>
        <a:effectLst/>
      </c:spPr>
      <c:txPr>
        <a:bodyPr rot="0" spcFirstLastPara="1" vertOverflow="ellipsis" vert="horz" wrap="square" anchor="ctr" anchorCtr="1"/>
        <a:lstStyle/>
        <a:p>
          <a:pPr>
            <a:defRPr sz="900" b="0" i="0" u="none" strike="noStrike" kern="1200" baseline="0">
              <a:ln>
                <a:solidFill>
                  <a:srgbClr val="FFC000">
                    <a:alpha val="0"/>
                  </a:srgb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800">
          <a:ln>
            <a:solidFill>
              <a:srgbClr val="FFC000">
                <a:alpha val="0"/>
              </a:srgb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8727357609710558E-2"/>
          <c:y val="2.6319910046040191E-2"/>
          <c:w val="0.89163585434173653"/>
          <c:h val="0.86524916151439679"/>
        </c:manualLayout>
      </c:layout>
      <c:lineChart>
        <c:grouping val="standard"/>
        <c:varyColors val="0"/>
        <c:ser>
          <c:idx val="0"/>
          <c:order val="0"/>
          <c:tx>
            <c:strRef>
              <c:f>Sheet1!$B$1</c:f>
              <c:strCache>
                <c:ptCount val="1"/>
                <c:pt idx="0">
                  <c:v>대기업</c:v>
                </c:pt>
              </c:strCache>
            </c:strRef>
          </c:tx>
          <c:spPr>
            <a:ln w="19050" cap="rnd">
              <a:solidFill>
                <a:schemeClr val="accent1"/>
              </a:solidFill>
              <a:round/>
            </a:ln>
            <a:effectLst/>
          </c:spPr>
          <c:marker>
            <c:symbol val="none"/>
          </c:marker>
          <c:dLbls>
            <c:dLbl>
              <c:idx val="20"/>
              <c:layout>
                <c:manualLayout>
                  <c:x val="0"/>
                  <c:y val="-4.302168021680217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3A0A-42CD-B7A3-6FCE074448C2}"/>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accent1">
                          <a:alpha val="0"/>
                        </a:schemeClr>
                      </a:solidFill>
                    </a:ln>
                    <a:solidFill>
                      <a:schemeClr val="accent1"/>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Sheet1!$A$14:$A$34</c:f>
              <c:strCache>
                <c:ptCount val="21"/>
                <c:pt idx="0">
                  <c:v>'18</c:v>
                </c:pt>
                <c:pt idx="4">
                  <c:v>'19</c:v>
                </c:pt>
                <c:pt idx="8">
                  <c:v>'20</c:v>
                </c:pt>
                <c:pt idx="12">
                  <c:v>'21</c:v>
                </c:pt>
                <c:pt idx="16">
                  <c:v>'22</c:v>
                </c:pt>
                <c:pt idx="20">
                  <c:v>'23.1Q</c:v>
                </c:pt>
              </c:strCache>
            </c:strRef>
          </c:cat>
          <c:val>
            <c:numRef>
              <c:f>Sheet1!$B$14:$B$34</c:f>
              <c:numCache>
                <c:formatCode>0.00_);[Red]\(0.00\)</c:formatCode>
                <c:ptCount val="21"/>
                <c:pt idx="0">
                  <c:v>1.85</c:v>
                </c:pt>
                <c:pt idx="1">
                  <c:v>1.39</c:v>
                </c:pt>
                <c:pt idx="2">
                  <c:v>0.89</c:v>
                </c:pt>
                <c:pt idx="3">
                  <c:v>1.08</c:v>
                </c:pt>
                <c:pt idx="4">
                  <c:v>0.99</c:v>
                </c:pt>
                <c:pt idx="5">
                  <c:v>0.91</c:v>
                </c:pt>
                <c:pt idx="6">
                  <c:v>0.69</c:v>
                </c:pt>
                <c:pt idx="7" formatCode="0.0_);[Red]\(0.0\)">
                  <c:v>0.7</c:v>
                </c:pt>
                <c:pt idx="8" formatCode="0.0_);[Red]\(0.0\)">
                  <c:v>0.6</c:v>
                </c:pt>
                <c:pt idx="9" formatCode="0.00">
                  <c:v>0.47</c:v>
                </c:pt>
                <c:pt idx="10" formatCode="0.00">
                  <c:v>0.44</c:v>
                </c:pt>
                <c:pt idx="11" formatCode="0.00_ ">
                  <c:v>0.41</c:v>
                </c:pt>
                <c:pt idx="12" formatCode="0.00_ ">
                  <c:v>0.47</c:v>
                </c:pt>
                <c:pt idx="13" formatCode="0.00">
                  <c:v>0.33</c:v>
                </c:pt>
                <c:pt idx="14" formatCode="0.00">
                  <c:v>0.25</c:v>
                </c:pt>
                <c:pt idx="15" formatCode="0.00">
                  <c:v>0.22</c:v>
                </c:pt>
                <c:pt idx="16" formatCode="0.00">
                  <c:v>0.2</c:v>
                </c:pt>
                <c:pt idx="17" formatCode="0.00">
                  <c:v>0.19</c:v>
                </c:pt>
                <c:pt idx="18" formatCode="0.00">
                  <c:v>0.14000000000000001</c:v>
                </c:pt>
                <c:pt idx="19" formatCode="0.00_ ">
                  <c:v>0.15</c:v>
                </c:pt>
                <c:pt idx="20" formatCode="0.00_ ">
                  <c:v>0.14000000000000001</c:v>
                </c:pt>
              </c:numCache>
            </c:numRef>
          </c:val>
          <c:smooth val="1"/>
          <c:extLst>
            <c:ext xmlns:c16="http://schemas.microsoft.com/office/drawing/2014/chart" uri="{C3380CC4-5D6E-409C-BE32-E72D297353CC}">
              <c16:uniqueId val="{00000001-8C8D-4FB9-9423-3F4B1C7DBC6F}"/>
            </c:ext>
          </c:extLst>
        </c:ser>
        <c:ser>
          <c:idx val="1"/>
          <c:order val="1"/>
          <c:tx>
            <c:strRef>
              <c:f>Sheet1!$C$1</c:f>
              <c:strCache>
                <c:ptCount val="1"/>
                <c:pt idx="0">
                  <c:v>중소기업</c:v>
                </c:pt>
              </c:strCache>
            </c:strRef>
          </c:tx>
          <c:spPr>
            <a:ln w="19050" cap="sq">
              <a:solidFill>
                <a:schemeClr val="accent4"/>
              </a:solidFill>
              <a:prstDash val="sysDash"/>
              <a:round/>
            </a:ln>
            <a:effectLst/>
          </c:spPr>
          <c:marker>
            <c:symbol val="none"/>
          </c:marker>
          <c:dLbls>
            <c:dLbl>
              <c:idx val="14"/>
              <c:delete val="1"/>
              <c:extLst>
                <c:ext xmlns:c15="http://schemas.microsoft.com/office/drawing/2012/chart" uri="{CE6537A1-D6FC-4f65-9D91-7224C49458BB}"/>
                <c:ext xmlns:c16="http://schemas.microsoft.com/office/drawing/2014/chart" uri="{C3380CC4-5D6E-409C-BE32-E72D297353CC}">
                  <c16:uniqueId val="{00000002-8C8D-4FB9-9423-3F4B1C7DBC6F}"/>
                </c:ext>
              </c:extLst>
            </c:dLbl>
            <c:dLbl>
              <c:idx val="18"/>
              <c:delete val="1"/>
              <c:extLst>
                <c:ext xmlns:c15="http://schemas.microsoft.com/office/drawing/2012/chart" uri="{CE6537A1-D6FC-4f65-9D91-7224C49458BB}"/>
                <c:ext xmlns:c16="http://schemas.microsoft.com/office/drawing/2014/chart" uri="{C3380CC4-5D6E-409C-BE32-E72D297353CC}">
                  <c16:uniqueId val="{00000007-8C8D-4FB9-9423-3F4B1C7DBC6F}"/>
                </c:ext>
              </c:extLst>
            </c:dLbl>
            <c:dLbl>
              <c:idx val="2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accent1">
                            <a:alpha val="0"/>
                          </a:schemeClr>
                        </a:solidFill>
                      </a:ln>
                      <a:solidFill>
                        <a:schemeClr val="accent4"/>
                      </a:solidFill>
                      <a:latin typeface="KoPub돋움체 Medium" panose="00000600000000000000" pitchFamily="2" charset="-127"/>
                      <a:ea typeface="KoPub돋움체 Medium" panose="00000600000000000000" pitchFamily="2" charset="-127"/>
                      <a:cs typeface="+mn-cs"/>
                    </a:defRPr>
                  </a:pPr>
                  <a:endParaRPr lang="ko-KR"/>
                </a:p>
              </c:txPr>
              <c:dLblPos val="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3A0A-42CD-B7A3-6FCE074448C2}"/>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accent1">
                          <a:alpha val="0"/>
                        </a:schemeClr>
                      </a:solidFill>
                    </a:ln>
                    <a:solidFill>
                      <a:schemeClr val="accent5"/>
                    </a:solidFill>
                    <a:latin typeface="KoPub돋움체 Medium" panose="00000600000000000000" pitchFamily="2" charset="-127"/>
                    <a:ea typeface="KoPub돋움체 Medium" panose="00000600000000000000" pitchFamily="2" charset="-127"/>
                    <a:cs typeface="+mn-cs"/>
                  </a:defRPr>
                </a:pPr>
                <a:endParaRPr lang="ko-KR"/>
              </a:p>
            </c:txPr>
            <c:dLblPos val="t"/>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Sheet1!$A$14:$A$34</c:f>
              <c:strCache>
                <c:ptCount val="21"/>
                <c:pt idx="0">
                  <c:v>'18</c:v>
                </c:pt>
                <c:pt idx="4">
                  <c:v>'19</c:v>
                </c:pt>
                <c:pt idx="8">
                  <c:v>'20</c:v>
                </c:pt>
                <c:pt idx="12">
                  <c:v>'21</c:v>
                </c:pt>
                <c:pt idx="16">
                  <c:v>'22</c:v>
                </c:pt>
                <c:pt idx="20">
                  <c:v>'23.1Q</c:v>
                </c:pt>
              </c:strCache>
            </c:strRef>
          </c:cat>
          <c:val>
            <c:numRef>
              <c:f>Sheet1!$C$14:$C$34</c:f>
              <c:numCache>
                <c:formatCode>0.00_);[Red]\(0.00\)</c:formatCode>
                <c:ptCount val="21"/>
                <c:pt idx="0">
                  <c:v>0.85</c:v>
                </c:pt>
                <c:pt idx="1">
                  <c:v>0.78</c:v>
                </c:pt>
                <c:pt idx="2">
                  <c:v>0.77</c:v>
                </c:pt>
                <c:pt idx="3">
                  <c:v>0.74</c:v>
                </c:pt>
                <c:pt idx="4">
                  <c:v>0.72</c:v>
                </c:pt>
                <c:pt idx="5">
                  <c:v>0.69</c:v>
                </c:pt>
                <c:pt idx="6">
                  <c:v>0.67</c:v>
                </c:pt>
                <c:pt idx="7" formatCode="0.0_);[Red]\(0.0\)">
                  <c:v>0.6</c:v>
                </c:pt>
                <c:pt idx="8" formatCode="0.0_);[Red]\(0.0\)">
                  <c:v>0.6</c:v>
                </c:pt>
                <c:pt idx="9" formatCode="0.00">
                  <c:v>0.61</c:v>
                </c:pt>
                <c:pt idx="10" formatCode="0.00">
                  <c:v>0.56999999999999995</c:v>
                </c:pt>
                <c:pt idx="11" formatCode="0.00_ ">
                  <c:v>0.52</c:v>
                </c:pt>
                <c:pt idx="12" formatCode="0.00_ ">
                  <c:v>0.52</c:v>
                </c:pt>
                <c:pt idx="13" formatCode="0.00">
                  <c:v>0.47</c:v>
                </c:pt>
                <c:pt idx="14" formatCode="0.00">
                  <c:v>0.42</c:v>
                </c:pt>
                <c:pt idx="15" formatCode="0.00">
                  <c:v>0.38</c:v>
                </c:pt>
                <c:pt idx="16" formatCode="0.00">
                  <c:v>0.34</c:v>
                </c:pt>
                <c:pt idx="17" formatCode="0.00">
                  <c:v>0.33</c:v>
                </c:pt>
                <c:pt idx="18" formatCode="0.00">
                  <c:v>0.33</c:v>
                </c:pt>
                <c:pt idx="19" formatCode="0.00_ ">
                  <c:v>0.35</c:v>
                </c:pt>
                <c:pt idx="20" formatCode="0.00_ ">
                  <c:v>0.37</c:v>
                </c:pt>
              </c:numCache>
            </c:numRef>
          </c:val>
          <c:smooth val="1"/>
          <c:extLst>
            <c:ext xmlns:c16="http://schemas.microsoft.com/office/drawing/2014/chart" uri="{C3380CC4-5D6E-409C-BE32-E72D297353CC}">
              <c16:uniqueId val="{00000004-8C8D-4FB9-9423-3F4B1C7DBC6F}"/>
            </c:ext>
          </c:extLst>
        </c:ser>
        <c:ser>
          <c:idx val="2"/>
          <c:order val="2"/>
          <c:tx>
            <c:strRef>
              <c:f>Sheet1!$D$1</c:f>
              <c:strCache>
                <c:ptCount val="1"/>
                <c:pt idx="0">
                  <c:v>가계</c:v>
                </c:pt>
              </c:strCache>
            </c:strRef>
          </c:tx>
          <c:spPr>
            <a:ln w="19050" cap="sq">
              <a:solidFill>
                <a:schemeClr val="tx1">
                  <a:lumMod val="50000"/>
                  <a:lumOff val="50000"/>
                </a:schemeClr>
              </a:solidFill>
              <a:prstDash val="sysDot"/>
              <a:round/>
            </a:ln>
            <a:effectLst/>
          </c:spPr>
          <c:marker>
            <c:symbol val="none"/>
          </c:marker>
          <c:dLbls>
            <c:dLbl>
              <c:idx val="20"/>
              <c:layout>
                <c:manualLayout>
                  <c:x val="0"/>
                  <c:y val="-3.01151761517615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3A0A-42CD-B7A3-6FCE074448C2}"/>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accent1">
                          <a:alpha val="0"/>
                        </a:schemeClr>
                      </a:solidFill>
                    </a:ln>
                    <a:solidFill>
                      <a:schemeClr val="tx1">
                        <a:lumMod val="75000"/>
                        <a:lumOff val="25000"/>
                      </a:schemeClr>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Sheet1!$A$14:$A$34</c:f>
              <c:strCache>
                <c:ptCount val="21"/>
                <c:pt idx="0">
                  <c:v>'18</c:v>
                </c:pt>
                <c:pt idx="4">
                  <c:v>'19</c:v>
                </c:pt>
                <c:pt idx="8">
                  <c:v>'20</c:v>
                </c:pt>
                <c:pt idx="12">
                  <c:v>'21</c:v>
                </c:pt>
                <c:pt idx="16">
                  <c:v>'22</c:v>
                </c:pt>
                <c:pt idx="20">
                  <c:v>'23.1Q</c:v>
                </c:pt>
              </c:strCache>
            </c:strRef>
          </c:cat>
          <c:val>
            <c:numRef>
              <c:f>Sheet1!$D$14:$D$34</c:f>
              <c:numCache>
                <c:formatCode>0.00_);[Red]\(0.00\)</c:formatCode>
                <c:ptCount val="21"/>
                <c:pt idx="0">
                  <c:v>0.26</c:v>
                </c:pt>
                <c:pt idx="1">
                  <c:v>0.25</c:v>
                </c:pt>
                <c:pt idx="2">
                  <c:v>0.26</c:v>
                </c:pt>
                <c:pt idx="3">
                  <c:v>0.26</c:v>
                </c:pt>
                <c:pt idx="4">
                  <c:v>0.27</c:v>
                </c:pt>
                <c:pt idx="5">
                  <c:v>0.27</c:v>
                </c:pt>
                <c:pt idx="6">
                  <c:v>0.28000000000000003</c:v>
                </c:pt>
                <c:pt idx="7" formatCode="0.0_);[Red]\(0.0\)">
                  <c:v>0.3</c:v>
                </c:pt>
                <c:pt idx="8" formatCode="0.0_);[Red]\(0.0\)">
                  <c:v>0.3</c:v>
                </c:pt>
                <c:pt idx="9" formatCode="0.00">
                  <c:v>0.27</c:v>
                </c:pt>
                <c:pt idx="10" formatCode="0.00">
                  <c:v>0.25</c:v>
                </c:pt>
                <c:pt idx="11" formatCode="0.00_ ">
                  <c:v>0.22</c:v>
                </c:pt>
                <c:pt idx="12" formatCode="0.00_ ">
                  <c:v>0.21</c:v>
                </c:pt>
                <c:pt idx="13" formatCode="0.00">
                  <c:v>0.19</c:v>
                </c:pt>
                <c:pt idx="14" formatCode="0.00">
                  <c:v>0.18</c:v>
                </c:pt>
                <c:pt idx="15" formatCode="0.00">
                  <c:v>0.17</c:v>
                </c:pt>
                <c:pt idx="16" formatCode="0.00">
                  <c:v>0.18</c:v>
                </c:pt>
                <c:pt idx="17" formatCode="0.00">
                  <c:v>0.18</c:v>
                </c:pt>
                <c:pt idx="18" formatCode="0.00">
                  <c:v>0.18</c:v>
                </c:pt>
                <c:pt idx="19" formatCode="0.00_ ">
                  <c:v>0.2</c:v>
                </c:pt>
                <c:pt idx="20" formatCode="0.00_ ">
                  <c:v>0.24</c:v>
                </c:pt>
              </c:numCache>
            </c:numRef>
          </c:val>
          <c:smooth val="1"/>
          <c:extLst>
            <c:ext xmlns:c16="http://schemas.microsoft.com/office/drawing/2014/chart" uri="{C3380CC4-5D6E-409C-BE32-E72D297353CC}">
              <c16:uniqueId val="{00000006-8C8D-4FB9-9423-3F4B1C7DBC6F}"/>
            </c:ext>
          </c:extLst>
        </c:ser>
        <c:dLbls>
          <c:showLegendKey val="0"/>
          <c:showVal val="0"/>
          <c:showCatName val="0"/>
          <c:showSerName val="0"/>
          <c:showPercent val="0"/>
          <c:showBubbleSize val="0"/>
        </c:dLbls>
        <c:smooth val="0"/>
        <c:axId val="486497856"/>
        <c:axId val="486497464"/>
      </c:lineChart>
      <c:catAx>
        <c:axId val="486497856"/>
        <c:scaling>
          <c:orientation val="minMax"/>
        </c:scaling>
        <c:delete val="0"/>
        <c:axPos val="b"/>
        <c:numFmt formatCode="General" sourceLinked="1"/>
        <c:majorTickMark val="out"/>
        <c:minorTickMark val="none"/>
        <c:tickLblPos val="nextTo"/>
        <c:spPr>
          <a:noFill/>
          <a:ln w="6350"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ln>
                  <a:solidFill>
                    <a:schemeClr val="accent1">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6497464"/>
        <c:crosses val="autoZero"/>
        <c:auto val="1"/>
        <c:lblAlgn val="ctr"/>
        <c:lblOffset val="100"/>
        <c:noMultiLvlLbl val="0"/>
      </c:catAx>
      <c:valAx>
        <c:axId val="486497464"/>
        <c:scaling>
          <c:orientation val="minMax"/>
          <c:max val="2"/>
        </c:scaling>
        <c:delete val="0"/>
        <c:axPos val="l"/>
        <c:numFmt formatCode="#,##0.0_);[Red]\(#,##0.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accent1">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6497856"/>
        <c:crosses val="autoZero"/>
        <c:crossBetween val="between"/>
        <c:majorUnit val="0.5"/>
      </c:valAx>
      <c:spPr>
        <a:noFill/>
        <a:ln>
          <a:noFill/>
        </a:ln>
        <a:effectLst/>
      </c:spPr>
    </c:plotArea>
    <c:legend>
      <c:legendPos val="t"/>
      <c:layout>
        <c:manualLayout>
          <c:xMode val="edge"/>
          <c:yMode val="edge"/>
          <c:x val="7.9374426078971536E-2"/>
          <c:y val="1.4262872628726287E-2"/>
          <c:w val="0.9022995867768594"/>
          <c:h val="6.9818384501628639E-2"/>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accent1">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800">
          <a:ln>
            <a:solidFill>
              <a:schemeClr val="accent1">
                <a:alpha val="0"/>
              </a:schemeClr>
            </a:solidFill>
          </a:ln>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3550045913682267E-2"/>
          <c:y val="7.2442357962751489E-2"/>
          <c:w val="0.85348921028466485"/>
          <c:h val="0.81912652804597563"/>
        </c:manualLayout>
      </c:layout>
      <c:barChart>
        <c:barDir val="col"/>
        <c:grouping val="clustered"/>
        <c:varyColors val="0"/>
        <c:ser>
          <c:idx val="0"/>
          <c:order val="0"/>
          <c:tx>
            <c:strRef>
              <c:f>Sheet1!$D$1</c:f>
              <c:strCache>
                <c:ptCount val="1"/>
                <c:pt idx="0">
                  <c:v>22.1Q</c:v>
                </c:pt>
              </c:strCache>
            </c:strRef>
          </c:tx>
          <c:spPr>
            <a:solidFill>
              <a:srgbClr val="00338D"/>
            </a:solidFill>
            <a:ln w="19050" cap="sq">
              <a:noFill/>
              <a:prstDash val="sysDot"/>
            </a:ln>
            <a:effectLst/>
          </c:spPr>
          <c:invertIfNegative val="0"/>
          <c:cat>
            <c:strRef>
              <c:f>Sheet1!$A$2:$A$6</c:f>
              <c:strCache>
                <c:ptCount val="5"/>
                <c:pt idx="0">
                  <c:v>건설</c:v>
                </c:pt>
                <c:pt idx="1">
                  <c:v>자동차</c:v>
                </c:pt>
                <c:pt idx="2">
                  <c:v>도소매</c:v>
                </c:pt>
                <c:pt idx="3">
                  <c:v>숙박음식</c:v>
                </c:pt>
                <c:pt idx="4">
                  <c:v>부동산</c:v>
                </c:pt>
              </c:strCache>
            </c:strRef>
          </c:cat>
          <c:val>
            <c:numRef>
              <c:f>Sheet1!$D$2:$D$6</c:f>
              <c:numCache>
                <c:formatCode>0.00</c:formatCode>
                <c:ptCount val="5"/>
                <c:pt idx="0">
                  <c:v>0.93</c:v>
                </c:pt>
                <c:pt idx="1">
                  <c:v>0.74</c:v>
                </c:pt>
                <c:pt idx="2">
                  <c:v>0.23</c:v>
                </c:pt>
                <c:pt idx="3">
                  <c:v>0.24</c:v>
                </c:pt>
                <c:pt idx="4">
                  <c:v>0.11</c:v>
                </c:pt>
              </c:numCache>
            </c:numRef>
          </c:val>
          <c:extLst>
            <c:ext xmlns:c16="http://schemas.microsoft.com/office/drawing/2014/chart" uri="{C3380CC4-5D6E-409C-BE32-E72D297353CC}">
              <c16:uniqueId val="{00000000-0841-4283-8587-54C9652E527D}"/>
            </c:ext>
          </c:extLst>
        </c:ser>
        <c:ser>
          <c:idx val="1"/>
          <c:order val="1"/>
          <c:tx>
            <c:strRef>
              <c:f>Sheet1!$E$1</c:f>
              <c:strCache>
                <c:ptCount val="1"/>
                <c:pt idx="0">
                  <c:v>22.2Q</c:v>
                </c:pt>
              </c:strCache>
            </c:strRef>
          </c:tx>
          <c:spPr>
            <a:solidFill>
              <a:schemeClr val="accent4"/>
            </a:solidFill>
            <a:ln>
              <a:noFill/>
            </a:ln>
            <a:effectLst/>
          </c:spPr>
          <c:invertIfNegative val="0"/>
          <c:cat>
            <c:strRef>
              <c:f>Sheet1!$A$2:$A$6</c:f>
              <c:strCache>
                <c:ptCount val="5"/>
                <c:pt idx="0">
                  <c:v>건설</c:v>
                </c:pt>
                <c:pt idx="1">
                  <c:v>자동차</c:v>
                </c:pt>
                <c:pt idx="2">
                  <c:v>도소매</c:v>
                </c:pt>
                <c:pt idx="3">
                  <c:v>숙박음식</c:v>
                </c:pt>
                <c:pt idx="4">
                  <c:v>부동산</c:v>
                </c:pt>
              </c:strCache>
            </c:strRef>
          </c:cat>
          <c:val>
            <c:numRef>
              <c:f>Sheet1!$E$2:$E$6</c:f>
              <c:numCache>
                <c:formatCode>0.00</c:formatCode>
                <c:ptCount val="5"/>
                <c:pt idx="0">
                  <c:v>0.81</c:v>
                </c:pt>
                <c:pt idx="1">
                  <c:v>0.68</c:v>
                </c:pt>
                <c:pt idx="2">
                  <c:v>0.23</c:v>
                </c:pt>
                <c:pt idx="3">
                  <c:v>0.26</c:v>
                </c:pt>
                <c:pt idx="4">
                  <c:v>0.1</c:v>
                </c:pt>
              </c:numCache>
            </c:numRef>
          </c:val>
          <c:extLst>
            <c:ext xmlns:c16="http://schemas.microsoft.com/office/drawing/2014/chart" uri="{C3380CC4-5D6E-409C-BE32-E72D297353CC}">
              <c16:uniqueId val="{00000001-0841-4283-8587-54C9652E527D}"/>
            </c:ext>
          </c:extLst>
        </c:ser>
        <c:ser>
          <c:idx val="2"/>
          <c:order val="2"/>
          <c:tx>
            <c:strRef>
              <c:f>Sheet1!$F$1</c:f>
              <c:strCache>
                <c:ptCount val="1"/>
                <c:pt idx="0">
                  <c:v>22.3Q</c:v>
                </c:pt>
              </c:strCache>
            </c:strRef>
          </c:tx>
          <c:spPr>
            <a:solidFill>
              <a:schemeClr val="accent1"/>
            </a:solidFill>
            <a:ln>
              <a:noFill/>
            </a:ln>
            <a:effectLst/>
          </c:spPr>
          <c:invertIfNegative val="0"/>
          <c:cat>
            <c:strRef>
              <c:f>Sheet1!$A$2:$A$6</c:f>
              <c:strCache>
                <c:ptCount val="5"/>
                <c:pt idx="0">
                  <c:v>건설</c:v>
                </c:pt>
                <c:pt idx="1">
                  <c:v>자동차</c:v>
                </c:pt>
                <c:pt idx="2">
                  <c:v>도소매</c:v>
                </c:pt>
                <c:pt idx="3">
                  <c:v>숙박음식</c:v>
                </c:pt>
                <c:pt idx="4">
                  <c:v>부동산</c:v>
                </c:pt>
              </c:strCache>
            </c:strRef>
          </c:cat>
          <c:val>
            <c:numRef>
              <c:f>Sheet1!$F$2:$F$6</c:f>
              <c:numCache>
                <c:formatCode>0.00</c:formatCode>
                <c:ptCount val="5"/>
                <c:pt idx="0">
                  <c:v>0.82</c:v>
                </c:pt>
                <c:pt idx="1">
                  <c:v>0.52</c:v>
                </c:pt>
                <c:pt idx="2">
                  <c:v>0.22</c:v>
                </c:pt>
                <c:pt idx="3">
                  <c:v>0.26</c:v>
                </c:pt>
                <c:pt idx="4">
                  <c:v>0.1</c:v>
                </c:pt>
              </c:numCache>
            </c:numRef>
          </c:val>
          <c:extLst>
            <c:ext xmlns:c16="http://schemas.microsoft.com/office/drawing/2014/chart" uri="{C3380CC4-5D6E-409C-BE32-E72D297353CC}">
              <c16:uniqueId val="{00000002-0841-4283-8587-54C9652E527D}"/>
            </c:ext>
          </c:extLst>
        </c:ser>
        <c:ser>
          <c:idx val="3"/>
          <c:order val="3"/>
          <c:tx>
            <c:strRef>
              <c:f>Sheet1!$G$1</c:f>
              <c:strCache>
                <c:ptCount val="1"/>
                <c:pt idx="0">
                  <c:v>22.4Q</c:v>
                </c:pt>
              </c:strCache>
            </c:strRef>
          </c:tx>
          <c:spPr>
            <a:solidFill>
              <a:srgbClr val="00C0AE"/>
            </a:solidFill>
            <a:ln>
              <a:noFill/>
            </a:ln>
            <a:effectLst/>
          </c:spPr>
          <c:invertIfNegative val="0"/>
          <c:cat>
            <c:strRef>
              <c:f>Sheet1!$A$2:$A$6</c:f>
              <c:strCache>
                <c:ptCount val="5"/>
                <c:pt idx="0">
                  <c:v>건설</c:v>
                </c:pt>
                <c:pt idx="1">
                  <c:v>자동차</c:v>
                </c:pt>
                <c:pt idx="2">
                  <c:v>도소매</c:v>
                </c:pt>
                <c:pt idx="3">
                  <c:v>숙박음식</c:v>
                </c:pt>
                <c:pt idx="4">
                  <c:v>부동산</c:v>
                </c:pt>
              </c:strCache>
            </c:strRef>
          </c:cat>
          <c:val>
            <c:numRef>
              <c:f>Sheet1!$G$2:$G$6</c:f>
              <c:numCache>
                <c:formatCode>0.0_);[Red]\(0.0\)</c:formatCode>
                <c:ptCount val="5"/>
                <c:pt idx="0">
                  <c:v>0.8</c:v>
                </c:pt>
                <c:pt idx="1">
                  <c:v>0.72</c:v>
                </c:pt>
                <c:pt idx="2">
                  <c:v>0.27</c:v>
                </c:pt>
                <c:pt idx="3">
                  <c:v>0.2</c:v>
                </c:pt>
                <c:pt idx="4">
                  <c:v>0.13</c:v>
                </c:pt>
              </c:numCache>
            </c:numRef>
          </c:val>
          <c:extLst>
            <c:ext xmlns:c16="http://schemas.microsoft.com/office/drawing/2014/chart" uri="{C3380CC4-5D6E-409C-BE32-E72D297353CC}">
              <c16:uniqueId val="{00000003-0841-4283-8587-54C9652E527D}"/>
            </c:ext>
          </c:extLst>
        </c:ser>
        <c:ser>
          <c:idx val="4"/>
          <c:order val="4"/>
          <c:tx>
            <c:strRef>
              <c:f>Sheet1!$H$1</c:f>
              <c:strCache>
                <c:ptCount val="1"/>
                <c:pt idx="0">
                  <c:v>23.1Q</c:v>
                </c:pt>
              </c:strCache>
            </c:strRef>
          </c:tx>
          <c:spPr>
            <a:solidFill>
              <a:schemeClr val="accent5"/>
            </a:solidFill>
            <a:ln>
              <a:noFill/>
            </a:ln>
            <a:effectLst/>
          </c:spPr>
          <c:invertIfNegative val="0"/>
          <c:cat>
            <c:strRef>
              <c:f>Sheet1!$A$2:$A$6</c:f>
              <c:strCache>
                <c:ptCount val="5"/>
                <c:pt idx="0">
                  <c:v>건설</c:v>
                </c:pt>
                <c:pt idx="1">
                  <c:v>자동차</c:v>
                </c:pt>
                <c:pt idx="2">
                  <c:v>도소매</c:v>
                </c:pt>
                <c:pt idx="3">
                  <c:v>숙박음식</c:v>
                </c:pt>
                <c:pt idx="4">
                  <c:v>부동산</c:v>
                </c:pt>
              </c:strCache>
            </c:strRef>
          </c:cat>
          <c:val>
            <c:numRef>
              <c:f>Sheet1!$H$2:$H$6</c:f>
              <c:numCache>
                <c:formatCode>0.0_);[Red]\(0.0\)</c:formatCode>
                <c:ptCount val="5"/>
                <c:pt idx="0">
                  <c:v>0.82</c:v>
                </c:pt>
                <c:pt idx="1">
                  <c:v>0.59</c:v>
                </c:pt>
                <c:pt idx="2">
                  <c:v>0.28000000000000003</c:v>
                </c:pt>
                <c:pt idx="3">
                  <c:v>0.31</c:v>
                </c:pt>
                <c:pt idx="4">
                  <c:v>0.14699999999999999</c:v>
                </c:pt>
              </c:numCache>
            </c:numRef>
          </c:val>
          <c:extLst>
            <c:ext xmlns:c16="http://schemas.microsoft.com/office/drawing/2014/chart" uri="{C3380CC4-5D6E-409C-BE32-E72D297353CC}">
              <c16:uniqueId val="{00000004-0841-4283-8587-54C9652E527D}"/>
            </c:ext>
          </c:extLst>
        </c:ser>
        <c:dLbls>
          <c:showLegendKey val="0"/>
          <c:showVal val="0"/>
          <c:showCatName val="0"/>
          <c:showSerName val="0"/>
          <c:showPercent val="0"/>
          <c:showBubbleSize val="0"/>
        </c:dLbls>
        <c:gapWidth val="150"/>
        <c:axId val="486497856"/>
        <c:axId val="486497464"/>
      </c:barChart>
      <c:catAx>
        <c:axId val="486497856"/>
        <c:scaling>
          <c:orientation val="minMax"/>
        </c:scaling>
        <c:delete val="0"/>
        <c:axPos val="b"/>
        <c:numFmt formatCode="General" sourceLinked="1"/>
        <c:majorTickMark val="out"/>
        <c:minorTickMark val="none"/>
        <c:tickLblPos val="nextTo"/>
        <c:spPr>
          <a:noFill/>
          <a:ln w="6350"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ln>
                  <a:solidFill>
                    <a:schemeClr val="accent1">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6497464"/>
        <c:crosses val="autoZero"/>
        <c:auto val="1"/>
        <c:lblAlgn val="ctr"/>
        <c:lblOffset val="100"/>
        <c:noMultiLvlLbl val="0"/>
      </c:catAx>
      <c:valAx>
        <c:axId val="486497464"/>
        <c:scaling>
          <c:orientation val="minMax"/>
        </c:scaling>
        <c:delete val="0"/>
        <c:axPos val="l"/>
        <c:numFmt formatCode="#,##0.0_);[Red]\(#,##0.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accent1">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6497856"/>
        <c:crosses val="autoZero"/>
        <c:crossBetween val="between"/>
      </c:valAx>
      <c:spPr>
        <a:noFill/>
        <a:ln>
          <a:noFill/>
        </a:ln>
        <a:effectLst/>
      </c:spPr>
    </c:plotArea>
    <c:legend>
      <c:legendPos val="t"/>
      <c:layout>
        <c:manualLayout>
          <c:xMode val="edge"/>
          <c:yMode val="edge"/>
          <c:x val="0.17558654729109274"/>
          <c:y val="3.9190010098376575E-2"/>
          <c:w val="0.73985606060606057"/>
          <c:h val="6.5645008860205037E-2"/>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accent1">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800">
          <a:ln>
            <a:solidFill>
              <a:schemeClr val="accent1">
                <a:alpha val="0"/>
              </a:schemeClr>
            </a:solidFill>
          </a:ln>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619077134986226E-2"/>
          <c:y val="8.6878412577378702E-2"/>
          <c:w val="0.90132644628099168"/>
          <c:h val="0.80469064377714439"/>
        </c:manualLayout>
      </c:layout>
      <c:lineChart>
        <c:grouping val="standard"/>
        <c:varyColors val="0"/>
        <c:ser>
          <c:idx val="0"/>
          <c:order val="0"/>
          <c:tx>
            <c:strRef>
              <c:f>Sheet1!$B$1</c:f>
              <c:strCache>
                <c:ptCount val="1"/>
                <c:pt idx="0">
                  <c:v>보험</c:v>
                </c:pt>
              </c:strCache>
            </c:strRef>
          </c:tx>
          <c:spPr>
            <a:ln w="19050" cap="rnd">
              <a:solidFill>
                <a:schemeClr val="accent1"/>
              </a:solidFill>
              <a:prstDash val="solid"/>
              <a:round/>
            </a:ln>
            <a:effectLst/>
          </c:spPr>
          <c:marker>
            <c:symbol val="none"/>
          </c:marker>
          <c:cat>
            <c:strRef>
              <c:f>Sheet1!$A$14:$A$34</c:f>
              <c:strCache>
                <c:ptCount val="21"/>
                <c:pt idx="0">
                  <c:v>'18</c:v>
                </c:pt>
                <c:pt idx="4">
                  <c:v>'19</c:v>
                </c:pt>
                <c:pt idx="8">
                  <c:v>'20</c:v>
                </c:pt>
                <c:pt idx="12">
                  <c:v>'21</c:v>
                </c:pt>
                <c:pt idx="16">
                  <c:v>'22</c:v>
                </c:pt>
                <c:pt idx="20">
                  <c:v>'23.1Q</c:v>
                </c:pt>
              </c:strCache>
            </c:strRef>
          </c:cat>
          <c:val>
            <c:numRef>
              <c:f>Sheet1!$B$14:$B$34</c:f>
              <c:numCache>
                <c:formatCode>0.00</c:formatCode>
                <c:ptCount val="21"/>
                <c:pt idx="0">
                  <c:v>0.76</c:v>
                </c:pt>
                <c:pt idx="1">
                  <c:v>0.94</c:v>
                </c:pt>
                <c:pt idx="2">
                  <c:v>0.83</c:v>
                </c:pt>
                <c:pt idx="3">
                  <c:v>0.65</c:v>
                </c:pt>
                <c:pt idx="4">
                  <c:v>0.68</c:v>
                </c:pt>
                <c:pt idx="5">
                  <c:v>0.61</c:v>
                </c:pt>
                <c:pt idx="6">
                  <c:v>0.59</c:v>
                </c:pt>
                <c:pt idx="7" formatCode="0.0_ ">
                  <c:v>0.44</c:v>
                </c:pt>
                <c:pt idx="8" formatCode="0.0_ ">
                  <c:v>0.47</c:v>
                </c:pt>
                <c:pt idx="9" formatCode="0.0_ ">
                  <c:v>0.61</c:v>
                </c:pt>
                <c:pt idx="10" formatCode="0.0_ ">
                  <c:v>0.59</c:v>
                </c:pt>
                <c:pt idx="11" formatCode="0.0_ ">
                  <c:v>0.48</c:v>
                </c:pt>
                <c:pt idx="12" formatCode="0.0_ ">
                  <c:v>1.18</c:v>
                </c:pt>
                <c:pt idx="13" formatCode="0.0_ ">
                  <c:v>0.86</c:v>
                </c:pt>
                <c:pt idx="14" formatCode="0.0_ ">
                  <c:v>0.75</c:v>
                </c:pt>
                <c:pt idx="15" formatCode="0.0_ ">
                  <c:v>0.6</c:v>
                </c:pt>
                <c:pt idx="16" formatCode="0.0_ ">
                  <c:v>0.91</c:v>
                </c:pt>
                <c:pt idx="17" formatCode="0.00_ ">
                  <c:v>0.84</c:v>
                </c:pt>
                <c:pt idx="18" formatCode="0.00_ ">
                  <c:v>0.78</c:v>
                </c:pt>
                <c:pt idx="19" formatCode="0.00_ ">
                  <c:v>0.7</c:v>
                </c:pt>
                <c:pt idx="20" formatCode="0.00_ ">
                  <c:v>1.7</c:v>
                </c:pt>
              </c:numCache>
            </c:numRef>
          </c:val>
          <c:smooth val="1"/>
          <c:extLst>
            <c:ext xmlns:c16="http://schemas.microsoft.com/office/drawing/2014/chart" uri="{C3380CC4-5D6E-409C-BE32-E72D297353CC}">
              <c16:uniqueId val="{00000000-0FD1-4F7B-BDC6-63E0DCD5B1B5}"/>
            </c:ext>
          </c:extLst>
        </c:ser>
        <c:ser>
          <c:idx val="1"/>
          <c:order val="1"/>
          <c:tx>
            <c:strRef>
              <c:f>Sheet1!$C$1</c:f>
              <c:strCache>
                <c:ptCount val="1"/>
                <c:pt idx="0">
                  <c:v>상호금융</c:v>
                </c:pt>
              </c:strCache>
            </c:strRef>
          </c:tx>
          <c:spPr>
            <a:ln w="19050" cap="sq">
              <a:solidFill>
                <a:schemeClr val="tx1">
                  <a:lumMod val="50000"/>
                  <a:lumOff val="50000"/>
                </a:schemeClr>
              </a:solidFill>
              <a:prstDash val="sysDash"/>
              <a:round/>
            </a:ln>
            <a:effectLst/>
          </c:spPr>
          <c:marker>
            <c:symbol val="none"/>
          </c:marker>
          <c:cat>
            <c:strRef>
              <c:f>Sheet1!$A$14:$A$34</c:f>
              <c:strCache>
                <c:ptCount val="21"/>
                <c:pt idx="0">
                  <c:v>'18</c:v>
                </c:pt>
                <c:pt idx="4">
                  <c:v>'19</c:v>
                </c:pt>
                <c:pt idx="8">
                  <c:v>'20</c:v>
                </c:pt>
                <c:pt idx="12">
                  <c:v>'21</c:v>
                </c:pt>
                <c:pt idx="16">
                  <c:v>'22</c:v>
                </c:pt>
                <c:pt idx="20">
                  <c:v>'23.1Q</c:v>
                </c:pt>
              </c:strCache>
            </c:strRef>
          </c:cat>
          <c:val>
            <c:numRef>
              <c:f>Sheet1!$C$14:$C$34</c:f>
              <c:numCache>
                <c:formatCode>0.00</c:formatCode>
                <c:ptCount val="21"/>
                <c:pt idx="0">
                  <c:v>0.54</c:v>
                </c:pt>
                <c:pt idx="1">
                  <c:v>0.68</c:v>
                </c:pt>
                <c:pt idx="2">
                  <c:v>0.72</c:v>
                </c:pt>
                <c:pt idx="3">
                  <c:v>0.52</c:v>
                </c:pt>
                <c:pt idx="4">
                  <c:v>0.51</c:v>
                </c:pt>
                <c:pt idx="5">
                  <c:v>0.55000000000000004</c:v>
                </c:pt>
                <c:pt idx="6">
                  <c:v>0.56000000000000005</c:v>
                </c:pt>
                <c:pt idx="7" formatCode="0.0_ ">
                  <c:v>0.43</c:v>
                </c:pt>
                <c:pt idx="8" formatCode="0.0_ ">
                  <c:v>0.33</c:v>
                </c:pt>
                <c:pt idx="9" formatCode="0.0_ ">
                  <c:v>0.5</c:v>
                </c:pt>
                <c:pt idx="10" formatCode="0.0_ ">
                  <c:v>0.53</c:v>
                </c:pt>
                <c:pt idx="11" formatCode="0.0_ ">
                  <c:v>0.41</c:v>
                </c:pt>
                <c:pt idx="12" formatCode="0.0_ ">
                  <c:v>0.45</c:v>
                </c:pt>
                <c:pt idx="13" formatCode="0.0_ ">
                  <c:v>0.61</c:v>
                </c:pt>
                <c:pt idx="14" formatCode="0.0_ ">
                  <c:v>0.62</c:v>
                </c:pt>
                <c:pt idx="15" formatCode="0.0_ ">
                  <c:v>0.49</c:v>
                </c:pt>
                <c:pt idx="16" formatCode="0.0_ ">
                  <c:v>0.65</c:v>
                </c:pt>
                <c:pt idx="17" formatCode="0.00_ ">
                  <c:v>0.73</c:v>
                </c:pt>
                <c:pt idx="18" formatCode="0.00_ ">
                  <c:v>0.73</c:v>
                </c:pt>
                <c:pt idx="19" formatCode="0.00_ ">
                  <c:v>0.53</c:v>
                </c:pt>
                <c:pt idx="20" formatCode="0.00_ ">
                  <c:v>0.46</c:v>
                </c:pt>
              </c:numCache>
            </c:numRef>
          </c:val>
          <c:smooth val="1"/>
          <c:extLst>
            <c:ext xmlns:c16="http://schemas.microsoft.com/office/drawing/2014/chart" uri="{C3380CC4-5D6E-409C-BE32-E72D297353CC}">
              <c16:uniqueId val="{00000001-0FD1-4F7B-BDC6-63E0DCD5B1B5}"/>
            </c:ext>
          </c:extLst>
        </c:ser>
        <c:ser>
          <c:idx val="2"/>
          <c:order val="2"/>
          <c:tx>
            <c:strRef>
              <c:f>Sheet1!$D$1</c:f>
              <c:strCache>
                <c:ptCount val="1"/>
                <c:pt idx="0">
                  <c:v>증권</c:v>
                </c:pt>
              </c:strCache>
            </c:strRef>
          </c:tx>
          <c:spPr>
            <a:ln w="19050" cap="sq">
              <a:solidFill>
                <a:schemeClr val="bg2"/>
              </a:solidFill>
              <a:prstDash val="sysDot"/>
              <a:round/>
            </a:ln>
            <a:effectLst/>
          </c:spPr>
          <c:marker>
            <c:symbol val="none"/>
          </c:marker>
          <c:cat>
            <c:strRef>
              <c:f>Sheet1!$A$14:$A$34</c:f>
              <c:strCache>
                <c:ptCount val="21"/>
                <c:pt idx="0">
                  <c:v>'18</c:v>
                </c:pt>
                <c:pt idx="4">
                  <c:v>'19</c:v>
                </c:pt>
                <c:pt idx="8">
                  <c:v>'20</c:v>
                </c:pt>
                <c:pt idx="12">
                  <c:v>'21</c:v>
                </c:pt>
                <c:pt idx="16">
                  <c:v>'22</c:v>
                </c:pt>
                <c:pt idx="20">
                  <c:v>'23.1Q</c:v>
                </c:pt>
              </c:strCache>
            </c:strRef>
          </c:cat>
          <c:val>
            <c:numRef>
              <c:f>Sheet1!$D$14:$D$34</c:f>
              <c:numCache>
                <c:formatCode>0.00</c:formatCode>
                <c:ptCount val="21"/>
                <c:pt idx="0">
                  <c:v>1.43</c:v>
                </c:pt>
                <c:pt idx="1">
                  <c:v>1.28</c:v>
                </c:pt>
                <c:pt idx="2">
                  <c:v>1.1299999999999999</c:v>
                </c:pt>
                <c:pt idx="3">
                  <c:v>0.96</c:v>
                </c:pt>
                <c:pt idx="4">
                  <c:v>1.28</c:v>
                </c:pt>
                <c:pt idx="5">
                  <c:v>1.21</c:v>
                </c:pt>
                <c:pt idx="6">
                  <c:v>1.07</c:v>
                </c:pt>
                <c:pt idx="7" formatCode="0.0_ ">
                  <c:v>1.03</c:v>
                </c:pt>
                <c:pt idx="8" formatCode="0.0_ ">
                  <c:v>0.4</c:v>
                </c:pt>
                <c:pt idx="9" formatCode="0.0_ ">
                  <c:v>0.84</c:v>
                </c:pt>
                <c:pt idx="10" formatCode="0.0_ ">
                  <c:v>1.05</c:v>
                </c:pt>
                <c:pt idx="11" formatCode="0.0_ ">
                  <c:v>1.02</c:v>
                </c:pt>
                <c:pt idx="12" formatCode="0.0_ ">
                  <c:v>1.95</c:v>
                </c:pt>
                <c:pt idx="13" formatCode="0.0_ ">
                  <c:v>1.7</c:v>
                </c:pt>
                <c:pt idx="14" formatCode="0.0_ ">
                  <c:v>1.66</c:v>
                </c:pt>
                <c:pt idx="15" formatCode="0.0_ ">
                  <c:v>1.44</c:v>
                </c:pt>
                <c:pt idx="16" formatCode="0.0_ ">
                  <c:v>1.29</c:v>
                </c:pt>
                <c:pt idx="17" formatCode="0.00_ ">
                  <c:v>0.97</c:v>
                </c:pt>
                <c:pt idx="18" formatCode="0.00_ ">
                  <c:v>0.93</c:v>
                </c:pt>
                <c:pt idx="19" formatCode="0.00_ ">
                  <c:v>0.69</c:v>
                </c:pt>
                <c:pt idx="20" formatCode="0.00_ ">
                  <c:v>2.42</c:v>
                </c:pt>
              </c:numCache>
            </c:numRef>
          </c:val>
          <c:smooth val="1"/>
          <c:extLst>
            <c:ext xmlns:c16="http://schemas.microsoft.com/office/drawing/2014/chart" uri="{C3380CC4-5D6E-409C-BE32-E72D297353CC}">
              <c16:uniqueId val="{00000002-0FD1-4F7B-BDC6-63E0DCD5B1B5}"/>
            </c:ext>
          </c:extLst>
        </c:ser>
        <c:ser>
          <c:idx val="3"/>
          <c:order val="3"/>
          <c:tx>
            <c:strRef>
              <c:f>Sheet1!$E$1</c:f>
              <c:strCache>
                <c:ptCount val="1"/>
                <c:pt idx="0">
                  <c:v>여신전문</c:v>
                </c:pt>
              </c:strCache>
            </c:strRef>
          </c:tx>
          <c:spPr>
            <a:ln w="19050" cap="rnd">
              <a:solidFill>
                <a:schemeClr val="accent4"/>
              </a:solidFill>
              <a:round/>
            </a:ln>
            <a:effectLst/>
          </c:spPr>
          <c:marker>
            <c:symbol val="none"/>
          </c:marker>
          <c:cat>
            <c:strRef>
              <c:f>Sheet1!$A$14:$A$34</c:f>
              <c:strCache>
                <c:ptCount val="21"/>
                <c:pt idx="0">
                  <c:v>'18</c:v>
                </c:pt>
                <c:pt idx="4">
                  <c:v>'19</c:v>
                </c:pt>
                <c:pt idx="8">
                  <c:v>'20</c:v>
                </c:pt>
                <c:pt idx="12">
                  <c:v>'21</c:v>
                </c:pt>
                <c:pt idx="16">
                  <c:v>'22</c:v>
                </c:pt>
                <c:pt idx="20">
                  <c:v>'23.1Q</c:v>
                </c:pt>
              </c:strCache>
            </c:strRef>
          </c:cat>
          <c:val>
            <c:numRef>
              <c:f>Sheet1!$E$14:$E$34</c:f>
              <c:numCache>
                <c:formatCode>0.00</c:formatCode>
                <c:ptCount val="21"/>
                <c:pt idx="0">
                  <c:v>1.84</c:v>
                </c:pt>
                <c:pt idx="1">
                  <c:v>1.52</c:v>
                </c:pt>
                <c:pt idx="2">
                  <c:v>1.33</c:v>
                </c:pt>
                <c:pt idx="3">
                  <c:v>1.28</c:v>
                </c:pt>
                <c:pt idx="4">
                  <c:v>1.51</c:v>
                </c:pt>
                <c:pt idx="5">
                  <c:v>1.35</c:v>
                </c:pt>
                <c:pt idx="6">
                  <c:v>1.26</c:v>
                </c:pt>
                <c:pt idx="7" formatCode="0.0_ ">
                  <c:v>1.21</c:v>
                </c:pt>
                <c:pt idx="8" formatCode="0.0_ ">
                  <c:v>1.46</c:v>
                </c:pt>
                <c:pt idx="9" formatCode="0.0_ ">
                  <c:v>1.57</c:v>
                </c:pt>
                <c:pt idx="10" formatCode="0.0_ ">
                  <c:v>1.52</c:v>
                </c:pt>
                <c:pt idx="11" formatCode="0.0_ ">
                  <c:v>1.42</c:v>
                </c:pt>
                <c:pt idx="12" formatCode="0.0_ ">
                  <c:v>1.71</c:v>
                </c:pt>
                <c:pt idx="13" formatCode="0.0_ ">
                  <c:v>1.86</c:v>
                </c:pt>
                <c:pt idx="14" formatCode="0.0_ ">
                  <c:v>1.9</c:v>
                </c:pt>
                <c:pt idx="15" formatCode="0.0_ ">
                  <c:v>1.91</c:v>
                </c:pt>
                <c:pt idx="16" formatCode="0.0_ ">
                  <c:v>2.11</c:v>
                </c:pt>
                <c:pt idx="17" formatCode="0.00_ ">
                  <c:v>1.86</c:v>
                </c:pt>
                <c:pt idx="18" formatCode="0.00_ ">
                  <c:v>1.7</c:v>
                </c:pt>
                <c:pt idx="19" formatCode="0.00_ ">
                  <c:v>1.38</c:v>
                </c:pt>
                <c:pt idx="20" formatCode="0.00_ ">
                  <c:v>2.0299999999999998</c:v>
                </c:pt>
              </c:numCache>
            </c:numRef>
          </c:val>
          <c:smooth val="1"/>
          <c:extLst>
            <c:ext xmlns:c16="http://schemas.microsoft.com/office/drawing/2014/chart" uri="{C3380CC4-5D6E-409C-BE32-E72D297353CC}">
              <c16:uniqueId val="{00000003-0FD1-4F7B-BDC6-63E0DCD5B1B5}"/>
            </c:ext>
          </c:extLst>
        </c:ser>
        <c:ser>
          <c:idx val="4"/>
          <c:order val="4"/>
          <c:tx>
            <c:strRef>
              <c:f>Sheet1!$F$1</c:f>
              <c:strCache>
                <c:ptCount val="1"/>
                <c:pt idx="0">
                  <c:v>저축은행</c:v>
                </c:pt>
              </c:strCache>
            </c:strRef>
          </c:tx>
          <c:spPr>
            <a:ln w="19050" cap="rnd">
              <a:solidFill>
                <a:schemeClr val="tx2"/>
              </a:solidFill>
              <a:prstDash val="solid"/>
              <a:round/>
            </a:ln>
            <a:effectLst/>
          </c:spPr>
          <c:marker>
            <c:symbol val="none"/>
          </c:marker>
          <c:cat>
            <c:strRef>
              <c:f>Sheet1!$A$14:$A$34</c:f>
              <c:strCache>
                <c:ptCount val="21"/>
                <c:pt idx="0">
                  <c:v>'18</c:v>
                </c:pt>
                <c:pt idx="4">
                  <c:v>'19</c:v>
                </c:pt>
                <c:pt idx="8">
                  <c:v>'20</c:v>
                </c:pt>
                <c:pt idx="12">
                  <c:v>'21</c:v>
                </c:pt>
                <c:pt idx="16">
                  <c:v>'22</c:v>
                </c:pt>
                <c:pt idx="20">
                  <c:v>'23.1Q</c:v>
                </c:pt>
              </c:strCache>
            </c:strRef>
          </c:cat>
          <c:val>
            <c:numRef>
              <c:f>Sheet1!$F$14:$F$34</c:f>
              <c:numCache>
                <c:formatCode>0.00</c:formatCode>
                <c:ptCount val="21"/>
                <c:pt idx="0">
                  <c:v>1.44</c:v>
                </c:pt>
                <c:pt idx="1">
                  <c:v>1.84</c:v>
                </c:pt>
                <c:pt idx="2">
                  <c:v>1.84</c:v>
                </c:pt>
                <c:pt idx="3">
                  <c:v>1.78</c:v>
                </c:pt>
                <c:pt idx="4">
                  <c:v>1.17</c:v>
                </c:pt>
                <c:pt idx="5">
                  <c:v>1.7</c:v>
                </c:pt>
                <c:pt idx="6">
                  <c:v>1.77</c:v>
                </c:pt>
                <c:pt idx="7" formatCode="0.0_ ">
                  <c:v>1.8</c:v>
                </c:pt>
                <c:pt idx="8" formatCode="0.0_ ">
                  <c:v>1.25</c:v>
                </c:pt>
                <c:pt idx="9" formatCode="0.0_ ">
                  <c:v>1.63</c:v>
                </c:pt>
                <c:pt idx="10" formatCode="0.0_ ">
                  <c:v>1.7</c:v>
                </c:pt>
                <c:pt idx="11" formatCode="0.0_ ">
                  <c:v>1.74</c:v>
                </c:pt>
                <c:pt idx="12" formatCode="0.0_ ">
                  <c:v>1.99</c:v>
                </c:pt>
                <c:pt idx="13" formatCode="0.0_ ">
                  <c:v>2.2000000000000002</c:v>
                </c:pt>
                <c:pt idx="14" formatCode="0.0_ ">
                  <c:v>2.16</c:v>
                </c:pt>
                <c:pt idx="15" formatCode="0.0_ ">
                  <c:v>1.89</c:v>
                </c:pt>
                <c:pt idx="16" formatCode="0.0_ ">
                  <c:v>1.51</c:v>
                </c:pt>
                <c:pt idx="17" formatCode="0.00_ ">
                  <c:v>1.43</c:v>
                </c:pt>
                <c:pt idx="18" formatCode="0.00_ ">
                  <c:v>1.39</c:v>
                </c:pt>
                <c:pt idx="19" formatCode="0.00_ ">
                  <c:v>1.19</c:v>
                </c:pt>
                <c:pt idx="20" formatCode="0.00_ ">
                  <c:v>-0.15</c:v>
                </c:pt>
              </c:numCache>
            </c:numRef>
          </c:val>
          <c:smooth val="1"/>
          <c:extLst>
            <c:ext xmlns:c16="http://schemas.microsoft.com/office/drawing/2014/chart" uri="{C3380CC4-5D6E-409C-BE32-E72D297353CC}">
              <c16:uniqueId val="{00000004-0FD1-4F7B-BDC6-63E0DCD5B1B5}"/>
            </c:ext>
          </c:extLst>
        </c:ser>
        <c:dLbls>
          <c:showLegendKey val="0"/>
          <c:showVal val="0"/>
          <c:showCatName val="0"/>
          <c:showSerName val="0"/>
          <c:showPercent val="0"/>
          <c:showBubbleSize val="0"/>
        </c:dLbls>
        <c:smooth val="0"/>
        <c:axId val="486500992"/>
        <c:axId val="486501384"/>
      </c:lineChart>
      <c:catAx>
        <c:axId val="486500992"/>
        <c:scaling>
          <c:orientation val="minMax"/>
        </c:scaling>
        <c:delete val="0"/>
        <c:axPos val="b"/>
        <c:numFmt formatCode="General" sourceLinked="1"/>
        <c:majorTickMark val="out"/>
        <c:minorTickMark val="none"/>
        <c:tickLblPos val="low"/>
        <c:spPr>
          <a:noFill/>
          <a:ln w="6350"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ln>
                  <a:solidFill>
                    <a:schemeClr val="tx1">
                      <a:lumMod val="50000"/>
                      <a:lumOff val="50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6501384"/>
        <c:crosses val="autoZero"/>
        <c:auto val="1"/>
        <c:lblAlgn val="ctr"/>
        <c:lblOffset val="100"/>
        <c:noMultiLvlLbl val="0"/>
      </c:catAx>
      <c:valAx>
        <c:axId val="486501384"/>
        <c:scaling>
          <c:orientation val="minMax"/>
        </c:scaling>
        <c:delete val="0"/>
        <c:axPos val="l"/>
        <c:numFmt formatCode="#,##0_ "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tx1">
                      <a:lumMod val="50000"/>
                      <a:lumOff val="50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6500992"/>
        <c:crosses val="autoZero"/>
        <c:crossBetween val="between"/>
        <c:majorUnit val="1"/>
      </c:valAx>
      <c:spPr>
        <a:noFill/>
        <a:ln>
          <a:noFill/>
        </a:ln>
        <a:effectLst/>
      </c:spPr>
    </c:plotArea>
    <c:legend>
      <c:legendPos val="t"/>
      <c:layout>
        <c:manualLayout>
          <c:xMode val="edge"/>
          <c:yMode val="edge"/>
          <c:x val="0.1228336617842628"/>
          <c:y val="2.8260603207161911E-2"/>
          <c:w val="0.75617102846648299"/>
          <c:h val="0.11712677699695057"/>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800">
          <a:ln>
            <a:solidFill>
              <a:schemeClr val="tx1">
                <a:lumMod val="50000"/>
                <a:lumOff val="50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8622608834154053E-2"/>
          <c:y val="8.2931828262897869E-2"/>
          <c:w val="0.8764896431423147"/>
          <c:h val="0.82473507038447613"/>
        </c:manualLayout>
      </c:layout>
      <c:lineChart>
        <c:grouping val="standard"/>
        <c:varyColors val="0"/>
        <c:ser>
          <c:idx val="0"/>
          <c:order val="0"/>
          <c:tx>
            <c:strRef>
              <c:f>Sheet1!$B$1</c:f>
              <c:strCache>
                <c:ptCount val="1"/>
                <c:pt idx="0">
                  <c:v>보험(좌)</c:v>
                </c:pt>
              </c:strCache>
            </c:strRef>
          </c:tx>
          <c:spPr>
            <a:ln w="19050" cap="rnd">
              <a:solidFill>
                <a:schemeClr val="accent1"/>
              </a:solidFill>
              <a:prstDash val="solid"/>
              <a:round/>
            </a:ln>
            <a:effectLst/>
          </c:spPr>
          <c:marker>
            <c:symbol val="none"/>
          </c:marker>
          <c:cat>
            <c:strRef>
              <c:f>Sheet1!$A$14:$A$34</c:f>
              <c:strCache>
                <c:ptCount val="21"/>
                <c:pt idx="0">
                  <c:v>'18</c:v>
                </c:pt>
                <c:pt idx="4">
                  <c:v>'19</c:v>
                </c:pt>
                <c:pt idx="8">
                  <c:v>'20</c:v>
                </c:pt>
                <c:pt idx="12">
                  <c:v>'21</c:v>
                </c:pt>
                <c:pt idx="16">
                  <c:v>'22</c:v>
                </c:pt>
                <c:pt idx="20">
                  <c:v>'23.1Q</c:v>
                </c:pt>
              </c:strCache>
            </c:strRef>
          </c:cat>
          <c:val>
            <c:numRef>
              <c:f>Sheet1!$B$14:$B$34</c:f>
              <c:numCache>
                <c:formatCode>0.00_ </c:formatCode>
                <c:ptCount val="21"/>
                <c:pt idx="0">
                  <c:v>0.45</c:v>
                </c:pt>
                <c:pt idx="1">
                  <c:v>0.27</c:v>
                </c:pt>
                <c:pt idx="2">
                  <c:v>0.27</c:v>
                </c:pt>
                <c:pt idx="3">
                  <c:v>0.27</c:v>
                </c:pt>
                <c:pt idx="4">
                  <c:v>0.26</c:v>
                </c:pt>
                <c:pt idx="5">
                  <c:v>0.27</c:v>
                </c:pt>
                <c:pt idx="6">
                  <c:v>0.19</c:v>
                </c:pt>
                <c:pt idx="7" formatCode="0.00">
                  <c:v>0.17</c:v>
                </c:pt>
                <c:pt idx="8" formatCode="0.00">
                  <c:v>0.17</c:v>
                </c:pt>
                <c:pt idx="9" formatCode="0.00">
                  <c:v>0.16</c:v>
                </c:pt>
                <c:pt idx="10" formatCode="0.00">
                  <c:v>0.15</c:v>
                </c:pt>
                <c:pt idx="11" formatCode="0.00_);[Red]\(0.00\)">
                  <c:v>0.15</c:v>
                </c:pt>
                <c:pt idx="12" formatCode="0.00_);[Red]\(0.00\)">
                  <c:v>0.17</c:v>
                </c:pt>
                <c:pt idx="13" formatCode="0.00_);[Red]\(0.00\)">
                  <c:v>0.14000000000000001</c:v>
                </c:pt>
                <c:pt idx="14" formatCode="0.00_);[Red]\(0.00\)">
                  <c:v>0.12</c:v>
                </c:pt>
                <c:pt idx="15" formatCode="0.0_);[Red]\(0.0\)">
                  <c:v>0.13</c:v>
                </c:pt>
                <c:pt idx="16" formatCode="0.0_);[Red]\(0.0\)">
                  <c:v>0.13</c:v>
                </c:pt>
                <c:pt idx="17">
                  <c:v>0.17</c:v>
                </c:pt>
                <c:pt idx="18">
                  <c:v>0.2</c:v>
                </c:pt>
                <c:pt idx="19">
                  <c:v>0.17</c:v>
                </c:pt>
                <c:pt idx="20">
                  <c:v>0.28999999999999998</c:v>
                </c:pt>
              </c:numCache>
            </c:numRef>
          </c:val>
          <c:smooth val="1"/>
          <c:extLst>
            <c:ext xmlns:c16="http://schemas.microsoft.com/office/drawing/2014/chart" uri="{C3380CC4-5D6E-409C-BE32-E72D297353CC}">
              <c16:uniqueId val="{00000000-1A9B-49F9-9A10-42FB07A664F5}"/>
            </c:ext>
          </c:extLst>
        </c:ser>
        <c:ser>
          <c:idx val="1"/>
          <c:order val="1"/>
          <c:tx>
            <c:strRef>
              <c:f>Sheet1!$C$1</c:f>
              <c:strCache>
                <c:ptCount val="1"/>
                <c:pt idx="0">
                  <c:v>상호금융(좌)</c:v>
                </c:pt>
              </c:strCache>
            </c:strRef>
          </c:tx>
          <c:spPr>
            <a:ln w="19050" cap="sq">
              <a:solidFill>
                <a:schemeClr val="tx1">
                  <a:lumMod val="50000"/>
                  <a:lumOff val="50000"/>
                </a:schemeClr>
              </a:solidFill>
              <a:prstDash val="sysDash"/>
              <a:round/>
            </a:ln>
            <a:effectLst/>
          </c:spPr>
          <c:marker>
            <c:symbol val="none"/>
          </c:marker>
          <c:cat>
            <c:strRef>
              <c:f>Sheet1!$A$14:$A$34</c:f>
              <c:strCache>
                <c:ptCount val="21"/>
                <c:pt idx="0">
                  <c:v>'18</c:v>
                </c:pt>
                <c:pt idx="4">
                  <c:v>'19</c:v>
                </c:pt>
                <c:pt idx="8">
                  <c:v>'20</c:v>
                </c:pt>
                <c:pt idx="12">
                  <c:v>'21</c:v>
                </c:pt>
                <c:pt idx="16">
                  <c:v>'22</c:v>
                </c:pt>
                <c:pt idx="20">
                  <c:v>'23.1Q</c:v>
                </c:pt>
              </c:strCache>
            </c:strRef>
          </c:cat>
          <c:val>
            <c:numRef>
              <c:f>Sheet1!$C$14:$C$34</c:f>
              <c:numCache>
                <c:formatCode>0.00_ </c:formatCode>
                <c:ptCount val="21"/>
                <c:pt idx="0">
                  <c:v>1.69</c:v>
                </c:pt>
                <c:pt idx="1">
                  <c:v>1.66</c:v>
                </c:pt>
                <c:pt idx="2">
                  <c:v>1.73</c:v>
                </c:pt>
                <c:pt idx="3">
                  <c:v>1.58</c:v>
                </c:pt>
                <c:pt idx="4">
                  <c:v>1.82</c:v>
                </c:pt>
                <c:pt idx="5">
                  <c:v>2.09</c:v>
                </c:pt>
                <c:pt idx="6">
                  <c:v>2.21</c:v>
                </c:pt>
                <c:pt idx="7" formatCode="0.00">
                  <c:v>2.08</c:v>
                </c:pt>
                <c:pt idx="8" formatCode="0.00">
                  <c:v>2.29</c:v>
                </c:pt>
                <c:pt idx="9" formatCode="0.00">
                  <c:v>2.4300000000000002</c:v>
                </c:pt>
                <c:pt idx="10" formatCode="0.00">
                  <c:v>2.42</c:v>
                </c:pt>
                <c:pt idx="11" formatCode="0.00_);[Red]\(0.00\)">
                  <c:v>2.17</c:v>
                </c:pt>
                <c:pt idx="12" formatCode="0.00_);[Red]\(0.00\)">
                  <c:v>2.19</c:v>
                </c:pt>
                <c:pt idx="13" formatCode="0.00_);[Red]\(0.00\)">
                  <c:v>2.11</c:v>
                </c:pt>
                <c:pt idx="14" formatCode="0.00_);[Red]\(0.00\)">
                  <c:v>2.04</c:v>
                </c:pt>
                <c:pt idx="15" formatCode="0.0_);[Red]\(0.0\)">
                  <c:v>1.82</c:v>
                </c:pt>
                <c:pt idx="16" formatCode="0.0_);[Red]\(0.0\)">
                  <c:v>1.87</c:v>
                </c:pt>
                <c:pt idx="17">
                  <c:v>1.95</c:v>
                </c:pt>
                <c:pt idx="18">
                  <c:v>2.0299999999999998</c:v>
                </c:pt>
                <c:pt idx="19">
                  <c:v>2.19</c:v>
                </c:pt>
                <c:pt idx="20">
                  <c:v>2.94</c:v>
                </c:pt>
              </c:numCache>
            </c:numRef>
          </c:val>
          <c:smooth val="1"/>
          <c:extLst>
            <c:ext xmlns:c16="http://schemas.microsoft.com/office/drawing/2014/chart" uri="{C3380CC4-5D6E-409C-BE32-E72D297353CC}">
              <c16:uniqueId val="{00000001-1A9B-49F9-9A10-42FB07A664F5}"/>
            </c:ext>
          </c:extLst>
        </c:ser>
        <c:ser>
          <c:idx val="2"/>
          <c:order val="2"/>
          <c:tx>
            <c:strRef>
              <c:f>Sheet1!$D$1</c:f>
              <c:strCache>
                <c:ptCount val="1"/>
                <c:pt idx="0">
                  <c:v>여신전문(좌)</c:v>
                </c:pt>
              </c:strCache>
            </c:strRef>
          </c:tx>
          <c:spPr>
            <a:ln w="19050" cap="rnd">
              <a:solidFill>
                <a:schemeClr val="accent4"/>
              </a:solidFill>
              <a:round/>
            </a:ln>
            <a:effectLst/>
          </c:spPr>
          <c:marker>
            <c:symbol val="none"/>
          </c:marker>
          <c:cat>
            <c:strRef>
              <c:f>Sheet1!$A$14:$A$34</c:f>
              <c:strCache>
                <c:ptCount val="21"/>
                <c:pt idx="0">
                  <c:v>'18</c:v>
                </c:pt>
                <c:pt idx="4">
                  <c:v>'19</c:v>
                </c:pt>
                <c:pt idx="8">
                  <c:v>'20</c:v>
                </c:pt>
                <c:pt idx="12">
                  <c:v>'21</c:v>
                </c:pt>
                <c:pt idx="16">
                  <c:v>'22</c:v>
                </c:pt>
                <c:pt idx="20">
                  <c:v>'23.1Q</c:v>
                </c:pt>
              </c:strCache>
            </c:strRef>
          </c:cat>
          <c:val>
            <c:numRef>
              <c:f>Sheet1!$D$14:$D$34</c:f>
              <c:numCache>
                <c:formatCode>0.00_ </c:formatCode>
                <c:ptCount val="21"/>
                <c:pt idx="0">
                  <c:v>1.51</c:v>
                </c:pt>
                <c:pt idx="1">
                  <c:v>1.51</c:v>
                </c:pt>
                <c:pt idx="2">
                  <c:v>1.52</c:v>
                </c:pt>
                <c:pt idx="3">
                  <c:v>1.59</c:v>
                </c:pt>
                <c:pt idx="4">
                  <c:v>1.61</c:v>
                </c:pt>
                <c:pt idx="5">
                  <c:v>1.63</c:v>
                </c:pt>
                <c:pt idx="6">
                  <c:v>1.68</c:v>
                </c:pt>
                <c:pt idx="7" formatCode="0.00">
                  <c:v>1.64</c:v>
                </c:pt>
                <c:pt idx="8" formatCode="0.00">
                  <c:v>1.71</c:v>
                </c:pt>
                <c:pt idx="9" formatCode="0.00">
                  <c:v>1.61</c:v>
                </c:pt>
                <c:pt idx="10" formatCode="0.00">
                  <c:v>1.49</c:v>
                </c:pt>
                <c:pt idx="11" formatCode="0.00_);[Red]\(0.00\)">
                  <c:v>1.39</c:v>
                </c:pt>
                <c:pt idx="12" formatCode="0.00_);[Red]\(0.00\)">
                  <c:v>1.37</c:v>
                </c:pt>
                <c:pt idx="13" formatCode="0.00_);[Red]\(0.00\)">
                  <c:v>1.22</c:v>
                </c:pt>
                <c:pt idx="14" formatCode="0.00_);[Red]\(0.00\)">
                  <c:v>1.19</c:v>
                </c:pt>
                <c:pt idx="15" formatCode="0.0_);[Red]\(0.0\)">
                  <c:v>1.0900000000000001</c:v>
                </c:pt>
                <c:pt idx="16" formatCode="0.0_);[Red]\(0.0\)">
                  <c:v>1.07</c:v>
                </c:pt>
                <c:pt idx="17">
                  <c:v>1.07</c:v>
                </c:pt>
                <c:pt idx="18">
                  <c:v>1.07</c:v>
                </c:pt>
                <c:pt idx="19">
                  <c:v>1.21</c:v>
                </c:pt>
                <c:pt idx="20">
                  <c:v>1.5</c:v>
                </c:pt>
              </c:numCache>
            </c:numRef>
          </c:val>
          <c:smooth val="1"/>
          <c:extLst>
            <c:ext xmlns:c16="http://schemas.microsoft.com/office/drawing/2014/chart" uri="{C3380CC4-5D6E-409C-BE32-E72D297353CC}">
              <c16:uniqueId val="{00000002-1A9B-49F9-9A10-42FB07A664F5}"/>
            </c:ext>
          </c:extLst>
        </c:ser>
        <c:dLbls>
          <c:showLegendKey val="0"/>
          <c:showVal val="0"/>
          <c:showCatName val="0"/>
          <c:showSerName val="0"/>
          <c:showPercent val="0"/>
          <c:showBubbleSize val="0"/>
        </c:dLbls>
        <c:marker val="1"/>
        <c:smooth val="0"/>
        <c:axId val="486496680"/>
        <c:axId val="486508440"/>
      </c:lineChart>
      <c:lineChart>
        <c:grouping val="standard"/>
        <c:varyColors val="0"/>
        <c:ser>
          <c:idx val="3"/>
          <c:order val="3"/>
          <c:tx>
            <c:strRef>
              <c:f>Sheet1!$E$1</c:f>
              <c:strCache>
                <c:ptCount val="1"/>
                <c:pt idx="0">
                  <c:v>저축은행(우)</c:v>
                </c:pt>
              </c:strCache>
            </c:strRef>
          </c:tx>
          <c:spPr>
            <a:ln w="19050" cap="rnd">
              <a:solidFill>
                <a:schemeClr val="tx2"/>
              </a:solidFill>
              <a:prstDash val="solid"/>
              <a:round/>
            </a:ln>
            <a:effectLst/>
          </c:spPr>
          <c:marker>
            <c:symbol val="none"/>
          </c:marker>
          <c:cat>
            <c:strRef>
              <c:f>Sheet1!$A$14:$A$34</c:f>
              <c:strCache>
                <c:ptCount val="21"/>
                <c:pt idx="0">
                  <c:v>'18</c:v>
                </c:pt>
                <c:pt idx="4">
                  <c:v>'19</c:v>
                </c:pt>
                <c:pt idx="8">
                  <c:v>'20</c:v>
                </c:pt>
                <c:pt idx="12">
                  <c:v>'21</c:v>
                </c:pt>
                <c:pt idx="16">
                  <c:v>'22</c:v>
                </c:pt>
                <c:pt idx="20">
                  <c:v>'23.1Q</c:v>
                </c:pt>
              </c:strCache>
            </c:strRef>
          </c:cat>
          <c:val>
            <c:numRef>
              <c:f>Sheet1!$E$14:$E$34</c:f>
              <c:numCache>
                <c:formatCode>0.00_ </c:formatCode>
                <c:ptCount val="21"/>
                <c:pt idx="0">
                  <c:v>5.28</c:v>
                </c:pt>
                <c:pt idx="1">
                  <c:v>5.08</c:v>
                </c:pt>
                <c:pt idx="2">
                  <c:v>5.17</c:v>
                </c:pt>
                <c:pt idx="3">
                  <c:v>5.05</c:v>
                </c:pt>
                <c:pt idx="4">
                  <c:v>5.21</c:v>
                </c:pt>
                <c:pt idx="5">
                  <c:v>5.04</c:v>
                </c:pt>
                <c:pt idx="6">
                  <c:v>5.0999999999999996</c:v>
                </c:pt>
                <c:pt idx="7" formatCode="0.00">
                  <c:v>4.71</c:v>
                </c:pt>
                <c:pt idx="8" formatCode="0.00">
                  <c:v>4.7300000000000004</c:v>
                </c:pt>
                <c:pt idx="9" formatCode="0.00">
                  <c:v>4.51</c:v>
                </c:pt>
                <c:pt idx="10" formatCode="0.00">
                  <c:v>4.66</c:v>
                </c:pt>
                <c:pt idx="11" formatCode="0.00_);[Red]\(0.00\)">
                  <c:v>4.25</c:v>
                </c:pt>
                <c:pt idx="12" formatCode="0.00_);[Red]\(0.00\)">
                  <c:v>3.97</c:v>
                </c:pt>
                <c:pt idx="13" formatCode="0.00_);[Red]\(0.00\)">
                  <c:v>3.62</c:v>
                </c:pt>
                <c:pt idx="14" formatCode="0.00_);[Red]\(0.00\)">
                  <c:v>3.54</c:v>
                </c:pt>
                <c:pt idx="15" formatCode="0.0_);[Red]\(0.0\)">
                  <c:v>3.36</c:v>
                </c:pt>
                <c:pt idx="16" formatCode="0.0_);[Red]\(0.0\)">
                  <c:v>3.32</c:v>
                </c:pt>
                <c:pt idx="17">
                  <c:v>3.34</c:v>
                </c:pt>
                <c:pt idx="18">
                  <c:v>3.17</c:v>
                </c:pt>
                <c:pt idx="19">
                  <c:v>3.65</c:v>
                </c:pt>
                <c:pt idx="20">
                  <c:v>4.6399999999999997</c:v>
                </c:pt>
              </c:numCache>
            </c:numRef>
          </c:val>
          <c:smooth val="1"/>
          <c:extLst>
            <c:ext xmlns:c16="http://schemas.microsoft.com/office/drawing/2014/chart" uri="{C3380CC4-5D6E-409C-BE32-E72D297353CC}">
              <c16:uniqueId val="{00000003-1A9B-49F9-9A10-42FB07A664F5}"/>
            </c:ext>
          </c:extLst>
        </c:ser>
        <c:dLbls>
          <c:showLegendKey val="0"/>
          <c:showVal val="0"/>
          <c:showCatName val="0"/>
          <c:showSerName val="0"/>
          <c:showPercent val="0"/>
          <c:showBubbleSize val="0"/>
        </c:dLbls>
        <c:marker val="1"/>
        <c:smooth val="0"/>
        <c:axId val="486497072"/>
        <c:axId val="486506872"/>
      </c:lineChart>
      <c:catAx>
        <c:axId val="486496680"/>
        <c:scaling>
          <c:orientation val="minMax"/>
        </c:scaling>
        <c:delete val="0"/>
        <c:axPos val="b"/>
        <c:numFmt formatCode="General" sourceLinked="1"/>
        <c:majorTickMark val="out"/>
        <c:minorTickMark val="none"/>
        <c:tickLblPos val="nextTo"/>
        <c:spPr>
          <a:noFill/>
          <a:ln w="6350"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ln>
                  <a:solidFill>
                    <a:schemeClr val="accent6">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6508440"/>
        <c:crosses val="autoZero"/>
        <c:auto val="1"/>
        <c:lblAlgn val="ctr"/>
        <c:lblOffset val="100"/>
        <c:noMultiLvlLbl val="0"/>
      </c:catAx>
      <c:valAx>
        <c:axId val="486508440"/>
        <c:scaling>
          <c:orientation val="minMax"/>
          <c:max val="4"/>
        </c:scaling>
        <c:delete val="0"/>
        <c:axPos val="l"/>
        <c:numFmt formatCode="#,##0_);[Red]\(#,##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accent6">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6496680"/>
        <c:crosses val="autoZero"/>
        <c:crossBetween val="between"/>
        <c:majorUnit val="1"/>
      </c:valAx>
      <c:valAx>
        <c:axId val="486506872"/>
        <c:scaling>
          <c:orientation val="minMax"/>
        </c:scaling>
        <c:delete val="0"/>
        <c:axPos val="r"/>
        <c:numFmt formatCode="#,##0_);[Red]\(#,##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accent6">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6497072"/>
        <c:crosses val="max"/>
        <c:crossBetween val="between"/>
      </c:valAx>
      <c:catAx>
        <c:axId val="486497072"/>
        <c:scaling>
          <c:orientation val="minMax"/>
        </c:scaling>
        <c:delete val="1"/>
        <c:axPos val="b"/>
        <c:numFmt formatCode="General" sourceLinked="1"/>
        <c:majorTickMark val="out"/>
        <c:minorTickMark val="none"/>
        <c:tickLblPos val="nextTo"/>
        <c:crossAx val="486506872"/>
        <c:crosses val="autoZero"/>
        <c:auto val="1"/>
        <c:lblAlgn val="ctr"/>
        <c:lblOffset val="100"/>
        <c:noMultiLvlLbl val="0"/>
      </c:catAx>
      <c:spPr>
        <a:noFill/>
        <a:ln>
          <a:noFill/>
        </a:ln>
        <a:effectLst/>
      </c:spPr>
    </c:plotArea>
    <c:legend>
      <c:legendPos val="t"/>
      <c:legendEntry>
        <c:idx val="2"/>
        <c:txPr>
          <a:bodyPr rot="0" spcFirstLastPara="1" vertOverflow="ellipsis" vert="horz" wrap="square" anchor="ctr" anchorCtr="1"/>
          <a:lstStyle/>
          <a:p>
            <a:pPr>
              <a:defRPr sz="900" b="0" i="0" u="none" strike="noStrike" kern="1200" baseline="0">
                <a:ln>
                  <a:solidFill>
                    <a:schemeClr val="accent6">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Entry>
      <c:layout>
        <c:manualLayout>
          <c:xMode val="edge"/>
          <c:yMode val="edge"/>
          <c:x val="9.5465700571511602E-2"/>
          <c:y val="1.6416777558543264E-2"/>
          <c:w val="0.81000135501355008"/>
          <c:h val="0.12836599326599327"/>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accent6">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800">
          <a:ln>
            <a:solidFill>
              <a:schemeClr val="accent6">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442447988564266E-2"/>
          <c:y val="5.9053872498638769E-2"/>
          <c:w val="0.89188486095299935"/>
          <c:h val="0.83251519906179827"/>
        </c:manualLayout>
      </c:layout>
      <c:barChart>
        <c:barDir val="col"/>
        <c:grouping val="clustered"/>
        <c:varyColors val="0"/>
        <c:ser>
          <c:idx val="1"/>
          <c:order val="0"/>
          <c:tx>
            <c:strRef>
              <c:f>Sheet1!$C$1</c:f>
              <c:strCache>
                <c:ptCount val="1"/>
                <c:pt idx="0">
                  <c:v>연체대출잔액(우)</c:v>
                </c:pt>
              </c:strCache>
            </c:strRef>
          </c:tx>
          <c:spPr>
            <a:solidFill>
              <a:schemeClr val="bg2">
                <a:lumMod val="90000"/>
              </a:schemeClr>
            </a:solidFill>
          </c:spPr>
          <c:invertIfNegative val="0"/>
          <c:cat>
            <c:strRef>
              <c:f>Sheet1!$A$14:$A$35</c:f>
              <c:strCache>
                <c:ptCount val="21"/>
                <c:pt idx="0">
                  <c:v>'18.1Q</c:v>
                </c:pt>
                <c:pt idx="4">
                  <c:v>'19.1Q</c:v>
                </c:pt>
                <c:pt idx="8">
                  <c:v>'20.1Q</c:v>
                </c:pt>
                <c:pt idx="12">
                  <c:v>'21.1Q</c:v>
                </c:pt>
                <c:pt idx="16">
                  <c:v>'22.1Q</c:v>
                </c:pt>
                <c:pt idx="20">
                  <c:v>'23.1Q</c:v>
                </c:pt>
              </c:strCache>
            </c:strRef>
          </c:cat>
          <c:val>
            <c:numRef>
              <c:f>Sheet1!$C$14:$C$35</c:f>
              <c:numCache>
                <c:formatCode>#,##0.0_);[Red]\(#,##0.0\)</c:formatCode>
                <c:ptCount val="22"/>
                <c:pt idx="0">
                  <c:v>6.3554910000000007</c:v>
                </c:pt>
                <c:pt idx="1">
                  <c:v>7.8826390000000002</c:v>
                </c:pt>
                <c:pt idx="2">
                  <c:v>8.598573</c:v>
                </c:pt>
                <c:pt idx="3">
                  <c:v>6.4379390000000001</c:v>
                </c:pt>
                <c:pt idx="4">
                  <c:v>7.3545240000000005</c:v>
                </c:pt>
                <c:pt idx="5">
                  <c:v>6.7562419999999994</c:v>
                </c:pt>
                <c:pt idx="6">
                  <c:v>7.366035000000001</c:v>
                </c:pt>
                <c:pt idx="7">
                  <c:v>6.1802919999999997</c:v>
                </c:pt>
                <c:pt idx="8">
                  <c:v>6.8351089999999992</c:v>
                </c:pt>
                <c:pt idx="9">
                  <c:v>5.898523</c:v>
                </c:pt>
                <c:pt idx="10">
                  <c:v>5.6288609999999997</c:v>
                </c:pt>
                <c:pt idx="11">
                  <c:v>5.2134800000000006</c:v>
                </c:pt>
                <c:pt idx="12">
                  <c:v>5.4838580000000006</c:v>
                </c:pt>
                <c:pt idx="13">
                  <c:v>4.9515390000000004</c:v>
                </c:pt>
                <c:pt idx="14">
                  <c:v>4.8087249999999999</c:v>
                </c:pt>
                <c:pt idx="15">
                  <c:v>4.3957230000000003</c:v>
                </c:pt>
                <c:pt idx="16">
                  <c:v>4.5295170000000002</c:v>
                </c:pt>
                <c:pt idx="17">
                  <c:v>4.2117550000000001</c:v>
                </c:pt>
                <c:pt idx="18">
                  <c:v>4.5549739999999996</c:v>
                </c:pt>
                <c:pt idx="19">
                  <c:v>5.4432989999999997</c:v>
                </c:pt>
                <c:pt idx="20" formatCode="#,##0_);[Red]\(#,##0\)">
                  <c:v>7.1</c:v>
                </c:pt>
              </c:numCache>
            </c:numRef>
          </c:val>
          <c:extLst>
            <c:ext xmlns:c16="http://schemas.microsoft.com/office/drawing/2014/chart" uri="{C3380CC4-5D6E-409C-BE32-E72D297353CC}">
              <c16:uniqueId val="{00000002-BDDF-4565-83B3-E94580DE32EB}"/>
            </c:ext>
          </c:extLst>
        </c:ser>
        <c:dLbls>
          <c:showLegendKey val="0"/>
          <c:showVal val="0"/>
          <c:showCatName val="0"/>
          <c:showSerName val="0"/>
          <c:showPercent val="0"/>
          <c:showBubbleSize val="0"/>
        </c:dLbls>
        <c:gapWidth val="150"/>
        <c:axId val="813613136"/>
        <c:axId val="813612304"/>
      </c:barChart>
      <c:lineChart>
        <c:grouping val="stacked"/>
        <c:varyColors val="0"/>
        <c:ser>
          <c:idx val="0"/>
          <c:order val="1"/>
          <c:tx>
            <c:strRef>
              <c:f>Sheet1!$B$1</c:f>
              <c:strCache>
                <c:ptCount val="1"/>
                <c:pt idx="0">
                  <c:v>연체율(좌)</c:v>
                </c:pt>
              </c:strCache>
            </c:strRef>
          </c:tx>
          <c:spPr>
            <a:ln w="19050" cap="rnd">
              <a:solidFill>
                <a:schemeClr val="accent1"/>
              </a:solidFill>
              <a:prstDash val="solid"/>
              <a:round/>
            </a:ln>
            <a:effectLst/>
          </c:spPr>
          <c:marker>
            <c:symbol val="none"/>
          </c:marker>
          <c:dLbls>
            <c:dLbl>
              <c:idx val="16"/>
              <c:layout>
                <c:manualLayout>
                  <c:x val="-5.1256535947712525E-2"/>
                  <c:y val="4.7459150326797386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8801-40E2-B663-1A9F3BBC6DA5}"/>
                </c:ext>
              </c:extLst>
            </c:dLbl>
            <c:dLbl>
              <c:idx val="17"/>
              <c:dLblPos val="b"/>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E83E-430C-8A21-5F68C64C7D2E}"/>
                </c:ext>
              </c:extLst>
            </c:dLbl>
            <c:dLbl>
              <c:idx val="18"/>
              <c:delete val="1"/>
              <c:extLst>
                <c:ext xmlns:c15="http://schemas.microsoft.com/office/drawing/2012/chart" uri="{CE6537A1-D6FC-4f65-9D91-7224C49458BB}"/>
                <c:ext xmlns:c16="http://schemas.microsoft.com/office/drawing/2014/chart" uri="{C3380CC4-5D6E-409C-BE32-E72D297353CC}">
                  <c16:uniqueId val="{00000003-8801-40E2-B663-1A9F3BBC6DA5}"/>
                </c:ext>
              </c:extLst>
            </c:dLbl>
            <c:dLbl>
              <c:idx val="19"/>
              <c:delete val="1"/>
              <c:extLst>
                <c:ext xmlns:c15="http://schemas.microsoft.com/office/drawing/2012/chart" uri="{CE6537A1-D6FC-4f65-9D91-7224C49458BB}"/>
                <c:ext xmlns:c16="http://schemas.microsoft.com/office/drawing/2014/chart" uri="{C3380CC4-5D6E-409C-BE32-E72D297353CC}">
                  <c16:uniqueId val="{00000000-0A71-4784-B93D-E9BD2E285B64}"/>
                </c:ext>
              </c:extLst>
            </c:dLbl>
            <c:dLbl>
              <c:idx val="20"/>
              <c:layout>
                <c:manualLayout>
                  <c:x val="-5.6325863678804856E-2"/>
                  <c:y val="-2.9052287581699348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BDDF-4565-83B3-E94580DE32EB}"/>
                </c:ext>
              </c:extLst>
            </c:dLbl>
            <c:dLbl>
              <c:idx val="21"/>
              <c:layout>
                <c:manualLayout>
                  <c:x val="-4.2785014005602244E-2"/>
                  <c:y val="-3.5547385620915112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8801-40E2-B663-1A9F3BBC6DA5}"/>
                </c:ext>
              </c:extLst>
            </c:dLbl>
            <c:spPr>
              <a:noFill/>
              <a:ln>
                <a:noFill/>
              </a:ln>
              <a:effectLst/>
            </c:spPr>
            <c:txPr>
              <a:bodyPr/>
              <a:lstStyle/>
              <a:p>
                <a:pPr>
                  <a:defRPr sz="900" b="1">
                    <a:solidFill>
                      <a:schemeClr val="accent1"/>
                    </a:solidFill>
                  </a:defRPr>
                </a:pPr>
                <a:endParaRPr lang="ko-KR"/>
              </a:p>
            </c:txPr>
            <c:dLblPos val="b"/>
            <c:showLegendKey val="0"/>
            <c:showVal val="0"/>
            <c:showCatName val="0"/>
            <c:showSerName val="0"/>
            <c:showPercent val="0"/>
            <c:showBubbleSize val="0"/>
            <c:extLst>
              <c:ext xmlns:c15="http://schemas.microsoft.com/office/drawing/2012/chart" uri="{CE6537A1-D6FC-4f65-9D91-7224C49458BB}">
                <c15:showLeaderLines val="1"/>
              </c:ext>
            </c:extLst>
          </c:dLbls>
          <c:cat>
            <c:strRef>
              <c:f>Sheet1!$A$14:$A$35</c:f>
              <c:strCache>
                <c:ptCount val="21"/>
                <c:pt idx="0">
                  <c:v>'18.1Q</c:v>
                </c:pt>
                <c:pt idx="4">
                  <c:v>'19.1Q</c:v>
                </c:pt>
                <c:pt idx="8">
                  <c:v>'20.1Q</c:v>
                </c:pt>
                <c:pt idx="12">
                  <c:v>'21.1Q</c:v>
                </c:pt>
                <c:pt idx="16">
                  <c:v>'22.1Q</c:v>
                </c:pt>
                <c:pt idx="20">
                  <c:v>'23.1Q</c:v>
                </c:pt>
              </c:strCache>
            </c:strRef>
          </c:cat>
          <c:val>
            <c:numRef>
              <c:f>Sheet1!$B$14:$B$35</c:f>
              <c:numCache>
                <c:formatCode>0.00_);[Red]\(0.00\)</c:formatCode>
                <c:ptCount val="22"/>
                <c:pt idx="0">
                  <c:v>0.4160401564687905</c:v>
                </c:pt>
                <c:pt idx="1">
                  <c:v>0.50952267381454164</c:v>
                </c:pt>
                <c:pt idx="2">
                  <c:v>0.54522478361080118</c:v>
                </c:pt>
                <c:pt idx="3">
                  <c:v>0.40286373171987871</c:v>
                </c:pt>
                <c:pt idx="4">
                  <c:v>0.45504499387863617</c:v>
                </c:pt>
                <c:pt idx="5">
                  <c:v>0.41168686747737832</c:v>
                </c:pt>
                <c:pt idx="6">
                  <c:v>0.44126711241725769</c:v>
                </c:pt>
                <c:pt idx="7">
                  <c:v>0.36409958160896067</c:v>
                </c:pt>
                <c:pt idx="8">
                  <c:v>0.39211531786814413</c:v>
                </c:pt>
                <c:pt idx="9">
                  <c:v>0.32652359738087011</c:v>
                </c:pt>
                <c:pt idx="10">
                  <c:v>0.30355138425184403</c:v>
                </c:pt>
                <c:pt idx="11">
                  <c:v>0.28000000000000003</c:v>
                </c:pt>
                <c:pt idx="12">
                  <c:v>0.28000000000000003</c:v>
                </c:pt>
                <c:pt idx="13">
                  <c:v>0.25</c:v>
                </c:pt>
                <c:pt idx="14">
                  <c:v>0.24</c:v>
                </c:pt>
                <c:pt idx="15">
                  <c:v>0.21</c:v>
                </c:pt>
                <c:pt idx="16" formatCode="0.00_ ">
                  <c:v>0.22</c:v>
                </c:pt>
                <c:pt idx="17" formatCode="#,##0.00">
                  <c:v>0.19961080529260186</c:v>
                </c:pt>
                <c:pt idx="18" formatCode="#,##0.00">
                  <c:v>0.21294038863367704</c:v>
                </c:pt>
                <c:pt idx="19" formatCode="#,##0.00">
                  <c:v>0.25197996640716147</c:v>
                </c:pt>
                <c:pt idx="20" formatCode="0.00_ ">
                  <c:v>0.33</c:v>
                </c:pt>
                <c:pt idx="21">
                  <c:v>0.35</c:v>
                </c:pt>
              </c:numCache>
            </c:numRef>
          </c:val>
          <c:smooth val="0"/>
          <c:extLst>
            <c:ext xmlns:c16="http://schemas.microsoft.com/office/drawing/2014/chart" uri="{C3380CC4-5D6E-409C-BE32-E72D297353CC}">
              <c16:uniqueId val="{00000004-0B14-47A4-9D60-2382E1E98C49}"/>
            </c:ext>
          </c:extLst>
        </c:ser>
        <c:dLbls>
          <c:showLegendKey val="0"/>
          <c:showVal val="0"/>
          <c:showCatName val="0"/>
          <c:showSerName val="0"/>
          <c:showPercent val="0"/>
          <c:showBubbleSize val="0"/>
        </c:dLbls>
        <c:marker val="1"/>
        <c:smooth val="0"/>
        <c:axId val="492630952"/>
        <c:axId val="492623896"/>
      </c:lineChart>
      <c:dateAx>
        <c:axId val="492630952"/>
        <c:scaling>
          <c:orientation val="minMax"/>
        </c:scaling>
        <c:delete val="0"/>
        <c:axPos val="b"/>
        <c:numFmt formatCode="General" sourceLinked="1"/>
        <c:majorTickMark val="out"/>
        <c:minorTickMark val="none"/>
        <c:tickLblPos val="low"/>
        <c:spPr>
          <a:noFill/>
          <a:ln w="6350" cap="flat" cmpd="sng" algn="ctr">
            <a:solidFill>
              <a:schemeClr val="bg1">
                <a:lumMod val="75000"/>
              </a:schemeClr>
            </a:solidFill>
            <a:round/>
          </a:ln>
          <a:effectLst/>
        </c:spPr>
        <c:txPr>
          <a:bodyPr rot="-60000000" vert="horz"/>
          <a:lstStyle/>
          <a:p>
            <a:pPr>
              <a:defRPr sz="800"/>
            </a:pPr>
            <a:endParaRPr lang="ko-KR"/>
          </a:p>
        </c:txPr>
        <c:crossAx val="492623896"/>
        <c:crosses val="autoZero"/>
        <c:auto val="0"/>
        <c:lblOffset val="100"/>
        <c:baseTimeUnit val="days"/>
        <c:majorUnit val="1"/>
      </c:dateAx>
      <c:valAx>
        <c:axId val="492623896"/>
        <c:scaling>
          <c:orientation val="minMax"/>
        </c:scaling>
        <c:delete val="0"/>
        <c:axPos val="l"/>
        <c:numFmt formatCode="#,##0.0_ " sourceLinked="0"/>
        <c:majorTickMark val="out"/>
        <c:minorTickMark val="none"/>
        <c:tickLblPos val="nextTo"/>
        <c:spPr>
          <a:noFill/>
          <a:ln w="6350">
            <a:solidFill>
              <a:schemeClr val="bg1">
                <a:lumMod val="75000"/>
              </a:schemeClr>
            </a:solidFill>
          </a:ln>
          <a:effectLst/>
        </c:spPr>
        <c:txPr>
          <a:bodyPr rot="-60000000" vert="horz"/>
          <a:lstStyle/>
          <a:p>
            <a:pPr>
              <a:defRPr/>
            </a:pPr>
            <a:endParaRPr lang="ko-KR"/>
          </a:p>
        </c:txPr>
        <c:crossAx val="492630952"/>
        <c:crosses val="autoZero"/>
        <c:crossBetween val="between"/>
      </c:valAx>
      <c:valAx>
        <c:axId val="813612304"/>
        <c:scaling>
          <c:orientation val="minMax"/>
        </c:scaling>
        <c:delete val="0"/>
        <c:axPos val="r"/>
        <c:numFmt formatCode="#,##0_);[Red]\(#,##0\)" sourceLinked="0"/>
        <c:majorTickMark val="out"/>
        <c:minorTickMark val="none"/>
        <c:tickLblPos val="nextTo"/>
        <c:spPr>
          <a:ln>
            <a:solidFill>
              <a:schemeClr val="bg1">
                <a:lumMod val="75000"/>
              </a:schemeClr>
            </a:solidFill>
          </a:ln>
        </c:spPr>
        <c:crossAx val="813613136"/>
        <c:crosses val="max"/>
        <c:crossBetween val="between"/>
      </c:valAx>
      <c:catAx>
        <c:axId val="813613136"/>
        <c:scaling>
          <c:orientation val="minMax"/>
        </c:scaling>
        <c:delete val="1"/>
        <c:axPos val="b"/>
        <c:numFmt formatCode="General" sourceLinked="1"/>
        <c:majorTickMark val="out"/>
        <c:minorTickMark val="none"/>
        <c:tickLblPos val="nextTo"/>
        <c:crossAx val="813612304"/>
        <c:crosses val="autoZero"/>
        <c:auto val="1"/>
        <c:lblAlgn val="ctr"/>
        <c:lblOffset val="100"/>
        <c:noMultiLvlLbl val="0"/>
      </c:catAx>
    </c:plotArea>
    <c:legend>
      <c:legendPos val="r"/>
      <c:layout>
        <c:manualLayout>
          <c:xMode val="edge"/>
          <c:yMode val="edge"/>
          <c:x val="0.22986227824463118"/>
          <c:y val="3.1562091503267997E-3"/>
          <c:w val="0.53594070961718021"/>
          <c:h val="8.8916339869281047E-2"/>
        </c:manualLayout>
      </c:layout>
      <c:overlay val="0"/>
      <c:txPr>
        <a:bodyPr/>
        <a:lstStyle/>
        <a:p>
          <a:pPr>
            <a:defRPr lang="en-US" altLang="ko-KR" sz="900" b="0" i="0" u="none" strike="noStrike" kern="1200" baseline="0">
              <a:ln>
                <a:solidFill>
                  <a:schemeClr val="tx2">
                    <a:lumMod val="7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800">
          <a:ln>
            <a:solidFill>
              <a:srgbClr val="92D050">
                <a:alpha val="0"/>
              </a:srgb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449411487758946E-2"/>
          <c:y val="7.5793914097512322E-2"/>
          <c:w val="0.87102165725047076"/>
          <c:h val="0.78897812094949671"/>
        </c:manualLayout>
      </c:layout>
      <c:lineChart>
        <c:grouping val="standard"/>
        <c:varyColors val="0"/>
        <c:ser>
          <c:idx val="0"/>
          <c:order val="0"/>
          <c:tx>
            <c:strRef>
              <c:f>Sheet1!$B$1</c:f>
              <c:strCache>
                <c:ptCount val="1"/>
                <c:pt idx="0">
                  <c:v>시중은행</c:v>
                </c:pt>
              </c:strCache>
            </c:strRef>
          </c:tx>
          <c:spPr>
            <a:ln w="19050" cap="rnd">
              <a:solidFill>
                <a:schemeClr val="accent1"/>
              </a:solidFill>
              <a:prstDash val="solid"/>
              <a:round/>
            </a:ln>
            <a:effectLst/>
          </c:spPr>
          <c:marker>
            <c:symbol val="none"/>
          </c:marker>
          <c:dLbls>
            <c:dLbl>
              <c:idx val="19"/>
              <c:delete val="1"/>
              <c:extLst>
                <c:ext xmlns:c15="http://schemas.microsoft.com/office/drawing/2012/chart" uri="{CE6537A1-D6FC-4f65-9D91-7224C49458BB}"/>
                <c:ext xmlns:c16="http://schemas.microsoft.com/office/drawing/2014/chart" uri="{C3380CC4-5D6E-409C-BE32-E72D297353CC}">
                  <c16:uniqueId val="{00000001-A516-44B5-BDCD-7DA6277ECC29}"/>
                </c:ext>
              </c:extLst>
            </c:dLbl>
            <c:dLbl>
              <c:idx val="20"/>
              <c:layout>
                <c:manualLayout>
                  <c:x val="-4.0993408662900188E-3"/>
                  <c:y val="-2.132178773848931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553-4D3D-AD1C-5F54615CA1F1}"/>
                </c:ext>
              </c:extLst>
            </c:dLbl>
            <c:spPr>
              <a:noFill/>
              <a:ln>
                <a:noFill/>
              </a:ln>
              <a:effectLst/>
            </c:spPr>
            <c:txPr>
              <a:bodyPr/>
              <a:lstStyle/>
              <a:p>
                <a:pPr>
                  <a:defRPr sz="900" b="1">
                    <a:solidFill>
                      <a:schemeClr val="accent1"/>
                    </a:solidFill>
                  </a:defRPr>
                </a:pPr>
                <a:endParaRPr lang="ko-KR"/>
              </a:p>
            </c:txPr>
            <c:dLblPos val="t"/>
            <c:showLegendKey val="0"/>
            <c:showVal val="0"/>
            <c:showCatName val="0"/>
            <c:showSerName val="0"/>
            <c:showPercent val="0"/>
            <c:showBubbleSize val="0"/>
            <c:extLst>
              <c:ext xmlns:c15="http://schemas.microsoft.com/office/drawing/2012/chart" uri="{CE6537A1-D6FC-4f65-9D91-7224C49458BB}">
                <c15:showLeaderLines val="1"/>
              </c:ext>
            </c:extLst>
          </c:dLbls>
          <c:cat>
            <c:strRef>
              <c:f>Sheet1!$A$2:$A$22</c:f>
              <c:strCache>
                <c:ptCount val="21"/>
                <c:pt idx="0">
                  <c:v>'18.1Q</c:v>
                </c:pt>
                <c:pt idx="4">
                  <c:v>'19.1Q</c:v>
                </c:pt>
                <c:pt idx="8">
                  <c:v>'20.1Q</c:v>
                </c:pt>
                <c:pt idx="12">
                  <c:v>'21.1Q</c:v>
                </c:pt>
                <c:pt idx="16">
                  <c:v>'22.1Q</c:v>
                </c:pt>
                <c:pt idx="20">
                  <c:v>'23.1Q</c:v>
                </c:pt>
              </c:strCache>
            </c:strRef>
          </c:cat>
          <c:val>
            <c:numRef>
              <c:f>Sheet1!$B$2:$B$22</c:f>
              <c:numCache>
                <c:formatCode>#,##0.00_);[Red]\(#,##0.00\)</c:formatCode>
                <c:ptCount val="21"/>
                <c:pt idx="0">
                  <c:v>0.31591746399999998</c:v>
                </c:pt>
                <c:pt idx="1">
                  <c:v>0.29041987200000002</c:v>
                </c:pt>
                <c:pt idx="2">
                  <c:v>0.307228365</c:v>
                </c:pt>
                <c:pt idx="3">
                  <c:v>0.278544878</c:v>
                </c:pt>
                <c:pt idx="4">
                  <c:v>0.31480023000000001</c:v>
                </c:pt>
                <c:pt idx="5">
                  <c:v>0.30525572499999998</c:v>
                </c:pt>
                <c:pt idx="6">
                  <c:v>0.31130088</c:v>
                </c:pt>
                <c:pt idx="7">
                  <c:v>0.26959655599999999</c:v>
                </c:pt>
                <c:pt idx="8">
                  <c:v>0.28127847499999997</c:v>
                </c:pt>
                <c:pt idx="9">
                  <c:v>0.25531441700000002</c:v>
                </c:pt>
                <c:pt idx="10">
                  <c:v>0.231276547</c:v>
                </c:pt>
                <c:pt idx="11">
                  <c:v>0.20816511600000001</c:v>
                </c:pt>
                <c:pt idx="12">
                  <c:v>0.209139304</c:v>
                </c:pt>
                <c:pt idx="13">
                  <c:v>0.19577804100000001</c:v>
                </c:pt>
                <c:pt idx="14">
                  <c:v>0.182634409</c:v>
                </c:pt>
                <c:pt idx="15">
                  <c:v>0.16132163799999999</c:v>
                </c:pt>
                <c:pt idx="16">
                  <c:v>0.17146745299999999</c:v>
                </c:pt>
                <c:pt idx="17">
                  <c:v>0.16700358700000001</c:v>
                </c:pt>
                <c:pt idx="18">
                  <c:v>0.182178325</c:v>
                </c:pt>
                <c:pt idx="19">
                  <c:v>0.20921862799999999</c:v>
                </c:pt>
                <c:pt idx="20" formatCode="0.00_);[Red]\(0.00\)">
                  <c:v>0.26</c:v>
                </c:pt>
              </c:numCache>
            </c:numRef>
          </c:val>
          <c:smooth val="1"/>
          <c:extLst>
            <c:ext xmlns:c16="http://schemas.microsoft.com/office/drawing/2014/chart" uri="{C3380CC4-5D6E-409C-BE32-E72D297353CC}">
              <c16:uniqueId val="{00000002-D6C2-44BA-B7DA-39D48443C4CB}"/>
            </c:ext>
          </c:extLst>
        </c:ser>
        <c:ser>
          <c:idx val="1"/>
          <c:order val="1"/>
          <c:tx>
            <c:strRef>
              <c:f>Sheet1!$C$1</c:f>
              <c:strCache>
                <c:ptCount val="1"/>
                <c:pt idx="0">
                  <c:v>지방은행</c:v>
                </c:pt>
              </c:strCache>
            </c:strRef>
          </c:tx>
          <c:spPr>
            <a:ln w="19050" cap="sq">
              <a:solidFill>
                <a:schemeClr val="accent2"/>
              </a:solidFill>
              <a:prstDash val="sysDash"/>
              <a:round/>
            </a:ln>
            <a:effectLst/>
          </c:spPr>
          <c:marker>
            <c:symbol val="none"/>
          </c:marker>
          <c:dLbls>
            <c:dLbl>
              <c:idx val="20"/>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6553-4D3D-AD1C-5F54615CA1F1}"/>
                </c:ext>
              </c:extLst>
            </c:dLbl>
            <c:spPr>
              <a:noFill/>
              <a:ln>
                <a:noFill/>
              </a:ln>
              <a:effectLst/>
            </c:spPr>
            <c:txPr>
              <a:bodyPr wrap="square" lIns="38100" tIns="19050" rIns="38100" bIns="19050" anchor="ctr" anchorCtr="0">
                <a:spAutoFit/>
              </a:bodyPr>
              <a:lstStyle/>
              <a:p>
                <a:pPr algn="ctr">
                  <a:defRPr lang="en-US" altLang="ko-KR" sz="900" b="1" i="0" u="none" strike="noStrike" kern="1200" baseline="0">
                    <a:ln>
                      <a:solidFill>
                        <a:schemeClr val="tx2">
                          <a:lumMod val="75000"/>
                          <a:alpha val="0"/>
                        </a:schemeClr>
                      </a:solidFill>
                    </a:ln>
                    <a:solidFill>
                      <a:schemeClr val="accent2"/>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ext>
            </c:extLst>
          </c:dLbls>
          <c:cat>
            <c:strRef>
              <c:f>Sheet1!$A$2:$A$22</c:f>
              <c:strCache>
                <c:ptCount val="21"/>
                <c:pt idx="0">
                  <c:v>'18.1Q</c:v>
                </c:pt>
                <c:pt idx="4">
                  <c:v>'19.1Q</c:v>
                </c:pt>
                <c:pt idx="8">
                  <c:v>'20.1Q</c:v>
                </c:pt>
                <c:pt idx="12">
                  <c:v>'21.1Q</c:v>
                </c:pt>
                <c:pt idx="16">
                  <c:v>'22.1Q</c:v>
                </c:pt>
                <c:pt idx="20">
                  <c:v>'23.1Q</c:v>
                </c:pt>
              </c:strCache>
            </c:strRef>
          </c:cat>
          <c:val>
            <c:numRef>
              <c:f>Sheet1!$C$2:$C$22</c:f>
              <c:numCache>
                <c:formatCode>#,##0.00_);[Red]\(#,##0.00\)</c:formatCode>
                <c:ptCount val="21"/>
                <c:pt idx="0">
                  <c:v>0.60624955999999997</c:v>
                </c:pt>
                <c:pt idx="1">
                  <c:v>0.58646193499999999</c:v>
                </c:pt>
                <c:pt idx="2">
                  <c:v>0.66590344599999995</c:v>
                </c:pt>
                <c:pt idx="3">
                  <c:v>0.52982240300000005</c:v>
                </c:pt>
                <c:pt idx="4">
                  <c:v>0.65234151799999995</c:v>
                </c:pt>
                <c:pt idx="5">
                  <c:v>0.57693316500000003</c:v>
                </c:pt>
                <c:pt idx="6">
                  <c:v>0.60265483600000003</c:v>
                </c:pt>
                <c:pt idx="7">
                  <c:v>0.507089864</c:v>
                </c:pt>
                <c:pt idx="8">
                  <c:v>0.65947448900000005</c:v>
                </c:pt>
                <c:pt idx="9">
                  <c:v>0.58524596399999995</c:v>
                </c:pt>
                <c:pt idx="10">
                  <c:v>0.52302468499999999</c:v>
                </c:pt>
                <c:pt idx="11">
                  <c:v>0.43306765699999999</c:v>
                </c:pt>
                <c:pt idx="12">
                  <c:v>0.43147811800000002</c:v>
                </c:pt>
                <c:pt idx="13">
                  <c:v>0.34426041200000002</c:v>
                </c:pt>
                <c:pt idx="14">
                  <c:v>0.33691316100000002</c:v>
                </c:pt>
                <c:pt idx="15">
                  <c:v>0.30241424500000003</c:v>
                </c:pt>
                <c:pt idx="16">
                  <c:v>0.29149420500000001</c:v>
                </c:pt>
                <c:pt idx="17">
                  <c:v>0.27454289999999998</c:v>
                </c:pt>
                <c:pt idx="18">
                  <c:v>0.30127419</c:v>
                </c:pt>
                <c:pt idx="19">
                  <c:v>0.36360437000000001</c:v>
                </c:pt>
                <c:pt idx="20" formatCode="0.00_);[Red]\(0.00\)">
                  <c:v>0.48</c:v>
                </c:pt>
              </c:numCache>
            </c:numRef>
          </c:val>
          <c:smooth val="1"/>
          <c:extLst>
            <c:ext xmlns:c16="http://schemas.microsoft.com/office/drawing/2014/chart" uri="{C3380CC4-5D6E-409C-BE32-E72D297353CC}">
              <c16:uniqueId val="{00000005-D6C2-44BA-B7DA-39D48443C4CB}"/>
            </c:ext>
          </c:extLst>
        </c:ser>
        <c:ser>
          <c:idx val="3"/>
          <c:order val="2"/>
          <c:tx>
            <c:strRef>
              <c:f>Sheet1!$E$1</c:f>
              <c:strCache>
                <c:ptCount val="1"/>
                <c:pt idx="0">
                  <c:v>특수은행</c:v>
                </c:pt>
              </c:strCache>
            </c:strRef>
          </c:tx>
          <c:spPr>
            <a:ln w="19050">
              <a:solidFill>
                <a:schemeClr val="bg1">
                  <a:lumMod val="85000"/>
                </a:schemeClr>
              </a:solidFill>
            </a:ln>
          </c:spPr>
          <c:marker>
            <c:symbol val="none"/>
          </c:marker>
          <c:dLbls>
            <c:dLbl>
              <c:idx val="20"/>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553-4D3D-AD1C-5F54615CA1F1}"/>
                </c:ext>
              </c:extLst>
            </c:dLbl>
            <c:spPr>
              <a:noFill/>
              <a:ln>
                <a:noFill/>
              </a:ln>
              <a:effectLst/>
            </c:spPr>
            <c:txPr>
              <a:bodyPr wrap="square" lIns="38100" tIns="19050" rIns="38100" bIns="19050" anchor="ctr" anchorCtr="0">
                <a:spAutoFit/>
              </a:bodyPr>
              <a:lstStyle/>
              <a:p>
                <a:pPr algn="ctr">
                  <a:defRPr lang="en-US" altLang="ko-KR" sz="900" b="1" i="0" u="none" strike="noStrike" kern="1200" baseline="0">
                    <a:ln>
                      <a:solidFill>
                        <a:schemeClr val="tx2">
                          <a:lumMod val="75000"/>
                          <a:alpha val="0"/>
                        </a:schemeClr>
                      </a:solidFill>
                    </a:ln>
                    <a:solidFill>
                      <a:schemeClr val="bg1">
                        <a:lumMod val="65000"/>
                      </a:schemeClr>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ext>
            </c:extLst>
          </c:dLbls>
          <c:cat>
            <c:strRef>
              <c:f>Sheet1!$A$2:$A$22</c:f>
              <c:strCache>
                <c:ptCount val="21"/>
                <c:pt idx="0">
                  <c:v>'18.1Q</c:v>
                </c:pt>
                <c:pt idx="4">
                  <c:v>'19.1Q</c:v>
                </c:pt>
                <c:pt idx="8">
                  <c:v>'20.1Q</c:v>
                </c:pt>
                <c:pt idx="12">
                  <c:v>'21.1Q</c:v>
                </c:pt>
                <c:pt idx="16">
                  <c:v>'22.1Q</c:v>
                </c:pt>
                <c:pt idx="20">
                  <c:v>'23.1Q</c:v>
                </c:pt>
              </c:strCache>
            </c:strRef>
          </c:cat>
          <c:val>
            <c:numRef>
              <c:f>Sheet1!$E$2:$E$22</c:f>
              <c:numCache>
                <c:formatCode>#,##0.00_);[Red]\(#,##0.00\)</c:formatCode>
                <c:ptCount val="21"/>
                <c:pt idx="0">
                  <c:v>0.54412292200000001</c:v>
                </c:pt>
                <c:pt idx="1">
                  <c:v>0.88098985200000002</c:v>
                </c:pt>
                <c:pt idx="2">
                  <c:v>0.93964497300000005</c:v>
                </c:pt>
                <c:pt idx="3">
                  <c:v>0.59480252600000005</c:v>
                </c:pt>
                <c:pt idx="4">
                  <c:v>0.65684443800000003</c:v>
                </c:pt>
                <c:pt idx="5">
                  <c:v>0.56182086499999995</c:v>
                </c:pt>
                <c:pt idx="6">
                  <c:v>0.63533545499999999</c:v>
                </c:pt>
                <c:pt idx="7">
                  <c:v>0.49655477799999997</c:v>
                </c:pt>
                <c:pt idx="8">
                  <c:v>0.52175358699999996</c:v>
                </c:pt>
                <c:pt idx="9">
                  <c:v>0.38246580600000002</c:v>
                </c:pt>
                <c:pt idx="10">
                  <c:v>0.371239916</c:v>
                </c:pt>
                <c:pt idx="11">
                  <c:v>0.349876399</c:v>
                </c:pt>
                <c:pt idx="12">
                  <c:v>0.37250959900000002</c:v>
                </c:pt>
                <c:pt idx="13">
                  <c:v>0.32178425799999999</c:v>
                </c:pt>
                <c:pt idx="14">
                  <c:v>0.30685709700000002</c:v>
                </c:pt>
                <c:pt idx="15">
                  <c:v>0.28116636900000003</c:v>
                </c:pt>
                <c:pt idx="16">
                  <c:v>0.27550318800000001</c:v>
                </c:pt>
                <c:pt idx="17">
                  <c:v>0.227139913</c:v>
                </c:pt>
                <c:pt idx="18">
                  <c:v>0.229037777</c:v>
                </c:pt>
                <c:pt idx="19">
                  <c:v>0.27062681799999999</c:v>
                </c:pt>
                <c:pt idx="20" formatCode="General">
                  <c:v>0.37</c:v>
                </c:pt>
              </c:numCache>
            </c:numRef>
          </c:val>
          <c:smooth val="1"/>
          <c:extLst>
            <c:ext xmlns:c16="http://schemas.microsoft.com/office/drawing/2014/chart" uri="{C3380CC4-5D6E-409C-BE32-E72D297353CC}">
              <c16:uniqueId val="{00000004-9DB7-402D-BDBC-A880533FE62B}"/>
            </c:ext>
          </c:extLst>
        </c:ser>
        <c:ser>
          <c:idx val="2"/>
          <c:order val="3"/>
          <c:tx>
            <c:strRef>
              <c:f>Sheet1!$D$1</c:f>
              <c:strCache>
                <c:ptCount val="1"/>
                <c:pt idx="0">
                  <c:v>인터넷전문은행</c:v>
                </c:pt>
              </c:strCache>
            </c:strRef>
          </c:tx>
          <c:spPr>
            <a:ln w="19050">
              <a:solidFill>
                <a:srgbClr val="00C0AE"/>
              </a:solidFill>
            </a:ln>
          </c:spPr>
          <c:marker>
            <c:symbol val="none"/>
          </c:marker>
          <c:dLbls>
            <c:dLbl>
              <c:idx val="20"/>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553-4D3D-AD1C-5F54615CA1F1}"/>
                </c:ext>
              </c:extLst>
            </c:dLbl>
            <c:spPr>
              <a:noFill/>
              <a:ln>
                <a:noFill/>
              </a:ln>
              <a:effectLst/>
            </c:spPr>
            <c:txPr>
              <a:bodyPr wrap="square" lIns="38100" tIns="19050" rIns="38100" bIns="19050" anchor="ctr" anchorCtr="0">
                <a:spAutoFit/>
              </a:bodyPr>
              <a:lstStyle/>
              <a:p>
                <a:pPr algn="ctr">
                  <a:defRPr lang="en-US" altLang="ko-KR" sz="900" b="1" i="0" u="none" strike="noStrike" kern="1200" baseline="0">
                    <a:ln>
                      <a:solidFill>
                        <a:schemeClr val="tx2">
                          <a:lumMod val="75000"/>
                          <a:alpha val="0"/>
                        </a:schemeClr>
                      </a:solidFill>
                    </a:ln>
                    <a:solidFill>
                      <a:srgbClr val="00C0AE"/>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ext>
            </c:extLst>
          </c:dLbls>
          <c:cat>
            <c:strRef>
              <c:f>Sheet1!$A$2:$A$22</c:f>
              <c:strCache>
                <c:ptCount val="21"/>
                <c:pt idx="0">
                  <c:v>'18.1Q</c:v>
                </c:pt>
                <c:pt idx="4">
                  <c:v>'19.1Q</c:v>
                </c:pt>
                <c:pt idx="8">
                  <c:v>'20.1Q</c:v>
                </c:pt>
                <c:pt idx="12">
                  <c:v>'21.1Q</c:v>
                </c:pt>
                <c:pt idx="16">
                  <c:v>'22.1Q</c:v>
                </c:pt>
                <c:pt idx="20">
                  <c:v>'23.1Q</c:v>
                </c:pt>
              </c:strCache>
            </c:strRef>
          </c:cat>
          <c:val>
            <c:numRef>
              <c:f>Sheet1!$D$2:$D$22</c:f>
              <c:numCache>
                <c:formatCode>#,##0.00_);[Red]\(#,##0.00\)</c:formatCode>
                <c:ptCount val="21"/>
                <c:pt idx="0">
                  <c:v>5.0193533999999998E-2</c:v>
                </c:pt>
                <c:pt idx="1">
                  <c:v>0.11726508099999999</c:v>
                </c:pt>
                <c:pt idx="2">
                  <c:v>0.20110684600000001</c:v>
                </c:pt>
                <c:pt idx="3">
                  <c:v>0.19428510700000001</c:v>
                </c:pt>
                <c:pt idx="4">
                  <c:v>0.253010558</c:v>
                </c:pt>
                <c:pt idx="5">
                  <c:v>0.269459218</c:v>
                </c:pt>
                <c:pt idx="6">
                  <c:v>0.28679539599999998</c:v>
                </c:pt>
                <c:pt idx="7">
                  <c:v>0.30764185500000002</c:v>
                </c:pt>
                <c:pt idx="8">
                  <c:v>0.33145794200000001</c:v>
                </c:pt>
                <c:pt idx="9">
                  <c:v>0.36441145600000002</c:v>
                </c:pt>
                <c:pt idx="10">
                  <c:v>0.32658696999999998</c:v>
                </c:pt>
                <c:pt idx="11">
                  <c:v>0.28725019400000001</c:v>
                </c:pt>
                <c:pt idx="12">
                  <c:v>0.25929803600000001</c:v>
                </c:pt>
                <c:pt idx="13">
                  <c:v>0.234269907</c:v>
                </c:pt>
                <c:pt idx="14">
                  <c:v>0.24152733400000001</c:v>
                </c:pt>
                <c:pt idx="15">
                  <c:v>0.26048022500000001</c:v>
                </c:pt>
                <c:pt idx="16">
                  <c:v>0.29202294499999998</c:v>
                </c:pt>
                <c:pt idx="17">
                  <c:v>0.34934442300000002</c:v>
                </c:pt>
                <c:pt idx="18">
                  <c:v>0.41919784300000001</c:v>
                </c:pt>
                <c:pt idx="19">
                  <c:v>0.61642902600000005</c:v>
                </c:pt>
                <c:pt idx="20" formatCode="General">
                  <c:v>0.77</c:v>
                </c:pt>
              </c:numCache>
            </c:numRef>
          </c:val>
          <c:smooth val="1"/>
          <c:extLst>
            <c:ext xmlns:c16="http://schemas.microsoft.com/office/drawing/2014/chart" uri="{C3380CC4-5D6E-409C-BE32-E72D297353CC}">
              <c16:uniqueId val="{00000003-9DB7-402D-BDBC-A880533FE62B}"/>
            </c:ext>
          </c:extLst>
        </c:ser>
        <c:dLbls>
          <c:showLegendKey val="0"/>
          <c:showVal val="0"/>
          <c:showCatName val="0"/>
          <c:showSerName val="0"/>
          <c:showPercent val="0"/>
          <c:showBubbleSize val="0"/>
        </c:dLbls>
        <c:smooth val="0"/>
        <c:axId val="492634480"/>
        <c:axId val="492629384"/>
      </c:lineChart>
      <c:dateAx>
        <c:axId val="492634480"/>
        <c:scaling>
          <c:orientation val="minMax"/>
        </c:scaling>
        <c:delete val="0"/>
        <c:axPos val="b"/>
        <c:numFmt formatCode="General" sourceLinked="1"/>
        <c:majorTickMark val="out"/>
        <c:minorTickMark val="none"/>
        <c:tickLblPos val="low"/>
        <c:spPr>
          <a:noFill/>
          <a:ln w="6350" cap="flat" cmpd="sng" algn="ctr">
            <a:solidFill>
              <a:schemeClr val="bg1">
                <a:lumMod val="75000"/>
              </a:schemeClr>
            </a:solidFill>
            <a:round/>
          </a:ln>
          <a:effectLst/>
        </c:spPr>
        <c:txPr>
          <a:bodyPr rot="-60000000" vert="horz"/>
          <a:lstStyle/>
          <a:p>
            <a:pPr>
              <a:defRPr sz="800"/>
            </a:pPr>
            <a:endParaRPr lang="ko-KR"/>
          </a:p>
        </c:txPr>
        <c:crossAx val="492629384"/>
        <c:crosses val="autoZero"/>
        <c:auto val="0"/>
        <c:lblOffset val="100"/>
        <c:baseTimeUnit val="days"/>
        <c:majorUnit val="1"/>
      </c:dateAx>
      <c:valAx>
        <c:axId val="492629384"/>
        <c:scaling>
          <c:orientation val="minMax"/>
          <c:max val="1"/>
        </c:scaling>
        <c:delete val="0"/>
        <c:axPos val="l"/>
        <c:numFmt formatCode="#,##0.0_ " sourceLinked="0"/>
        <c:majorTickMark val="out"/>
        <c:minorTickMark val="none"/>
        <c:tickLblPos val="nextTo"/>
        <c:spPr>
          <a:noFill/>
          <a:ln w="6350">
            <a:solidFill>
              <a:schemeClr val="bg1">
                <a:lumMod val="75000"/>
              </a:schemeClr>
            </a:solidFill>
          </a:ln>
          <a:effectLst/>
        </c:spPr>
        <c:txPr>
          <a:bodyPr rot="-60000000" vert="horz"/>
          <a:lstStyle/>
          <a:p>
            <a:pPr>
              <a:defRPr/>
            </a:pPr>
            <a:endParaRPr lang="ko-KR"/>
          </a:p>
        </c:txPr>
        <c:crossAx val="492634480"/>
        <c:crosses val="autoZero"/>
        <c:crossBetween val="between"/>
        <c:majorUnit val="0.2"/>
      </c:valAx>
    </c:plotArea>
    <c:legend>
      <c:legendPos val="t"/>
      <c:layout>
        <c:manualLayout>
          <c:xMode val="edge"/>
          <c:yMode val="edge"/>
          <c:x val="8.7257768361581917E-2"/>
          <c:y val="0"/>
          <c:w val="0.89999999999999991"/>
          <c:h val="6.1988377796971014E-2"/>
        </c:manualLayout>
      </c:layout>
      <c:overlay val="0"/>
      <c:spPr>
        <a:noFill/>
        <a:ln>
          <a:noFill/>
        </a:ln>
        <a:effectLst/>
      </c:spPr>
      <c:txPr>
        <a:bodyPr rot="0" vert="horz"/>
        <a:lstStyle/>
        <a:p>
          <a:pPr>
            <a:defRPr sz="900">
              <a:solidFill>
                <a:schemeClr val="tx1">
                  <a:lumMod val="85000"/>
                  <a:lumOff val="15000"/>
                </a:schemeClr>
              </a:solidFill>
            </a:defRPr>
          </a:pPr>
          <a:endParaRPr lang="ko-KR"/>
        </a:p>
      </c:txPr>
    </c:legend>
    <c:plotVisOnly val="1"/>
    <c:dispBlanksAs val="gap"/>
    <c:showDLblsOverMax val="0"/>
  </c:chart>
  <c:spPr>
    <a:noFill/>
    <a:ln>
      <a:noFill/>
    </a:ln>
    <a:effectLst/>
  </c:spPr>
  <c:txPr>
    <a:bodyPr/>
    <a:lstStyle/>
    <a:p>
      <a:pPr>
        <a:defRPr sz="80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449411487758946E-2"/>
          <c:y val="7.5793914097512322E-2"/>
          <c:w val="0.89194919317577526"/>
          <c:h val="0.78897812094949671"/>
        </c:manualLayout>
      </c:layout>
      <c:lineChart>
        <c:grouping val="standard"/>
        <c:varyColors val="0"/>
        <c:ser>
          <c:idx val="0"/>
          <c:order val="0"/>
          <c:tx>
            <c:strRef>
              <c:f>Sheet1!$B$1</c:f>
              <c:strCache>
                <c:ptCount val="1"/>
                <c:pt idx="0">
                  <c:v>대기업대출</c:v>
                </c:pt>
              </c:strCache>
            </c:strRef>
          </c:tx>
          <c:spPr>
            <a:ln w="19050" cap="rnd">
              <a:solidFill>
                <a:schemeClr val="accent1"/>
              </a:solidFill>
              <a:prstDash val="solid"/>
              <a:round/>
            </a:ln>
            <a:effectLst/>
          </c:spPr>
          <c:marker>
            <c:symbol val="none"/>
          </c:marker>
          <c:dLbls>
            <c:dLbl>
              <c:idx val="21"/>
              <c:layout>
                <c:manualLayout>
                  <c:x val="-2.1923789421268326E-16"/>
                  <c:y val="-2.353848263897898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25DA-4295-9B92-CAAE3C5E53FB}"/>
                </c:ext>
              </c:extLst>
            </c:dLbl>
            <c:spPr>
              <a:noFill/>
              <a:ln>
                <a:noFill/>
              </a:ln>
              <a:effectLst/>
            </c:spPr>
            <c:txPr>
              <a:bodyPr wrap="square" lIns="38100" tIns="19050" rIns="38100" bIns="19050" anchor="ctr" anchorCtr="0">
                <a:spAutoFit/>
              </a:bodyPr>
              <a:lstStyle/>
              <a:p>
                <a:pPr algn="ctr" rtl="0">
                  <a:defRPr lang="en-US" altLang="ko-KR" sz="900" b="1" i="0" u="none" strike="noStrike" kern="1200" baseline="0">
                    <a:ln>
                      <a:solidFill>
                        <a:srgbClr val="00338D">
                          <a:lumMod val="75000"/>
                          <a:alpha val="0"/>
                        </a:srgbClr>
                      </a:solidFill>
                    </a:ln>
                    <a:solidFill>
                      <a:srgbClr val="1E49E2"/>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ext>
            </c:extLst>
          </c:dLbls>
          <c:cat>
            <c:strRef>
              <c:f>Sheet1!$A$2:$A$23</c:f>
              <c:strCache>
                <c:ptCount val="22"/>
                <c:pt idx="1">
                  <c:v>'18.2Q</c:v>
                </c:pt>
                <c:pt idx="5">
                  <c:v>'19.2Q</c:v>
                </c:pt>
                <c:pt idx="9">
                  <c:v>'20.2Q</c:v>
                </c:pt>
                <c:pt idx="13">
                  <c:v>'21.2Q</c:v>
                </c:pt>
                <c:pt idx="17">
                  <c:v>'22.2Q</c:v>
                </c:pt>
                <c:pt idx="21">
                  <c:v>'23.2Q</c:v>
                </c:pt>
              </c:strCache>
            </c:strRef>
          </c:cat>
          <c:val>
            <c:numRef>
              <c:f>Sheet1!$B$2:$B$23</c:f>
              <c:numCache>
                <c:formatCode>0.00_);[Red]\(0.00\)</c:formatCode>
                <c:ptCount val="22"/>
                <c:pt idx="0">
                  <c:v>0.447600204</c:v>
                </c:pt>
                <c:pt idx="1">
                  <c:v>1.7760963460000001</c:v>
                </c:pt>
                <c:pt idx="2">
                  <c:v>1.783462557</c:v>
                </c:pt>
                <c:pt idx="3">
                  <c:v>0.73386956999999997</c:v>
                </c:pt>
                <c:pt idx="4">
                  <c:v>0.73791468199999999</c:v>
                </c:pt>
                <c:pt idx="5">
                  <c:v>0.66285509399999998</c:v>
                </c:pt>
                <c:pt idx="6">
                  <c:v>0.64296378799999998</c:v>
                </c:pt>
                <c:pt idx="7">
                  <c:v>0.50421155799999995</c:v>
                </c:pt>
                <c:pt idx="8">
                  <c:v>0.354390386</c:v>
                </c:pt>
                <c:pt idx="9">
                  <c:v>0.20774498999999999</c:v>
                </c:pt>
                <c:pt idx="10">
                  <c:v>0.27845906999999998</c:v>
                </c:pt>
                <c:pt idx="11">
                  <c:v>0.27057566199999999</c:v>
                </c:pt>
                <c:pt idx="12">
                  <c:v>0.360427846</c:v>
                </c:pt>
                <c:pt idx="13">
                  <c:v>0.36943227499999998</c:v>
                </c:pt>
                <c:pt idx="14">
                  <c:v>0.282140695</c:v>
                </c:pt>
                <c:pt idx="15">
                  <c:v>0.24318817200000001</c:v>
                </c:pt>
                <c:pt idx="16">
                  <c:v>0.225712406</c:v>
                </c:pt>
                <c:pt idx="17">
                  <c:v>0.144357495</c:v>
                </c:pt>
                <c:pt idx="18">
                  <c:v>5.3720191E-2</c:v>
                </c:pt>
                <c:pt idx="19">
                  <c:v>4.7016297999999998E-2</c:v>
                </c:pt>
                <c:pt idx="20">
                  <c:v>0.09</c:v>
                </c:pt>
                <c:pt idx="21">
                  <c:v>0.11</c:v>
                </c:pt>
              </c:numCache>
            </c:numRef>
          </c:val>
          <c:smooth val="1"/>
          <c:extLst>
            <c:ext xmlns:c16="http://schemas.microsoft.com/office/drawing/2014/chart" uri="{C3380CC4-5D6E-409C-BE32-E72D297353CC}">
              <c16:uniqueId val="{00000002-D6C2-44BA-B7DA-39D48443C4CB}"/>
            </c:ext>
          </c:extLst>
        </c:ser>
        <c:ser>
          <c:idx val="1"/>
          <c:order val="1"/>
          <c:tx>
            <c:strRef>
              <c:f>Sheet1!$C$1</c:f>
              <c:strCache>
                <c:ptCount val="1"/>
                <c:pt idx="0">
                  <c:v>중소기업대출</c:v>
                </c:pt>
              </c:strCache>
            </c:strRef>
          </c:tx>
          <c:spPr>
            <a:ln w="19050" cap="sq">
              <a:solidFill>
                <a:schemeClr val="accent4"/>
              </a:solidFill>
              <a:prstDash val="sysDash"/>
              <a:round/>
            </a:ln>
            <a:effectLst/>
          </c:spPr>
          <c:marker>
            <c:symbol val="none"/>
          </c:marker>
          <c:dLbls>
            <c:dLbl>
              <c:idx val="21"/>
              <c:layout>
                <c:manualLayout>
                  <c:x val="0"/>
                  <c:y val="-2.353848263897898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25DA-4295-9B92-CAAE3C5E53FB}"/>
                </c:ext>
              </c:extLst>
            </c:dLbl>
            <c:spPr>
              <a:noFill/>
              <a:ln>
                <a:noFill/>
              </a:ln>
              <a:effectLst/>
            </c:spPr>
            <c:txPr>
              <a:bodyPr wrap="square" lIns="38100" tIns="19050" rIns="38100" bIns="19050" anchor="ctr" anchorCtr="0">
                <a:spAutoFit/>
              </a:bodyPr>
              <a:lstStyle/>
              <a:p>
                <a:pPr algn="ctr" rtl="0">
                  <a:defRPr lang="en-US" altLang="ko-KR" sz="900" b="1" i="0" u="none" strike="noStrike" kern="1200" baseline="0">
                    <a:ln>
                      <a:solidFill>
                        <a:srgbClr val="00338D">
                          <a:lumMod val="75000"/>
                          <a:alpha val="0"/>
                        </a:srgbClr>
                      </a:solidFill>
                    </a:ln>
                    <a:solidFill>
                      <a:schemeClr val="accent4"/>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ext>
            </c:extLst>
          </c:dLbls>
          <c:cat>
            <c:strRef>
              <c:f>Sheet1!$A$2:$A$23</c:f>
              <c:strCache>
                <c:ptCount val="22"/>
                <c:pt idx="1">
                  <c:v>'18.2Q</c:v>
                </c:pt>
                <c:pt idx="5">
                  <c:v>'19.2Q</c:v>
                </c:pt>
                <c:pt idx="9">
                  <c:v>'20.2Q</c:v>
                </c:pt>
                <c:pt idx="13">
                  <c:v>'21.2Q</c:v>
                </c:pt>
                <c:pt idx="17">
                  <c:v>'22.2Q</c:v>
                </c:pt>
                <c:pt idx="21">
                  <c:v>'23.2Q</c:v>
                </c:pt>
              </c:strCache>
            </c:strRef>
          </c:cat>
          <c:val>
            <c:numRef>
              <c:f>Sheet1!$C$2:$C$23</c:f>
              <c:numCache>
                <c:formatCode>0.00_);[Red]\(0.00\)</c:formatCode>
                <c:ptCount val="22"/>
                <c:pt idx="0">
                  <c:v>0.58829686599999997</c:v>
                </c:pt>
                <c:pt idx="1">
                  <c:v>0.48138435299999999</c:v>
                </c:pt>
                <c:pt idx="2">
                  <c:v>0.55576831400000004</c:v>
                </c:pt>
                <c:pt idx="3">
                  <c:v>0.48515030799999997</c:v>
                </c:pt>
                <c:pt idx="4">
                  <c:v>0.56104871199999995</c:v>
                </c:pt>
                <c:pt idx="5">
                  <c:v>0.49416105900000001</c:v>
                </c:pt>
                <c:pt idx="6">
                  <c:v>0.55635729199999995</c:v>
                </c:pt>
                <c:pt idx="7">
                  <c:v>0.44228962300000002</c:v>
                </c:pt>
                <c:pt idx="8">
                  <c:v>0.52681788900000004</c:v>
                </c:pt>
                <c:pt idx="9">
                  <c:v>0.43692947700000001</c:v>
                </c:pt>
                <c:pt idx="10">
                  <c:v>0.39696505799999998</c:v>
                </c:pt>
                <c:pt idx="11">
                  <c:v>0.35620932300000002</c:v>
                </c:pt>
                <c:pt idx="12">
                  <c:v>0.36933436800000002</c:v>
                </c:pt>
                <c:pt idx="13">
                  <c:v>0.31085925199999997</c:v>
                </c:pt>
                <c:pt idx="14">
                  <c:v>0.30055290800000001</c:v>
                </c:pt>
                <c:pt idx="15">
                  <c:v>0.267062888</c:v>
                </c:pt>
                <c:pt idx="16">
                  <c:v>0.268048911</c:v>
                </c:pt>
                <c:pt idx="17">
                  <c:v>0.23743645299999999</c:v>
                </c:pt>
                <c:pt idx="18">
                  <c:v>0.26864505300000002</c:v>
                </c:pt>
                <c:pt idx="19">
                  <c:v>0.315943682</c:v>
                </c:pt>
                <c:pt idx="20">
                  <c:v>0.41</c:v>
                </c:pt>
                <c:pt idx="21">
                  <c:v>0.43</c:v>
                </c:pt>
              </c:numCache>
            </c:numRef>
          </c:val>
          <c:smooth val="1"/>
          <c:extLst>
            <c:ext xmlns:c16="http://schemas.microsoft.com/office/drawing/2014/chart" uri="{C3380CC4-5D6E-409C-BE32-E72D297353CC}">
              <c16:uniqueId val="{00000005-D6C2-44BA-B7DA-39D48443C4CB}"/>
            </c:ext>
          </c:extLst>
        </c:ser>
        <c:ser>
          <c:idx val="2"/>
          <c:order val="2"/>
          <c:tx>
            <c:strRef>
              <c:f>Sheet1!$D$1</c:f>
              <c:strCache>
                <c:ptCount val="1"/>
                <c:pt idx="0">
                  <c:v>개인사업자대출</c:v>
                </c:pt>
              </c:strCache>
            </c:strRef>
          </c:tx>
          <c:spPr>
            <a:ln w="19050">
              <a:solidFill>
                <a:srgbClr val="00C0AE"/>
              </a:solidFill>
            </a:ln>
          </c:spPr>
          <c:marker>
            <c:symbol val="none"/>
          </c:marker>
          <c:dLbls>
            <c:dLbl>
              <c:idx val="21"/>
              <c:layout>
                <c:manualLayout>
                  <c:x val="0"/>
                  <c:y val="3.53077239584684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5DA-4295-9B92-CAAE3C5E53FB}"/>
                </c:ext>
              </c:extLst>
            </c:dLbl>
            <c:spPr>
              <a:noFill/>
              <a:ln>
                <a:noFill/>
              </a:ln>
              <a:effectLst/>
            </c:spPr>
            <c:txPr>
              <a:bodyPr wrap="square" lIns="38100" tIns="19050" rIns="38100" bIns="19050" anchor="ctr" anchorCtr="0">
                <a:spAutoFit/>
              </a:bodyPr>
              <a:lstStyle/>
              <a:p>
                <a:pPr algn="ctr" rtl="0">
                  <a:defRPr lang="en-US" altLang="ko-KR" sz="900" b="1" i="0" u="none" strike="noStrike" kern="1200" baseline="0">
                    <a:ln>
                      <a:solidFill>
                        <a:srgbClr val="00338D">
                          <a:lumMod val="75000"/>
                          <a:alpha val="0"/>
                        </a:srgbClr>
                      </a:solidFill>
                    </a:ln>
                    <a:solidFill>
                      <a:srgbClr val="00C0AE"/>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ext>
            </c:extLst>
          </c:dLbls>
          <c:cat>
            <c:strRef>
              <c:f>Sheet1!$A$2:$A$23</c:f>
              <c:strCache>
                <c:ptCount val="22"/>
                <c:pt idx="1">
                  <c:v>'18.2Q</c:v>
                </c:pt>
                <c:pt idx="5">
                  <c:v>'19.2Q</c:v>
                </c:pt>
                <c:pt idx="9">
                  <c:v>'20.2Q</c:v>
                </c:pt>
                <c:pt idx="13">
                  <c:v>'21.2Q</c:v>
                </c:pt>
                <c:pt idx="17">
                  <c:v>'22.2Q</c:v>
                </c:pt>
                <c:pt idx="21">
                  <c:v>'23.2Q</c:v>
                </c:pt>
              </c:strCache>
            </c:strRef>
          </c:cat>
          <c:val>
            <c:numRef>
              <c:f>Sheet1!$D$2:$D$23</c:f>
              <c:numCache>
                <c:formatCode>0.00_);[Red]\(0.00\)</c:formatCode>
                <c:ptCount val="22"/>
                <c:pt idx="0">
                  <c:v>0.32849252099999998</c:v>
                </c:pt>
                <c:pt idx="1">
                  <c:v>0.28841857799999998</c:v>
                </c:pt>
                <c:pt idx="2">
                  <c:v>0.33589509099999998</c:v>
                </c:pt>
                <c:pt idx="3">
                  <c:v>0.32454194200000003</c:v>
                </c:pt>
                <c:pt idx="4">
                  <c:v>0.375486445</c:v>
                </c:pt>
                <c:pt idx="5">
                  <c:v>0.31441893100000001</c:v>
                </c:pt>
                <c:pt idx="6">
                  <c:v>0.339415719</c:v>
                </c:pt>
                <c:pt idx="7">
                  <c:v>0.29105018300000002</c:v>
                </c:pt>
                <c:pt idx="8">
                  <c:v>0.330720391</c:v>
                </c:pt>
                <c:pt idx="9">
                  <c:v>0.28786423900000002</c:v>
                </c:pt>
                <c:pt idx="10">
                  <c:v>0.24512291</c:v>
                </c:pt>
                <c:pt idx="11">
                  <c:v>0.20711011600000001</c:v>
                </c:pt>
                <c:pt idx="12">
                  <c:v>0.21323339799999999</c:v>
                </c:pt>
                <c:pt idx="13">
                  <c:v>0.18386597399999999</c:v>
                </c:pt>
                <c:pt idx="14">
                  <c:v>0.18793232500000001</c:v>
                </c:pt>
                <c:pt idx="15">
                  <c:v>0.16182542599999999</c:v>
                </c:pt>
                <c:pt idx="16">
                  <c:v>0.17013030800000001</c:v>
                </c:pt>
                <c:pt idx="17">
                  <c:v>0.16292390700000001</c:v>
                </c:pt>
                <c:pt idx="18">
                  <c:v>0.19362230999999999</c:v>
                </c:pt>
                <c:pt idx="19">
                  <c:v>0.26338027600000002</c:v>
                </c:pt>
                <c:pt idx="20">
                  <c:v>0.37</c:v>
                </c:pt>
                <c:pt idx="21">
                  <c:v>0.41</c:v>
                </c:pt>
              </c:numCache>
            </c:numRef>
          </c:val>
          <c:smooth val="1"/>
          <c:extLst>
            <c:ext xmlns:c16="http://schemas.microsoft.com/office/drawing/2014/chart" uri="{C3380CC4-5D6E-409C-BE32-E72D297353CC}">
              <c16:uniqueId val="{00000000-2FA1-4646-803B-7E50B1E871E1}"/>
            </c:ext>
          </c:extLst>
        </c:ser>
        <c:dLbls>
          <c:showLegendKey val="0"/>
          <c:showVal val="0"/>
          <c:showCatName val="0"/>
          <c:showSerName val="0"/>
          <c:showPercent val="0"/>
          <c:showBubbleSize val="0"/>
        </c:dLbls>
        <c:smooth val="0"/>
        <c:axId val="492634480"/>
        <c:axId val="492629384"/>
      </c:lineChart>
      <c:dateAx>
        <c:axId val="492634480"/>
        <c:scaling>
          <c:orientation val="minMax"/>
        </c:scaling>
        <c:delete val="0"/>
        <c:axPos val="b"/>
        <c:numFmt formatCode="General" sourceLinked="1"/>
        <c:majorTickMark val="out"/>
        <c:minorTickMark val="none"/>
        <c:tickLblPos val="low"/>
        <c:spPr>
          <a:noFill/>
          <a:ln w="6350" cap="flat" cmpd="sng" algn="ctr">
            <a:solidFill>
              <a:schemeClr val="bg1">
                <a:lumMod val="75000"/>
              </a:schemeClr>
            </a:solidFill>
            <a:round/>
          </a:ln>
          <a:effectLst/>
        </c:spPr>
        <c:txPr>
          <a:bodyPr rot="-60000000" vert="horz"/>
          <a:lstStyle/>
          <a:p>
            <a:pPr>
              <a:defRPr sz="800"/>
            </a:pPr>
            <a:endParaRPr lang="ko-KR"/>
          </a:p>
        </c:txPr>
        <c:crossAx val="492629384"/>
        <c:crosses val="autoZero"/>
        <c:auto val="0"/>
        <c:lblOffset val="100"/>
        <c:baseTimeUnit val="days"/>
        <c:majorUnit val="1"/>
      </c:dateAx>
      <c:valAx>
        <c:axId val="492629384"/>
        <c:scaling>
          <c:orientation val="minMax"/>
          <c:max val="2"/>
        </c:scaling>
        <c:delete val="0"/>
        <c:axPos val="l"/>
        <c:numFmt formatCode="#,##0.0_ " sourceLinked="0"/>
        <c:majorTickMark val="out"/>
        <c:minorTickMark val="none"/>
        <c:tickLblPos val="nextTo"/>
        <c:spPr>
          <a:noFill/>
          <a:ln w="6350">
            <a:solidFill>
              <a:schemeClr val="bg1">
                <a:lumMod val="75000"/>
              </a:schemeClr>
            </a:solidFill>
          </a:ln>
          <a:effectLst/>
        </c:spPr>
        <c:txPr>
          <a:bodyPr rot="-60000000" vert="horz"/>
          <a:lstStyle/>
          <a:p>
            <a:pPr>
              <a:defRPr/>
            </a:pPr>
            <a:endParaRPr lang="ko-KR"/>
          </a:p>
        </c:txPr>
        <c:crossAx val="492634480"/>
        <c:crosses val="autoZero"/>
        <c:crossBetween val="between"/>
        <c:majorUnit val="0.5"/>
      </c:valAx>
    </c:plotArea>
    <c:legend>
      <c:legendPos val="t"/>
      <c:layout>
        <c:manualLayout>
          <c:xMode val="edge"/>
          <c:yMode val="edge"/>
          <c:x val="9.0247410546139356E-2"/>
          <c:y val="7.8461608796596624E-3"/>
          <c:w val="0.84594915254237302"/>
          <c:h val="6.1988377796971014E-2"/>
        </c:manualLayout>
      </c:layout>
      <c:overlay val="0"/>
      <c:spPr>
        <a:noFill/>
        <a:ln>
          <a:noFill/>
        </a:ln>
        <a:effectLst/>
      </c:spPr>
      <c:txPr>
        <a:bodyPr rot="0" vert="horz"/>
        <a:lstStyle/>
        <a:p>
          <a:pPr>
            <a:defRPr sz="900">
              <a:solidFill>
                <a:schemeClr val="tx1">
                  <a:lumMod val="85000"/>
                  <a:lumOff val="15000"/>
                </a:schemeClr>
              </a:solidFill>
            </a:defRPr>
          </a:pPr>
          <a:endParaRPr lang="ko-KR"/>
        </a:p>
      </c:txPr>
    </c:legend>
    <c:plotVisOnly val="1"/>
    <c:dispBlanksAs val="gap"/>
    <c:showDLblsOverMax val="0"/>
  </c:chart>
  <c:spPr>
    <a:noFill/>
    <a:ln>
      <a:noFill/>
    </a:ln>
    <a:effectLst/>
  </c:spPr>
  <c:txPr>
    <a:bodyPr/>
    <a:lstStyle/>
    <a:p>
      <a:pPr>
        <a:defRPr sz="80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449411487758946E-2"/>
          <c:y val="7.5793914097512322E-2"/>
          <c:w val="0.89194919317577526"/>
          <c:h val="0.78897812094949671"/>
        </c:manualLayout>
      </c:layout>
      <c:lineChart>
        <c:grouping val="standard"/>
        <c:varyColors val="0"/>
        <c:ser>
          <c:idx val="0"/>
          <c:order val="0"/>
          <c:tx>
            <c:strRef>
              <c:f>Sheet1!$B$1</c:f>
              <c:strCache>
                <c:ptCount val="1"/>
                <c:pt idx="0">
                  <c:v>기업대출</c:v>
                </c:pt>
              </c:strCache>
            </c:strRef>
          </c:tx>
          <c:spPr>
            <a:ln w="19050" cap="rnd">
              <a:solidFill>
                <a:schemeClr val="accent1"/>
              </a:solidFill>
              <a:prstDash val="solid"/>
              <a:round/>
            </a:ln>
            <a:effectLst/>
          </c:spPr>
          <c:marker>
            <c:symbol val="none"/>
          </c:marker>
          <c:dLbls>
            <c:dLbl>
              <c:idx val="15"/>
              <c:layout>
                <c:manualLayout>
                  <c:x val="-3.9732344632768361E-2"/>
                  <c:y val="-4.0937189937638396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7631-4C14-A308-D646B1DFCE52}"/>
                </c:ext>
              </c:extLst>
            </c:dLbl>
            <c:dLbl>
              <c:idx val="20"/>
              <c:layout>
                <c:manualLayout>
                  <c:x val="-5.4680555555555774E-2"/>
                  <c:y val="-3.309102905797888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631-4C14-A308-D646B1DFCE52}"/>
                </c:ext>
              </c:extLst>
            </c:dLbl>
            <c:dLbl>
              <c:idx val="21"/>
              <c:layout>
                <c:manualLayout>
                  <c:x val="0"/>
                  <c:y val="-3.7014109497808562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57AA-4D0C-B661-8E378399190B}"/>
                </c:ext>
              </c:extLst>
            </c:dLbl>
            <c:spPr>
              <a:noFill/>
              <a:ln>
                <a:noFill/>
              </a:ln>
              <a:effectLst/>
            </c:spPr>
            <c:txPr>
              <a:bodyPr/>
              <a:lstStyle/>
              <a:p>
                <a:pPr>
                  <a:defRPr sz="900" b="1">
                    <a:solidFill>
                      <a:schemeClr val="accent1"/>
                    </a:solidFill>
                  </a:defRPr>
                </a:pPr>
                <a:endParaRPr lang="ko-KR"/>
              </a:p>
            </c:txPr>
            <c:dLblPos val="t"/>
            <c:showLegendKey val="0"/>
            <c:showVal val="0"/>
            <c:showCatName val="0"/>
            <c:showSerName val="0"/>
            <c:showPercent val="0"/>
            <c:showBubbleSize val="0"/>
            <c:extLst>
              <c:ext xmlns:c15="http://schemas.microsoft.com/office/drawing/2012/chart" uri="{CE6537A1-D6FC-4f65-9D91-7224C49458BB}">
                <c15:showLeaderLines val="1"/>
              </c:ext>
            </c:extLst>
          </c:dLbls>
          <c:cat>
            <c:strRef>
              <c:f>Sheet1!$A$14:$A$35</c:f>
              <c:strCache>
                <c:ptCount val="22"/>
                <c:pt idx="1">
                  <c:v>'18.2Q</c:v>
                </c:pt>
                <c:pt idx="5">
                  <c:v>'19.2Q</c:v>
                </c:pt>
                <c:pt idx="9">
                  <c:v>'20.2Q</c:v>
                </c:pt>
                <c:pt idx="13">
                  <c:v>'21.2Q</c:v>
                </c:pt>
                <c:pt idx="17">
                  <c:v>'22.2Q</c:v>
                </c:pt>
                <c:pt idx="21">
                  <c:v>'23.2Q</c:v>
                </c:pt>
              </c:strCache>
            </c:strRef>
          </c:cat>
          <c:val>
            <c:numRef>
              <c:f>Sheet1!$B$14:$B$35</c:f>
              <c:numCache>
                <c:formatCode>0.00_);[Red]\(0.00\)</c:formatCode>
                <c:ptCount val="22"/>
                <c:pt idx="0">
                  <c:v>0.56090235033215396</c:v>
                </c:pt>
                <c:pt idx="1">
                  <c:v>0.73132465548137027</c:v>
                </c:pt>
                <c:pt idx="2">
                  <c:v>0.78959624153796137</c:v>
                </c:pt>
                <c:pt idx="3">
                  <c:v>0.53195465570399092</c:v>
                </c:pt>
                <c:pt idx="4">
                  <c:v>0.59405676649501549</c:v>
                </c:pt>
                <c:pt idx="5">
                  <c:v>0.52507484930978576</c:v>
                </c:pt>
                <c:pt idx="6">
                  <c:v>0.57181396938392681</c:v>
                </c:pt>
                <c:pt idx="7">
                  <c:v>0.4532023831881048</c:v>
                </c:pt>
                <c:pt idx="8">
                  <c:v>0.49482216725269951</c:v>
                </c:pt>
                <c:pt idx="9">
                  <c:v>0.39310845579310683</c:v>
                </c:pt>
                <c:pt idx="10" formatCode="#,##0.00">
                  <c:v>0.37468908379752169</c:v>
                </c:pt>
                <c:pt idx="11">
                  <c:v>0.34</c:v>
                </c:pt>
                <c:pt idx="12">
                  <c:v>0.43</c:v>
                </c:pt>
                <c:pt idx="13">
                  <c:v>0.32</c:v>
                </c:pt>
                <c:pt idx="14">
                  <c:v>0.3</c:v>
                </c:pt>
                <c:pt idx="15">
                  <c:v>0.26</c:v>
                </c:pt>
                <c:pt idx="16">
                  <c:v>0.26</c:v>
                </c:pt>
                <c:pt idx="17" formatCode="#,##0.00">
                  <c:v>0.22104062743269828</c:v>
                </c:pt>
                <c:pt idx="18" formatCode="#,##0.00">
                  <c:v>0.22937908966183199</c:v>
                </c:pt>
                <c:pt idx="19" formatCode="#,##0.00">
                  <c:v>0.26554456359560052</c:v>
                </c:pt>
                <c:pt idx="20" formatCode="#,##0.00">
                  <c:v>0.35</c:v>
                </c:pt>
                <c:pt idx="21" formatCode="#,##0.00">
                  <c:v>0.37</c:v>
                </c:pt>
              </c:numCache>
            </c:numRef>
          </c:val>
          <c:smooth val="1"/>
          <c:extLst>
            <c:ext xmlns:c16="http://schemas.microsoft.com/office/drawing/2014/chart" uri="{C3380CC4-5D6E-409C-BE32-E72D297353CC}">
              <c16:uniqueId val="{00000002-7631-4C14-A308-D646B1DFCE52}"/>
            </c:ext>
          </c:extLst>
        </c:ser>
        <c:ser>
          <c:idx val="1"/>
          <c:order val="1"/>
          <c:tx>
            <c:strRef>
              <c:f>Sheet1!$C$1</c:f>
              <c:strCache>
                <c:ptCount val="1"/>
                <c:pt idx="0">
                  <c:v>가계대출</c:v>
                </c:pt>
              </c:strCache>
            </c:strRef>
          </c:tx>
          <c:spPr>
            <a:ln w="19050" cap="sq">
              <a:solidFill>
                <a:schemeClr val="accent4"/>
              </a:solidFill>
              <a:prstDash val="sysDash"/>
              <a:round/>
            </a:ln>
            <a:effectLst/>
          </c:spPr>
          <c:marker>
            <c:symbol val="none"/>
          </c:marker>
          <c:dLbls>
            <c:dLbl>
              <c:idx val="16"/>
              <c:layout>
                <c:manualLayout>
                  <c:x val="-5.1690913370998119E-2"/>
                  <c:y val="3.3091337961950441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7631-4C14-A308-D646B1DFCE52}"/>
                </c:ext>
              </c:extLst>
            </c:dLbl>
            <c:dLbl>
              <c:idx val="20"/>
              <c:layout>
                <c:manualLayout>
                  <c:x val="-4.4844632768361689E-2"/>
                  <c:y val="4.8783659721269766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7631-4C14-A308-D646B1DFCE52}"/>
                </c:ext>
              </c:extLst>
            </c:dLbl>
            <c:dLbl>
              <c:idx val="21"/>
              <c:layout>
                <c:manualLayout>
                  <c:x val="-5.9792843691149873E-3"/>
                  <c:y val="3.3091337961950441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7AA-4D0C-B661-8E378399190B}"/>
                </c:ext>
              </c:extLst>
            </c:dLbl>
            <c:spPr>
              <a:noFill/>
              <a:ln>
                <a:noFill/>
              </a:ln>
              <a:effectLst/>
            </c:spPr>
            <c:txPr>
              <a:bodyPr/>
              <a:lstStyle/>
              <a:p>
                <a:pPr>
                  <a:defRPr sz="900" b="1">
                    <a:solidFill>
                      <a:schemeClr val="accent4"/>
                    </a:solidFill>
                  </a:defRPr>
                </a:pPr>
                <a:endParaRPr lang="ko-KR"/>
              </a:p>
            </c:txPr>
            <c:dLblPos val="b"/>
            <c:showLegendKey val="0"/>
            <c:showVal val="0"/>
            <c:showCatName val="0"/>
            <c:showSerName val="0"/>
            <c:showPercent val="0"/>
            <c:showBubbleSize val="0"/>
            <c:extLst>
              <c:ext xmlns:c15="http://schemas.microsoft.com/office/drawing/2012/chart" uri="{CE6537A1-D6FC-4f65-9D91-7224C49458BB}">
                <c15:showLeaderLines val="1"/>
              </c:ext>
            </c:extLst>
          </c:dLbls>
          <c:cat>
            <c:strRef>
              <c:f>Sheet1!$A$14:$A$35</c:f>
              <c:strCache>
                <c:ptCount val="22"/>
                <c:pt idx="1">
                  <c:v>'18.2Q</c:v>
                </c:pt>
                <c:pt idx="5">
                  <c:v>'19.2Q</c:v>
                </c:pt>
                <c:pt idx="9">
                  <c:v>'20.2Q</c:v>
                </c:pt>
                <c:pt idx="13">
                  <c:v>'21.2Q</c:v>
                </c:pt>
                <c:pt idx="17">
                  <c:v>'22.2Q</c:v>
                </c:pt>
                <c:pt idx="21">
                  <c:v>'23.2Q</c:v>
                </c:pt>
              </c:strCache>
            </c:strRef>
          </c:cat>
          <c:val>
            <c:numRef>
              <c:f>Sheet1!$C$14:$C$35</c:f>
              <c:numCache>
                <c:formatCode>0.00_);[Red]\(0.00\)</c:formatCode>
                <c:ptCount val="22"/>
                <c:pt idx="0">
                  <c:v>0.2465859192855446</c:v>
                </c:pt>
                <c:pt idx="1">
                  <c:v>0.2511223024788003</c:v>
                </c:pt>
                <c:pt idx="2">
                  <c:v>0.2595000839701963</c:v>
                </c:pt>
                <c:pt idx="3">
                  <c:v>0.2581097738929311</c:v>
                </c:pt>
                <c:pt idx="4">
                  <c:v>0.28702604057034881</c:v>
                </c:pt>
                <c:pt idx="5">
                  <c:v>0.27390183460905748</c:v>
                </c:pt>
                <c:pt idx="6">
                  <c:v>0.28594988519482778</c:v>
                </c:pt>
                <c:pt idx="7">
                  <c:v>0.26102234753748443</c:v>
                </c:pt>
                <c:pt idx="8">
                  <c:v>0.27138862985841494</c:v>
                </c:pt>
                <c:pt idx="9" formatCode="#,##0.00">
                  <c:v>0.24772932199638234</c:v>
                </c:pt>
                <c:pt idx="10" formatCode="#,##0.00">
                  <c:v>0.21938955545405961</c:v>
                </c:pt>
                <c:pt idx="11">
                  <c:v>0.36</c:v>
                </c:pt>
                <c:pt idx="12">
                  <c:v>0.18</c:v>
                </c:pt>
                <c:pt idx="13">
                  <c:v>0.17</c:v>
                </c:pt>
                <c:pt idx="14">
                  <c:v>0.17</c:v>
                </c:pt>
                <c:pt idx="15">
                  <c:v>0.16</c:v>
                </c:pt>
                <c:pt idx="16">
                  <c:v>0.17</c:v>
                </c:pt>
                <c:pt idx="17" formatCode="#,##0.00">
                  <c:v>0.17439571496879314</c:v>
                </c:pt>
                <c:pt idx="18" formatCode="#,##0.00">
                  <c:v>0.19383209812442503</c:v>
                </c:pt>
                <c:pt idx="19" formatCode="#,##0.00">
                  <c:v>0.24048813028491922</c:v>
                </c:pt>
                <c:pt idx="20" formatCode="#,##0.00">
                  <c:v>0.31</c:v>
                </c:pt>
                <c:pt idx="21" formatCode="#,##0.00">
                  <c:v>0.33</c:v>
                </c:pt>
              </c:numCache>
            </c:numRef>
          </c:val>
          <c:smooth val="1"/>
          <c:extLst>
            <c:ext xmlns:c16="http://schemas.microsoft.com/office/drawing/2014/chart" uri="{C3380CC4-5D6E-409C-BE32-E72D297353CC}">
              <c16:uniqueId val="{00000005-7631-4C14-A308-D646B1DFCE52}"/>
            </c:ext>
          </c:extLst>
        </c:ser>
        <c:dLbls>
          <c:showLegendKey val="0"/>
          <c:showVal val="0"/>
          <c:showCatName val="0"/>
          <c:showSerName val="0"/>
          <c:showPercent val="0"/>
          <c:showBubbleSize val="0"/>
        </c:dLbls>
        <c:smooth val="0"/>
        <c:axId val="492634480"/>
        <c:axId val="492629384"/>
      </c:lineChart>
      <c:dateAx>
        <c:axId val="492634480"/>
        <c:scaling>
          <c:orientation val="minMax"/>
        </c:scaling>
        <c:delete val="0"/>
        <c:axPos val="b"/>
        <c:numFmt formatCode="General" sourceLinked="1"/>
        <c:majorTickMark val="out"/>
        <c:minorTickMark val="none"/>
        <c:tickLblPos val="low"/>
        <c:spPr>
          <a:noFill/>
          <a:ln w="6350" cap="flat" cmpd="sng" algn="ctr">
            <a:solidFill>
              <a:schemeClr val="bg1">
                <a:lumMod val="75000"/>
              </a:schemeClr>
            </a:solidFill>
            <a:round/>
          </a:ln>
          <a:effectLst/>
        </c:spPr>
        <c:txPr>
          <a:bodyPr rot="-60000000" vert="horz"/>
          <a:lstStyle/>
          <a:p>
            <a:pPr>
              <a:defRPr sz="800"/>
            </a:pPr>
            <a:endParaRPr lang="ko-KR"/>
          </a:p>
        </c:txPr>
        <c:crossAx val="492629384"/>
        <c:crosses val="autoZero"/>
        <c:auto val="0"/>
        <c:lblOffset val="100"/>
        <c:baseTimeUnit val="days"/>
        <c:majorUnit val="1"/>
      </c:dateAx>
      <c:valAx>
        <c:axId val="492629384"/>
        <c:scaling>
          <c:orientation val="minMax"/>
          <c:max val="1"/>
        </c:scaling>
        <c:delete val="0"/>
        <c:axPos val="l"/>
        <c:numFmt formatCode="#,##0.0_ " sourceLinked="0"/>
        <c:majorTickMark val="out"/>
        <c:minorTickMark val="none"/>
        <c:tickLblPos val="nextTo"/>
        <c:spPr>
          <a:noFill/>
          <a:ln w="6350">
            <a:solidFill>
              <a:schemeClr val="bg1">
                <a:lumMod val="75000"/>
              </a:schemeClr>
            </a:solidFill>
          </a:ln>
          <a:effectLst/>
        </c:spPr>
        <c:txPr>
          <a:bodyPr rot="-60000000" vert="horz"/>
          <a:lstStyle/>
          <a:p>
            <a:pPr>
              <a:defRPr/>
            </a:pPr>
            <a:endParaRPr lang="ko-KR"/>
          </a:p>
        </c:txPr>
        <c:crossAx val="492634480"/>
        <c:crosses val="autoZero"/>
        <c:crossBetween val="between"/>
        <c:majorUnit val="0.2"/>
      </c:valAx>
    </c:plotArea>
    <c:legend>
      <c:legendPos val="t"/>
      <c:layout>
        <c:manualLayout>
          <c:xMode val="edge"/>
          <c:yMode val="edge"/>
          <c:x val="8.7257768361581917E-2"/>
          <c:y val="0"/>
          <c:w val="0.89227048022598865"/>
          <c:h val="7.3968627450980387E-2"/>
        </c:manualLayout>
      </c:layout>
      <c:overlay val="0"/>
      <c:spPr>
        <a:noFill/>
        <a:ln>
          <a:noFill/>
        </a:ln>
        <a:effectLst/>
      </c:spPr>
      <c:txPr>
        <a:bodyPr rot="0" vert="horz"/>
        <a:lstStyle/>
        <a:p>
          <a:pPr>
            <a:defRPr sz="900">
              <a:solidFill>
                <a:schemeClr val="tx1">
                  <a:lumMod val="85000"/>
                  <a:lumOff val="15000"/>
                </a:schemeClr>
              </a:solidFill>
            </a:defRPr>
          </a:pPr>
          <a:endParaRPr lang="ko-KR"/>
        </a:p>
      </c:txPr>
    </c:legend>
    <c:plotVisOnly val="1"/>
    <c:dispBlanksAs val="gap"/>
    <c:showDLblsOverMax val="0"/>
  </c:chart>
  <c:spPr>
    <a:noFill/>
    <a:ln>
      <a:noFill/>
    </a:ln>
    <a:effectLst/>
  </c:spPr>
  <c:txPr>
    <a:bodyPr/>
    <a:lstStyle/>
    <a:p>
      <a:pPr>
        <a:defRPr sz="80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7383537495875607E-2"/>
          <c:y val="6.4559042499495262E-2"/>
          <c:w val="0.84860731951337232"/>
          <c:h val="0.82391543004239853"/>
        </c:manualLayout>
      </c:layout>
      <c:lineChart>
        <c:grouping val="standard"/>
        <c:varyColors val="0"/>
        <c:ser>
          <c:idx val="0"/>
          <c:order val="0"/>
          <c:tx>
            <c:strRef>
              <c:f>Sheet1!$B$1</c:f>
              <c:strCache>
                <c:ptCount val="1"/>
                <c:pt idx="0">
                  <c:v>설비투자지수(좌)</c:v>
                </c:pt>
              </c:strCache>
            </c:strRef>
          </c:tx>
          <c:spPr>
            <a:ln w="19050" cap="rnd">
              <a:solidFill>
                <a:schemeClr val="accent1"/>
              </a:solidFill>
              <a:round/>
            </a:ln>
            <a:effectLst/>
          </c:spPr>
          <c:marker>
            <c:symbol val="none"/>
          </c:marker>
          <c:dLbls>
            <c:dLbl>
              <c:idx val="21"/>
              <c:layout>
                <c:manualLayout>
                  <c:x val="-6.8275340587831856E-2"/>
                  <c:y val="-4.0549169859514685E-2"/>
                </c:manualLayout>
              </c:layout>
              <c:spPr>
                <a:noFill/>
                <a:ln>
                  <a:noFill/>
                </a:ln>
                <a:effectLst/>
              </c:spPr>
              <c:txPr>
                <a:bodyPr rot="0" spcFirstLastPara="1" vertOverflow="ellipsis" vert="horz" wrap="square" lIns="38100" tIns="19050" rIns="38100" bIns="19050" anchor="ctr" anchorCtr="0">
                  <a:spAutoFit/>
                </a:bodyPr>
                <a:lstStyle/>
                <a:p>
                  <a:pPr algn="ctr">
                    <a:defRPr lang="en-US" altLang="ko-KR" sz="900" b="0" i="0" u="none" strike="noStrike" kern="1200" baseline="0">
                      <a:ln>
                        <a:solidFill>
                          <a:schemeClr val="bg1">
                            <a:lumMod val="65000"/>
                            <a:alpha val="0"/>
                          </a:schemeClr>
                        </a:solidFill>
                      </a:ln>
                      <a:solidFill>
                        <a:schemeClr val="accent1"/>
                      </a:solidFill>
                      <a:latin typeface="KoPub돋움체 Medium" panose="00000600000000000000" pitchFamily="2" charset="-127"/>
                      <a:ea typeface="KoPub돋움체 Medium" panose="00000600000000000000" pitchFamily="2" charset="-127"/>
                      <a:cs typeface="+mn-cs"/>
                    </a:defRPr>
                  </a:pPr>
                  <a:endParaRPr lang="ko-KR"/>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B72-471E-B7B0-695BFF6FACF5}"/>
                </c:ext>
              </c:extLst>
            </c:dLbl>
            <c:spPr>
              <a:noFill/>
              <a:ln>
                <a:noFill/>
              </a:ln>
              <a:effectLst/>
            </c:spPr>
            <c:txPr>
              <a:bodyPr rot="0" spcFirstLastPara="1" vertOverflow="ellipsis" vert="horz" wrap="square" lIns="38100" tIns="19050" rIns="38100" bIns="19050" anchor="ctr" anchorCtr="0">
                <a:spAutoFit/>
              </a:bodyPr>
              <a:lstStyle/>
              <a:p>
                <a:pPr algn="ctr">
                  <a:defRPr lang="en-US" altLang="ko-KR" sz="9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Sheet1!$A$30:$A$51</c:f>
              <c:strCache>
                <c:ptCount val="22"/>
                <c:pt idx="0">
                  <c:v>'18</c:v>
                </c:pt>
                <c:pt idx="4">
                  <c:v>'19</c:v>
                </c:pt>
                <c:pt idx="8">
                  <c:v>'20</c:v>
                </c:pt>
                <c:pt idx="12">
                  <c:v>'21</c:v>
                </c:pt>
                <c:pt idx="16">
                  <c:v>'22</c:v>
                </c:pt>
                <c:pt idx="20">
                  <c:v>'23</c:v>
                </c:pt>
                <c:pt idx="21">
                  <c:v>.2Q</c:v>
                </c:pt>
              </c:strCache>
            </c:strRef>
          </c:cat>
          <c:val>
            <c:numRef>
              <c:f>Sheet1!$B$30:$B$51</c:f>
              <c:numCache>
                <c:formatCode>General</c:formatCode>
                <c:ptCount val="22"/>
                <c:pt idx="0">
                  <c:v>123.2</c:v>
                </c:pt>
                <c:pt idx="1">
                  <c:v>113.1</c:v>
                </c:pt>
                <c:pt idx="2">
                  <c:v>108.3</c:v>
                </c:pt>
                <c:pt idx="3">
                  <c:v>105.7</c:v>
                </c:pt>
                <c:pt idx="4">
                  <c:v>101.4</c:v>
                </c:pt>
                <c:pt idx="5">
                  <c:v>104.2</c:v>
                </c:pt>
                <c:pt idx="6">
                  <c:v>106.2</c:v>
                </c:pt>
                <c:pt idx="7">
                  <c:v>109.9</c:v>
                </c:pt>
                <c:pt idx="8">
                  <c:v>108</c:v>
                </c:pt>
                <c:pt idx="9">
                  <c:v>111.3</c:v>
                </c:pt>
                <c:pt idx="10">
                  <c:v>113.7</c:v>
                </c:pt>
                <c:pt idx="11">
                  <c:v>115</c:v>
                </c:pt>
                <c:pt idx="12">
                  <c:v>122.3</c:v>
                </c:pt>
                <c:pt idx="13">
                  <c:v>124</c:v>
                </c:pt>
                <c:pt idx="14">
                  <c:v>121.9</c:v>
                </c:pt>
                <c:pt idx="15">
                  <c:v>121.4</c:v>
                </c:pt>
                <c:pt idx="16">
                  <c:v>121.9</c:v>
                </c:pt>
                <c:pt idx="17">
                  <c:v>121.4</c:v>
                </c:pt>
                <c:pt idx="18">
                  <c:v>131.80000000000001</c:v>
                </c:pt>
                <c:pt idx="19">
                  <c:v>131.6</c:v>
                </c:pt>
                <c:pt idx="20">
                  <c:v>120</c:v>
                </c:pt>
                <c:pt idx="21">
                  <c:v>122.4</c:v>
                </c:pt>
              </c:numCache>
            </c:numRef>
          </c:val>
          <c:smooth val="1"/>
          <c:extLst>
            <c:ext xmlns:c16="http://schemas.microsoft.com/office/drawing/2014/chart" uri="{C3380CC4-5D6E-409C-BE32-E72D297353CC}">
              <c16:uniqueId val="{00000001-CFFE-4D3A-88BE-93F9D36001E3}"/>
            </c:ext>
          </c:extLst>
        </c:ser>
        <c:dLbls>
          <c:showLegendKey val="0"/>
          <c:showVal val="0"/>
          <c:showCatName val="0"/>
          <c:showSerName val="0"/>
          <c:showPercent val="0"/>
          <c:showBubbleSize val="0"/>
        </c:dLbls>
        <c:marker val="1"/>
        <c:smooth val="0"/>
        <c:axId val="188638424"/>
        <c:axId val="188641168"/>
      </c:lineChart>
      <c:lineChart>
        <c:grouping val="standard"/>
        <c:varyColors val="0"/>
        <c:ser>
          <c:idx val="1"/>
          <c:order val="1"/>
          <c:tx>
            <c:strRef>
              <c:f>Sheet1!$C$1</c:f>
              <c:strCache>
                <c:ptCount val="1"/>
                <c:pt idx="0">
                  <c:v>제조업 평균가동률(우)</c:v>
                </c:pt>
              </c:strCache>
            </c:strRef>
          </c:tx>
          <c:spPr>
            <a:ln w="19050" cap="sq">
              <a:solidFill>
                <a:schemeClr val="accent4"/>
              </a:solidFill>
              <a:prstDash val="sysDash"/>
              <a:round/>
            </a:ln>
            <a:effectLst/>
          </c:spPr>
          <c:marker>
            <c:symbol val="none"/>
          </c:marker>
          <c:dLbls>
            <c:dLbl>
              <c:idx val="16"/>
              <c:delete val="1"/>
              <c:extLst>
                <c:ext xmlns:c15="http://schemas.microsoft.com/office/drawing/2012/chart" uri="{CE6537A1-D6FC-4f65-9D91-7224C49458BB}"/>
                <c:ext xmlns:c16="http://schemas.microsoft.com/office/drawing/2014/chart" uri="{C3380CC4-5D6E-409C-BE32-E72D297353CC}">
                  <c16:uniqueId val="{00000002-CFFE-4D3A-88BE-93F9D36001E3}"/>
                </c:ext>
              </c:extLst>
            </c:dLbl>
            <c:dLbl>
              <c:idx val="18"/>
              <c:delete val="1"/>
              <c:extLst>
                <c:ext xmlns:c15="http://schemas.microsoft.com/office/drawing/2012/chart" uri="{CE6537A1-D6FC-4f65-9D91-7224C49458BB}"/>
                <c:ext xmlns:c16="http://schemas.microsoft.com/office/drawing/2014/chart" uri="{C3380CC4-5D6E-409C-BE32-E72D297353CC}">
                  <c16:uniqueId val="{00000001-B039-449A-B059-1B7CF9857D87}"/>
                </c:ext>
              </c:extLst>
            </c:dLbl>
            <c:dLbl>
              <c:idx val="20"/>
              <c:delete val="1"/>
              <c:extLst>
                <c:ext xmlns:c15="http://schemas.microsoft.com/office/drawing/2012/chart" uri="{CE6537A1-D6FC-4f65-9D91-7224C49458BB}"/>
                <c:ext xmlns:c16="http://schemas.microsoft.com/office/drawing/2014/chart" uri="{C3380CC4-5D6E-409C-BE32-E72D297353CC}">
                  <c16:uniqueId val="{00000001-B611-4AEC-B91C-E013E10E3167}"/>
                </c:ext>
              </c:extLst>
            </c:dLbl>
            <c:dLbl>
              <c:idx val="21"/>
              <c:layout>
                <c:manualLayout>
                  <c:x val="-6.9603916540934341E-2"/>
                  <c:y val="-2.2565453384418975E-2"/>
                </c:manualLayout>
              </c:layout>
              <c:spPr>
                <a:noFill/>
                <a:ln>
                  <a:noFill/>
                </a:ln>
                <a:effectLst/>
              </c:spPr>
              <c:txPr>
                <a:bodyPr rot="0" spcFirstLastPara="1" vertOverflow="ellipsis" vert="horz" wrap="square" lIns="38100" tIns="19050" rIns="38100" bIns="19050" anchor="ctr" anchorCtr="0">
                  <a:spAutoFit/>
                </a:bodyPr>
                <a:lstStyle/>
                <a:p>
                  <a:pPr algn="ctr">
                    <a:defRPr lang="en-US" altLang="ko-KR" sz="900" b="0" i="0" u="none" strike="noStrike" kern="1200" baseline="0">
                      <a:ln>
                        <a:solidFill>
                          <a:schemeClr val="bg1">
                            <a:lumMod val="65000"/>
                            <a:alpha val="0"/>
                          </a:schemeClr>
                        </a:solidFill>
                      </a:ln>
                      <a:solidFill>
                        <a:schemeClr val="accent4"/>
                      </a:solidFill>
                      <a:latin typeface="KoPub돋움체 Medium" panose="00000600000000000000" pitchFamily="2" charset="-127"/>
                      <a:ea typeface="KoPub돋움체 Medium" panose="00000600000000000000" pitchFamily="2" charset="-127"/>
                      <a:cs typeface="+mn-cs"/>
                    </a:defRPr>
                  </a:pPr>
                  <a:endParaRPr lang="ko-KR"/>
                </a:p>
              </c:txPr>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2B72-471E-B7B0-695BFF6FACF5}"/>
                </c:ext>
              </c:extLst>
            </c:dLbl>
            <c:spPr>
              <a:noFill/>
              <a:ln>
                <a:noFill/>
              </a:ln>
              <a:effectLst/>
            </c:spPr>
            <c:txPr>
              <a:bodyPr rot="0" spcFirstLastPara="1" vertOverflow="ellipsis" vert="horz" wrap="square" lIns="38100" tIns="19050" rIns="38100" bIns="19050" anchor="ctr" anchorCtr="0">
                <a:spAutoFit/>
              </a:bodyPr>
              <a:lstStyle/>
              <a:p>
                <a:pPr algn="ctr">
                  <a:defRPr lang="en-US" altLang="ko-KR" sz="900" b="0" i="0" u="none" strike="noStrike" kern="1200" baseline="0">
                    <a:ln>
                      <a:solidFill>
                        <a:schemeClr val="bg1">
                          <a:lumMod val="65000"/>
                          <a:alpha val="0"/>
                        </a:schemeClr>
                      </a:solidFill>
                    </a:ln>
                    <a:solidFill>
                      <a:schemeClr val="accent5"/>
                    </a:solidFill>
                    <a:latin typeface="KoPub돋움체 Medium" panose="00000600000000000000" pitchFamily="2" charset="-127"/>
                    <a:ea typeface="KoPub돋움체 Medium" panose="00000600000000000000" pitchFamily="2" charset="-127"/>
                    <a:cs typeface="+mn-cs"/>
                  </a:defRPr>
                </a:pPr>
                <a:endParaRPr lang="ko-KR"/>
              </a:p>
            </c:txPr>
            <c:dLblPos val="b"/>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Sheet1!$A$30:$A$51</c:f>
              <c:strCache>
                <c:ptCount val="22"/>
                <c:pt idx="0">
                  <c:v>'18</c:v>
                </c:pt>
                <c:pt idx="4">
                  <c:v>'19</c:v>
                </c:pt>
                <c:pt idx="8">
                  <c:v>'20</c:v>
                </c:pt>
                <c:pt idx="12">
                  <c:v>'21</c:v>
                </c:pt>
                <c:pt idx="16">
                  <c:v>'22</c:v>
                </c:pt>
                <c:pt idx="20">
                  <c:v>'23</c:v>
                </c:pt>
                <c:pt idx="21">
                  <c:v>.2Q</c:v>
                </c:pt>
              </c:strCache>
            </c:strRef>
          </c:cat>
          <c:val>
            <c:numRef>
              <c:f>Sheet1!$C$30:$C$51</c:f>
              <c:numCache>
                <c:formatCode>0.0</c:formatCode>
                <c:ptCount val="22"/>
                <c:pt idx="0">
                  <c:v>72.733000000000004</c:v>
                </c:pt>
                <c:pt idx="1">
                  <c:v>74.766999999999996</c:v>
                </c:pt>
                <c:pt idx="2">
                  <c:v>74.332999999999998</c:v>
                </c:pt>
                <c:pt idx="3">
                  <c:v>73.400000000000006</c:v>
                </c:pt>
                <c:pt idx="4">
                  <c:v>71.033000000000001</c:v>
                </c:pt>
                <c:pt idx="5">
                  <c:v>73</c:v>
                </c:pt>
                <c:pt idx="6">
                  <c:v>74.832999999999998</c:v>
                </c:pt>
                <c:pt idx="7">
                  <c:v>73.832999999999998</c:v>
                </c:pt>
                <c:pt idx="8">
                  <c:v>72.400000000000006</c:v>
                </c:pt>
                <c:pt idx="9">
                  <c:v>67.2</c:v>
                </c:pt>
                <c:pt idx="10">
                  <c:v>71.2</c:v>
                </c:pt>
                <c:pt idx="11">
                  <c:v>73.599999999999994</c:v>
                </c:pt>
                <c:pt idx="12">
                  <c:v>74.599999999999994</c:v>
                </c:pt>
                <c:pt idx="13">
                  <c:v>73.2</c:v>
                </c:pt>
                <c:pt idx="14">
                  <c:v>74.5</c:v>
                </c:pt>
                <c:pt idx="15">
                  <c:v>76.7</c:v>
                </c:pt>
                <c:pt idx="16">
                  <c:v>78.900000000000006</c:v>
                </c:pt>
                <c:pt idx="17">
                  <c:v>76</c:v>
                </c:pt>
                <c:pt idx="18">
                  <c:v>74.2</c:v>
                </c:pt>
                <c:pt idx="19">
                  <c:v>69.900000000000006</c:v>
                </c:pt>
                <c:pt idx="20">
                  <c:v>70.599999999999994</c:v>
                </c:pt>
                <c:pt idx="21">
                  <c:v>71.900000000000006</c:v>
                </c:pt>
              </c:numCache>
            </c:numRef>
          </c:val>
          <c:smooth val="1"/>
          <c:extLst>
            <c:ext xmlns:c16="http://schemas.microsoft.com/office/drawing/2014/chart" uri="{C3380CC4-5D6E-409C-BE32-E72D297353CC}">
              <c16:uniqueId val="{00000003-CFFE-4D3A-88BE-93F9D36001E3}"/>
            </c:ext>
          </c:extLst>
        </c:ser>
        <c:dLbls>
          <c:showLegendKey val="0"/>
          <c:showVal val="0"/>
          <c:showCatName val="0"/>
          <c:showSerName val="0"/>
          <c:showPercent val="0"/>
          <c:showBubbleSize val="0"/>
        </c:dLbls>
        <c:marker val="1"/>
        <c:smooth val="0"/>
        <c:axId val="188633720"/>
        <c:axId val="188634896"/>
      </c:lineChart>
      <c:catAx>
        <c:axId val="188638424"/>
        <c:scaling>
          <c:orientation val="minMax"/>
        </c:scaling>
        <c:delete val="0"/>
        <c:axPos val="b"/>
        <c:numFmt formatCode="General" sourceLinked="1"/>
        <c:majorTickMark val="out"/>
        <c:minorTickMark val="none"/>
        <c:tickLblPos val="low"/>
        <c:spPr>
          <a:noFill/>
          <a:ln w="6350"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88641168"/>
        <c:crosses val="autoZero"/>
        <c:auto val="1"/>
        <c:lblAlgn val="ctr"/>
        <c:lblOffset val="100"/>
        <c:tickMarkSkip val="1"/>
        <c:noMultiLvlLbl val="0"/>
      </c:catAx>
      <c:valAx>
        <c:axId val="188641168"/>
        <c:scaling>
          <c:orientation val="minMax"/>
          <c:min val="60"/>
        </c:scaling>
        <c:delete val="0"/>
        <c:axPos val="l"/>
        <c:numFmt formatCode="#,##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88638424"/>
        <c:crosses val="autoZero"/>
        <c:crossBetween val="between"/>
        <c:majorUnit val="20"/>
      </c:valAx>
      <c:valAx>
        <c:axId val="188634896"/>
        <c:scaling>
          <c:orientation val="minMax"/>
          <c:min val="65"/>
        </c:scaling>
        <c:delete val="0"/>
        <c:axPos val="r"/>
        <c:numFmt formatCode="#,##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88633720"/>
        <c:crosses val="max"/>
        <c:crossBetween val="between"/>
        <c:majorUnit val="10"/>
      </c:valAx>
      <c:catAx>
        <c:axId val="188633720"/>
        <c:scaling>
          <c:orientation val="minMax"/>
        </c:scaling>
        <c:delete val="1"/>
        <c:axPos val="b"/>
        <c:numFmt formatCode="General" sourceLinked="1"/>
        <c:majorTickMark val="out"/>
        <c:minorTickMark val="none"/>
        <c:tickLblPos val="nextTo"/>
        <c:crossAx val="188634896"/>
        <c:crosses val="autoZero"/>
        <c:auto val="1"/>
        <c:lblAlgn val="ctr"/>
        <c:lblOffset val="100"/>
        <c:noMultiLvlLbl val="0"/>
      </c:catAx>
      <c:spPr>
        <a:noFill/>
        <a:ln>
          <a:noFill/>
        </a:ln>
        <a:effectLst/>
      </c:spPr>
    </c:plotArea>
    <c:legend>
      <c:legendPos val="t"/>
      <c:layout>
        <c:manualLayout>
          <c:xMode val="edge"/>
          <c:yMode val="edge"/>
          <c:x val="0.13327154816263131"/>
          <c:y val="1.9849936143039593E-2"/>
          <c:w val="0.73019693730986734"/>
          <c:h val="0.10842639561881688"/>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accent1">
                    <a:shade val="95000"/>
                    <a:satMod val="10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900">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9902406663816889E-2"/>
          <c:y val="7.6695184373664654E-2"/>
          <c:w val="0.92244786885399077"/>
          <c:h val="0.78947334241639833"/>
        </c:manualLayout>
      </c:layout>
      <c:lineChart>
        <c:grouping val="standard"/>
        <c:varyColors val="0"/>
        <c:ser>
          <c:idx val="0"/>
          <c:order val="0"/>
          <c:tx>
            <c:strRef>
              <c:f>Sheet1!$B$1</c:f>
              <c:strCache>
                <c:ptCount val="1"/>
                <c:pt idx="0">
                  <c:v>시중은행</c:v>
                </c:pt>
              </c:strCache>
            </c:strRef>
          </c:tx>
          <c:spPr>
            <a:ln w="19050" cap="rnd">
              <a:solidFill>
                <a:schemeClr val="accent1"/>
              </a:solidFill>
              <a:prstDash val="solid"/>
              <a:round/>
            </a:ln>
            <a:effectLst/>
          </c:spPr>
          <c:marker>
            <c:symbol val="none"/>
          </c:marker>
          <c:dLbls>
            <c:dLbl>
              <c:idx val="10"/>
              <c:delete val="1"/>
              <c:extLst>
                <c:ext xmlns:c15="http://schemas.microsoft.com/office/drawing/2012/chart" uri="{CE6537A1-D6FC-4f65-9D91-7224C49458BB}"/>
                <c:ext xmlns:c16="http://schemas.microsoft.com/office/drawing/2014/chart" uri="{C3380CC4-5D6E-409C-BE32-E72D297353CC}">
                  <c16:uniqueId val="{00000001-FEC0-4748-9FCE-19F63ADB4566}"/>
                </c:ext>
              </c:extLst>
            </c:dLbl>
            <c:dLbl>
              <c:idx val="11"/>
              <c:delete val="1"/>
              <c:extLst>
                <c:ext xmlns:c15="http://schemas.microsoft.com/office/drawing/2012/chart" uri="{CE6537A1-D6FC-4f65-9D91-7224C49458BB}"/>
                <c:ext xmlns:c16="http://schemas.microsoft.com/office/drawing/2014/chart" uri="{C3380CC4-5D6E-409C-BE32-E72D297353CC}">
                  <c16:uniqueId val="{00000002-FEC0-4748-9FCE-19F63ADB4566}"/>
                </c:ext>
              </c:extLst>
            </c:dLbl>
            <c:dLbl>
              <c:idx val="12"/>
              <c:layout>
                <c:manualLayout>
                  <c:x val="-8.6019018787523896E-4"/>
                  <c:y val="3.6611197899133675E-2"/>
                </c:manualLayout>
              </c:layout>
              <c:dLblPos val="r"/>
              <c:showLegendKey val="0"/>
              <c:showVal val="1"/>
              <c:showCatName val="0"/>
              <c:showSerName val="0"/>
              <c:showPercent val="0"/>
              <c:showBubbleSize val="0"/>
              <c:extLst>
                <c:ext xmlns:c15="http://schemas.microsoft.com/office/drawing/2012/chart" uri="{CE6537A1-D6FC-4f65-9D91-7224C49458BB}">
                  <c15:layout>
                    <c:manualLayout>
                      <c:w val="6.9951857380116458E-2"/>
                      <c:h val="6.8881361817424339E-2"/>
                    </c:manualLayout>
                  </c15:layout>
                </c:ext>
                <c:ext xmlns:c16="http://schemas.microsoft.com/office/drawing/2014/chart" uri="{C3380CC4-5D6E-409C-BE32-E72D297353CC}">
                  <c16:uniqueId val="{00000001-28ED-42A0-87FD-69C46B23CF37}"/>
                </c:ext>
              </c:extLst>
            </c:dLbl>
            <c:spPr>
              <a:noFill/>
              <a:ln>
                <a:noFill/>
              </a:ln>
              <a:effectLst/>
            </c:spPr>
            <c:txPr>
              <a:bodyPr/>
              <a:lstStyle/>
              <a:p>
                <a:pPr>
                  <a:defRPr sz="900" b="1">
                    <a:solidFill>
                      <a:schemeClr val="accent1"/>
                    </a:solidFill>
                  </a:defRPr>
                </a:pPr>
                <a:endParaRPr lang="ko-KR"/>
              </a:p>
            </c:txPr>
            <c:dLblPos val="b"/>
            <c:showLegendKey val="0"/>
            <c:showVal val="0"/>
            <c:showCatName val="0"/>
            <c:showSerName val="0"/>
            <c:showPercent val="0"/>
            <c:showBubbleSize val="0"/>
            <c:extLst>
              <c:ext xmlns:c15="http://schemas.microsoft.com/office/drawing/2012/chart" uri="{CE6537A1-D6FC-4f65-9D91-7224C49458BB}">
                <c15:showLeaderLines val="1"/>
              </c:ext>
            </c:extLst>
          </c:dLbls>
          <c:cat>
            <c:strRef>
              <c:f>Sheet1!$A$3:$A$15</c:f>
              <c:strCache>
                <c:ptCount val="13"/>
                <c:pt idx="0">
                  <c:v>'11</c:v>
                </c:pt>
                <c:pt idx="1">
                  <c:v>'12</c:v>
                </c:pt>
                <c:pt idx="2">
                  <c:v>'13</c:v>
                </c:pt>
                <c:pt idx="3">
                  <c:v>'14</c:v>
                </c:pt>
                <c:pt idx="4">
                  <c:v>'15</c:v>
                </c:pt>
                <c:pt idx="5">
                  <c:v>'16</c:v>
                </c:pt>
                <c:pt idx="6">
                  <c:v>'17</c:v>
                </c:pt>
                <c:pt idx="7">
                  <c:v>'18</c:v>
                </c:pt>
                <c:pt idx="8">
                  <c:v>'19</c:v>
                </c:pt>
                <c:pt idx="9">
                  <c:v>'20</c:v>
                </c:pt>
                <c:pt idx="10">
                  <c:v>'21</c:v>
                </c:pt>
                <c:pt idx="11">
                  <c:v>'22</c:v>
                </c:pt>
                <c:pt idx="12">
                  <c:v>'23.1Q</c:v>
                </c:pt>
              </c:strCache>
            </c:strRef>
          </c:cat>
          <c:val>
            <c:numRef>
              <c:f>Sheet1!$B$3:$B$15</c:f>
              <c:numCache>
                <c:formatCode>0.00</c:formatCode>
                <c:ptCount val="13"/>
                <c:pt idx="0">
                  <c:v>1.2946245179329532</c:v>
                </c:pt>
                <c:pt idx="1">
                  <c:v>1.2968754660398909</c:v>
                </c:pt>
                <c:pt idx="2">
                  <c:v>1.7447754755585603</c:v>
                </c:pt>
                <c:pt idx="3">
                  <c:v>1.3936035944715262</c:v>
                </c:pt>
                <c:pt idx="4">
                  <c:v>1.1320871028348518</c:v>
                </c:pt>
                <c:pt idx="5">
                  <c:v>0.79646255062939209</c:v>
                </c:pt>
                <c:pt idx="6">
                  <c:v>0.66407486233118185</c:v>
                </c:pt>
                <c:pt idx="7">
                  <c:v>0.49261770564241347</c:v>
                </c:pt>
                <c:pt idx="8" formatCode="0.00_ ">
                  <c:v>0.40934017975013964</c:v>
                </c:pt>
                <c:pt idx="9" formatCode="#,##0.00">
                  <c:v>0.33</c:v>
                </c:pt>
                <c:pt idx="10">
                  <c:v>0.23</c:v>
                </c:pt>
                <c:pt idx="11" formatCode="#,##0.00">
                  <c:v>0.21580806485159329</c:v>
                </c:pt>
                <c:pt idx="12">
                  <c:v>0.24</c:v>
                </c:pt>
              </c:numCache>
            </c:numRef>
          </c:val>
          <c:smooth val="1"/>
          <c:extLst>
            <c:ext xmlns:c16="http://schemas.microsoft.com/office/drawing/2014/chart" uri="{C3380CC4-5D6E-409C-BE32-E72D297353CC}">
              <c16:uniqueId val="{00000003-FEC0-4748-9FCE-19F63ADB4566}"/>
            </c:ext>
          </c:extLst>
        </c:ser>
        <c:ser>
          <c:idx val="1"/>
          <c:order val="1"/>
          <c:tx>
            <c:strRef>
              <c:f>Sheet1!$C$1</c:f>
              <c:strCache>
                <c:ptCount val="1"/>
                <c:pt idx="0">
                  <c:v>지방은행</c:v>
                </c:pt>
              </c:strCache>
            </c:strRef>
          </c:tx>
          <c:spPr>
            <a:ln w="19050" cap="sq">
              <a:solidFill>
                <a:schemeClr val="tx2"/>
              </a:solidFill>
              <a:prstDash val="sysDash"/>
              <a:round/>
            </a:ln>
            <a:effectLst/>
          </c:spPr>
          <c:marker>
            <c:symbol val="none"/>
          </c:marker>
          <c:dLbls>
            <c:dLbl>
              <c:idx val="12"/>
              <c:layout>
                <c:manualLayout>
                  <c:x val="0"/>
                  <c:y val="2.604210276651204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28ED-42A0-87FD-69C46B23CF37}"/>
                </c:ext>
              </c:extLst>
            </c:dLbl>
            <c:spPr>
              <a:noFill/>
              <a:ln>
                <a:noFill/>
              </a:ln>
              <a:effectLst/>
            </c:spPr>
            <c:txPr>
              <a:bodyPr wrap="square" lIns="38100" tIns="19050" rIns="38100" bIns="19050" anchor="ctr" anchorCtr="0">
                <a:spAutoFit/>
              </a:bodyPr>
              <a:lstStyle/>
              <a:p>
                <a:pPr algn="ctr">
                  <a:defRPr lang="en-US" altLang="ko-KR" sz="900" b="1" i="0" u="none" strike="noStrike" kern="1200" baseline="0">
                    <a:ln>
                      <a:solidFill>
                        <a:schemeClr val="tx1">
                          <a:lumMod val="50000"/>
                          <a:lumOff val="50000"/>
                          <a:alpha val="0"/>
                        </a:schemeClr>
                      </a:solidFill>
                    </a:ln>
                    <a:solidFill>
                      <a:schemeClr val="accent4"/>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ext>
            </c:extLst>
          </c:dLbls>
          <c:cat>
            <c:strRef>
              <c:f>Sheet1!$A$3:$A$15</c:f>
              <c:strCache>
                <c:ptCount val="13"/>
                <c:pt idx="0">
                  <c:v>'11</c:v>
                </c:pt>
                <c:pt idx="1">
                  <c:v>'12</c:v>
                </c:pt>
                <c:pt idx="2">
                  <c:v>'13</c:v>
                </c:pt>
                <c:pt idx="3">
                  <c:v>'14</c:v>
                </c:pt>
                <c:pt idx="4">
                  <c:v>'15</c:v>
                </c:pt>
                <c:pt idx="5">
                  <c:v>'16</c:v>
                </c:pt>
                <c:pt idx="6">
                  <c:v>'17</c:v>
                </c:pt>
                <c:pt idx="7">
                  <c:v>'18</c:v>
                </c:pt>
                <c:pt idx="8">
                  <c:v>'19</c:v>
                </c:pt>
                <c:pt idx="9">
                  <c:v>'20</c:v>
                </c:pt>
                <c:pt idx="10">
                  <c:v>'21</c:v>
                </c:pt>
                <c:pt idx="11">
                  <c:v>'22</c:v>
                </c:pt>
                <c:pt idx="12">
                  <c:v>'23.1Q</c:v>
                </c:pt>
              </c:strCache>
            </c:strRef>
          </c:cat>
          <c:val>
            <c:numRef>
              <c:f>Sheet1!$C$3:$C$15</c:f>
              <c:numCache>
                <c:formatCode>0.00</c:formatCode>
                <c:ptCount val="13"/>
                <c:pt idx="0">
                  <c:v>1.1438723938477122</c:v>
                </c:pt>
                <c:pt idx="1">
                  <c:v>1.1127956637226026</c:v>
                </c:pt>
                <c:pt idx="2">
                  <c:v>1.3882708551578775</c:v>
                </c:pt>
                <c:pt idx="3">
                  <c:v>1.3314598718483923</c:v>
                </c:pt>
                <c:pt idx="4">
                  <c:v>1.2157880221527582</c:v>
                </c:pt>
                <c:pt idx="5">
                  <c:v>0.99123930390022075</c:v>
                </c:pt>
                <c:pt idx="6">
                  <c:v>1.0146309748433451</c:v>
                </c:pt>
                <c:pt idx="7">
                  <c:v>1.0309496399813685</c:v>
                </c:pt>
                <c:pt idx="8" formatCode="0.00_ ">
                  <c:v>0.77361531866636801</c:v>
                </c:pt>
                <c:pt idx="9" formatCode="#,##0.00">
                  <c:v>0.6</c:v>
                </c:pt>
                <c:pt idx="10" formatCode="#,##0.00">
                  <c:v>0.44</c:v>
                </c:pt>
                <c:pt idx="11" formatCode="#,##0.00">
                  <c:v>0.42596288792775489</c:v>
                </c:pt>
                <c:pt idx="12" formatCode="#,##0.00">
                  <c:v>0.46</c:v>
                </c:pt>
              </c:numCache>
            </c:numRef>
          </c:val>
          <c:smooth val="1"/>
          <c:extLst>
            <c:ext xmlns:c16="http://schemas.microsoft.com/office/drawing/2014/chart" uri="{C3380CC4-5D6E-409C-BE32-E72D297353CC}">
              <c16:uniqueId val="{00000006-FEC0-4748-9FCE-19F63ADB4566}"/>
            </c:ext>
          </c:extLst>
        </c:ser>
        <c:ser>
          <c:idx val="2"/>
          <c:order val="2"/>
          <c:tx>
            <c:strRef>
              <c:f>Sheet1!$D$1</c:f>
              <c:strCache>
                <c:ptCount val="1"/>
                <c:pt idx="0">
                  <c:v>특수은행</c:v>
                </c:pt>
              </c:strCache>
            </c:strRef>
          </c:tx>
          <c:spPr>
            <a:ln w="19050" cap="sq">
              <a:solidFill>
                <a:schemeClr val="bg1">
                  <a:lumMod val="85000"/>
                </a:schemeClr>
              </a:solidFill>
              <a:prstDash val="solid"/>
              <a:round/>
            </a:ln>
            <a:effectLst/>
          </c:spPr>
          <c:marker>
            <c:symbol val="none"/>
          </c:marker>
          <c:dLbls>
            <c:dLbl>
              <c:idx val="12"/>
              <c:layout>
                <c:manualLayout>
                  <c:x val="0"/>
                  <c:y val="2.604210276651204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28ED-42A0-87FD-69C46B23CF37}"/>
                </c:ext>
              </c:extLst>
            </c:dLbl>
            <c:spPr>
              <a:noFill/>
              <a:ln>
                <a:noFill/>
              </a:ln>
              <a:effectLst/>
            </c:spPr>
            <c:txPr>
              <a:bodyPr wrap="square" lIns="38100" tIns="19050" rIns="38100" bIns="19050" anchor="ctr" anchorCtr="0">
                <a:spAutoFit/>
              </a:bodyPr>
              <a:lstStyle/>
              <a:p>
                <a:pPr algn="ctr">
                  <a:defRPr lang="en-US" altLang="ko-KR" sz="900" b="1" i="0" u="none" strike="noStrike" kern="1200" baseline="0">
                    <a:ln>
                      <a:solidFill>
                        <a:schemeClr val="tx1">
                          <a:lumMod val="50000"/>
                          <a:lumOff val="50000"/>
                          <a:alpha val="0"/>
                        </a:schemeClr>
                      </a:solidFill>
                    </a:ln>
                    <a:solidFill>
                      <a:schemeClr val="bg1">
                        <a:lumMod val="50000"/>
                      </a:schemeClr>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ext>
            </c:extLst>
          </c:dLbls>
          <c:cat>
            <c:strRef>
              <c:f>Sheet1!$A$3:$A$15</c:f>
              <c:strCache>
                <c:ptCount val="13"/>
                <c:pt idx="0">
                  <c:v>'11</c:v>
                </c:pt>
                <c:pt idx="1">
                  <c:v>'12</c:v>
                </c:pt>
                <c:pt idx="2">
                  <c:v>'13</c:v>
                </c:pt>
                <c:pt idx="3">
                  <c:v>'14</c:v>
                </c:pt>
                <c:pt idx="4">
                  <c:v>'15</c:v>
                </c:pt>
                <c:pt idx="5">
                  <c:v>'16</c:v>
                </c:pt>
                <c:pt idx="6">
                  <c:v>'17</c:v>
                </c:pt>
                <c:pt idx="7">
                  <c:v>'18</c:v>
                </c:pt>
                <c:pt idx="8">
                  <c:v>'19</c:v>
                </c:pt>
                <c:pt idx="9">
                  <c:v>'20</c:v>
                </c:pt>
                <c:pt idx="10">
                  <c:v>'21</c:v>
                </c:pt>
                <c:pt idx="11">
                  <c:v>'22</c:v>
                </c:pt>
                <c:pt idx="12">
                  <c:v>'23.1Q</c:v>
                </c:pt>
              </c:strCache>
            </c:strRef>
          </c:cat>
          <c:val>
            <c:numRef>
              <c:f>Sheet1!$D$3:$D$15</c:f>
              <c:numCache>
                <c:formatCode>0.00</c:formatCode>
                <c:ptCount val="13"/>
                <c:pt idx="0">
                  <c:v>1.5026214446720805</c:v>
                </c:pt>
                <c:pt idx="1">
                  <c:v>1.4372259315985643</c:v>
                </c:pt>
                <c:pt idx="2">
                  <c:v>1.9329069458048509</c:v>
                </c:pt>
                <c:pt idx="3">
                  <c:v>1.8333517866466384</c:v>
                </c:pt>
                <c:pt idx="4">
                  <c:v>2.8687513253332773</c:v>
                </c:pt>
                <c:pt idx="5">
                  <c:v>2.3885338507913532</c:v>
                </c:pt>
                <c:pt idx="6">
                  <c:v>2.0077241007579265</c:v>
                </c:pt>
                <c:pt idx="7">
                  <c:v>1.6953801149226972</c:v>
                </c:pt>
                <c:pt idx="8" formatCode="0.00_ ">
                  <c:v>1.348762367389168</c:v>
                </c:pt>
                <c:pt idx="9" formatCode="#,##0.00">
                  <c:v>1.1399999999999999</c:v>
                </c:pt>
                <c:pt idx="10" formatCode="#,##0.00">
                  <c:v>0.92</c:v>
                </c:pt>
                <c:pt idx="11" formatCode="#,##0.00">
                  <c:v>0.65886589206076485</c:v>
                </c:pt>
                <c:pt idx="12" formatCode="#,##0.00">
                  <c:v>0.64</c:v>
                </c:pt>
              </c:numCache>
            </c:numRef>
          </c:val>
          <c:smooth val="1"/>
          <c:extLst>
            <c:ext xmlns:c16="http://schemas.microsoft.com/office/drawing/2014/chart" uri="{C3380CC4-5D6E-409C-BE32-E72D297353CC}">
              <c16:uniqueId val="{00000009-FEC0-4748-9FCE-19F63ADB4566}"/>
            </c:ext>
          </c:extLst>
        </c:ser>
        <c:ser>
          <c:idx val="3"/>
          <c:order val="3"/>
          <c:tx>
            <c:strRef>
              <c:f>Sheet1!$E$1</c:f>
              <c:strCache>
                <c:ptCount val="1"/>
                <c:pt idx="0">
                  <c:v>인터넷전문은행</c:v>
                </c:pt>
              </c:strCache>
            </c:strRef>
          </c:tx>
          <c:spPr>
            <a:ln w="19050">
              <a:solidFill>
                <a:srgbClr val="00C0AE"/>
              </a:solidFill>
            </a:ln>
          </c:spPr>
          <c:marker>
            <c:symbol val="none"/>
          </c:marker>
          <c:dLbls>
            <c:dLbl>
              <c:idx val="12"/>
              <c:layout>
                <c:manualLayout>
                  <c:x val="0"/>
                  <c:y val="-3.9063154149768062E-2"/>
                </c:manualLayout>
              </c:layout>
              <c:tx>
                <c:rich>
                  <a:bodyPr/>
                  <a:lstStyle/>
                  <a:p>
                    <a:fld id="{1F636F5D-F763-4AAE-B720-B57C860425B3}" type="VALUE">
                      <a:rPr lang="en-US" altLang="ko-KR" b="1">
                        <a:solidFill>
                          <a:srgbClr val="00C0AE"/>
                        </a:solidFill>
                      </a:rPr>
                      <a:pPr/>
                      <a:t>[값]</a:t>
                    </a:fld>
                    <a:endParaRPr lang="ko-KR" alt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28ED-42A0-87FD-69C46B23CF37}"/>
                </c:ext>
              </c:extLst>
            </c:dLbl>
            <c:spPr>
              <a:noFill/>
              <a:ln>
                <a:noFill/>
              </a:ln>
              <a:effectLst/>
            </c:spPr>
            <c:txPr>
              <a:bodyPr wrap="square" lIns="38100" tIns="19050" rIns="38100" bIns="19050" anchor="ctr">
                <a:spAutoFit/>
              </a:bodyPr>
              <a:lstStyle/>
              <a:p>
                <a:pPr>
                  <a:defRPr sz="900" b="1">
                    <a:solidFill>
                      <a:srgbClr val="00C0AE"/>
                    </a:solidFill>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ext>
            </c:extLst>
          </c:dLbls>
          <c:cat>
            <c:strRef>
              <c:f>Sheet1!$A$3:$A$15</c:f>
              <c:strCache>
                <c:ptCount val="13"/>
                <c:pt idx="0">
                  <c:v>'11</c:v>
                </c:pt>
                <c:pt idx="1">
                  <c:v>'12</c:v>
                </c:pt>
                <c:pt idx="2">
                  <c:v>'13</c:v>
                </c:pt>
                <c:pt idx="3">
                  <c:v>'14</c:v>
                </c:pt>
                <c:pt idx="4">
                  <c:v>'15</c:v>
                </c:pt>
                <c:pt idx="5">
                  <c:v>'16</c:v>
                </c:pt>
                <c:pt idx="6">
                  <c:v>'17</c:v>
                </c:pt>
                <c:pt idx="7">
                  <c:v>'18</c:v>
                </c:pt>
                <c:pt idx="8">
                  <c:v>'19</c:v>
                </c:pt>
                <c:pt idx="9">
                  <c:v>'20</c:v>
                </c:pt>
                <c:pt idx="10">
                  <c:v>'21</c:v>
                </c:pt>
                <c:pt idx="11">
                  <c:v>'22</c:v>
                </c:pt>
                <c:pt idx="12">
                  <c:v>'23.1Q</c:v>
                </c:pt>
              </c:strCache>
            </c:strRef>
          </c:cat>
          <c:val>
            <c:numRef>
              <c:f>Sheet1!$E$3:$E$15</c:f>
              <c:numCache>
                <c:formatCode>General</c:formatCode>
                <c:ptCount val="13"/>
                <c:pt idx="8" formatCode="0.00">
                  <c:v>0.32</c:v>
                </c:pt>
                <c:pt idx="9" formatCode="0.00">
                  <c:v>0.35</c:v>
                </c:pt>
                <c:pt idx="10" formatCode="0.00">
                  <c:v>0.28999999999999998</c:v>
                </c:pt>
                <c:pt idx="11" formatCode="0.00">
                  <c:v>0.53</c:v>
                </c:pt>
                <c:pt idx="12" formatCode="0.00">
                  <c:v>0.66</c:v>
                </c:pt>
              </c:numCache>
            </c:numRef>
          </c:val>
          <c:smooth val="1"/>
          <c:extLst>
            <c:ext xmlns:c16="http://schemas.microsoft.com/office/drawing/2014/chart" uri="{C3380CC4-5D6E-409C-BE32-E72D297353CC}">
              <c16:uniqueId val="{00000000-28ED-42A0-87FD-69C46B23CF37}"/>
            </c:ext>
          </c:extLst>
        </c:ser>
        <c:dLbls>
          <c:showLegendKey val="0"/>
          <c:showVal val="0"/>
          <c:showCatName val="0"/>
          <c:showSerName val="0"/>
          <c:showPercent val="0"/>
          <c:showBubbleSize val="0"/>
        </c:dLbls>
        <c:smooth val="0"/>
        <c:axId val="492631344"/>
        <c:axId val="492633304"/>
      </c:lineChart>
      <c:dateAx>
        <c:axId val="492631344"/>
        <c:scaling>
          <c:orientation val="minMax"/>
        </c:scaling>
        <c:delete val="0"/>
        <c:axPos val="b"/>
        <c:numFmt formatCode="General" sourceLinked="1"/>
        <c:majorTickMark val="out"/>
        <c:minorTickMark val="none"/>
        <c:tickLblPos val="low"/>
        <c:spPr>
          <a:noFill/>
          <a:ln w="6350" cap="flat" cmpd="sng" algn="ctr">
            <a:solidFill>
              <a:schemeClr val="bg1">
                <a:lumMod val="75000"/>
              </a:schemeClr>
            </a:solidFill>
            <a:round/>
          </a:ln>
          <a:effectLst/>
        </c:spPr>
        <c:txPr>
          <a:bodyPr rot="-60000000" vert="horz"/>
          <a:lstStyle/>
          <a:p>
            <a:pPr>
              <a:defRPr sz="800"/>
            </a:pPr>
            <a:endParaRPr lang="ko-KR"/>
          </a:p>
        </c:txPr>
        <c:crossAx val="492633304"/>
        <c:crosses val="autoZero"/>
        <c:auto val="0"/>
        <c:lblOffset val="100"/>
        <c:baseTimeUnit val="days"/>
        <c:majorUnit val="1"/>
      </c:dateAx>
      <c:valAx>
        <c:axId val="492633304"/>
        <c:scaling>
          <c:orientation val="minMax"/>
          <c:max val="3"/>
        </c:scaling>
        <c:delete val="0"/>
        <c:axPos val="l"/>
        <c:numFmt formatCode="#,##0_ " sourceLinked="0"/>
        <c:majorTickMark val="out"/>
        <c:minorTickMark val="none"/>
        <c:tickLblPos val="nextTo"/>
        <c:spPr>
          <a:noFill/>
          <a:ln w="6350">
            <a:solidFill>
              <a:schemeClr val="bg1">
                <a:lumMod val="75000"/>
              </a:schemeClr>
            </a:solidFill>
          </a:ln>
          <a:effectLst/>
        </c:spPr>
        <c:txPr>
          <a:bodyPr rot="-60000000" vert="horz"/>
          <a:lstStyle/>
          <a:p>
            <a:pPr>
              <a:defRPr/>
            </a:pPr>
            <a:endParaRPr lang="ko-KR"/>
          </a:p>
        </c:txPr>
        <c:crossAx val="492631344"/>
        <c:crosses val="autoZero"/>
        <c:crossBetween val="between"/>
        <c:majorUnit val="1"/>
      </c:valAx>
    </c:plotArea>
    <c:legend>
      <c:legendPos val="t"/>
      <c:layout>
        <c:manualLayout>
          <c:xMode val="edge"/>
          <c:yMode val="edge"/>
          <c:x val="5.7044215994748924E-2"/>
          <c:y val="1.2371238461628379E-2"/>
          <c:w val="0.9"/>
          <c:h val="6.8581638403694287E-2"/>
        </c:manualLayout>
      </c:layout>
      <c:overlay val="0"/>
      <c:txPr>
        <a:bodyPr/>
        <a:lstStyle/>
        <a:p>
          <a:pPr>
            <a:defRPr sz="900">
              <a:solidFill>
                <a:schemeClr val="tx1">
                  <a:lumMod val="85000"/>
                  <a:lumOff val="15000"/>
                </a:schemeClr>
              </a:solidFill>
            </a:defRPr>
          </a:pPr>
          <a:endParaRPr lang="ko-KR"/>
        </a:p>
      </c:txPr>
    </c:legend>
    <c:plotVisOnly val="1"/>
    <c:dispBlanksAs val="gap"/>
    <c:showDLblsOverMax val="0"/>
  </c:chart>
  <c:spPr>
    <a:noFill/>
    <a:ln>
      <a:noFill/>
    </a:ln>
    <a:effectLst/>
  </c:spPr>
  <c:txPr>
    <a:bodyPr/>
    <a:lstStyle/>
    <a:p>
      <a:pPr>
        <a:defRPr sz="800">
          <a:ln>
            <a:solidFill>
              <a:schemeClr val="tx1">
                <a:lumMod val="50000"/>
                <a:lumOff val="50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438570802622801E-2"/>
          <c:y val="4.3335643397542846E-2"/>
          <c:w val="0.8907261403078307"/>
          <c:h val="0.8564170602652097"/>
        </c:manualLayout>
      </c:layout>
      <c:barChart>
        <c:barDir val="col"/>
        <c:grouping val="stacked"/>
        <c:varyColors val="0"/>
        <c:ser>
          <c:idx val="0"/>
          <c:order val="0"/>
          <c:tx>
            <c:strRef>
              <c:f>Sheet1!$B$1</c:f>
              <c:strCache>
                <c:ptCount val="1"/>
                <c:pt idx="0">
                  <c:v>시중은행</c:v>
                </c:pt>
              </c:strCache>
            </c:strRef>
          </c:tx>
          <c:spPr>
            <a:solidFill>
              <a:schemeClr val="accent1"/>
            </a:solidFill>
            <a:ln w="25400">
              <a:noFill/>
              <a:prstDash val="sysDot"/>
            </a:ln>
            <a:effectLst/>
          </c:spPr>
          <c:invertIfNegative val="0"/>
          <c:dLbls>
            <c:dLbl>
              <c:idx val="1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9B9A-4338-BB51-58A1A29B7EA3}"/>
                </c:ext>
              </c:extLst>
            </c:dLbl>
            <c:dLbl>
              <c:idx val="1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6BE0-488C-A80B-062934AEDAB9}"/>
                </c:ext>
              </c:extLst>
            </c:dLbl>
            <c:spPr>
              <a:noFill/>
              <a:ln>
                <a:noFill/>
              </a:ln>
              <a:effectLst/>
            </c:spPr>
            <c:txPr>
              <a:bodyPr rot="0" spcFirstLastPara="1" vertOverflow="ellipsis" vert="horz" wrap="square" lIns="38100" tIns="19050" rIns="38100" bIns="19050" anchor="ctr" anchorCtr="0">
                <a:spAutoFit/>
              </a:bodyPr>
              <a:lstStyle/>
              <a:p>
                <a:pPr algn="ctr">
                  <a:defRPr lang="en-US" altLang="ko-KR" sz="900" b="1" i="0" u="none" strike="noStrike" kern="1200" baseline="0">
                    <a:ln>
                      <a:solidFill>
                        <a:schemeClr val="tx1">
                          <a:lumMod val="50000"/>
                          <a:lumOff val="50000"/>
                          <a:alpha val="0"/>
                        </a:schemeClr>
                      </a:solidFill>
                    </a:ln>
                    <a:solidFill>
                      <a:schemeClr val="bg1"/>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Sheet1!$A$3:$A$15</c:f>
              <c:strCache>
                <c:ptCount val="13"/>
                <c:pt idx="0">
                  <c:v>'11</c:v>
                </c:pt>
                <c:pt idx="1">
                  <c:v>'12</c:v>
                </c:pt>
                <c:pt idx="2">
                  <c:v>'13</c:v>
                </c:pt>
                <c:pt idx="3">
                  <c:v>'14</c:v>
                </c:pt>
                <c:pt idx="4">
                  <c:v>'15</c:v>
                </c:pt>
                <c:pt idx="5">
                  <c:v>'16</c:v>
                </c:pt>
                <c:pt idx="6">
                  <c:v>'17</c:v>
                </c:pt>
                <c:pt idx="7">
                  <c:v>'18</c:v>
                </c:pt>
                <c:pt idx="8">
                  <c:v>'19</c:v>
                </c:pt>
                <c:pt idx="9">
                  <c:v>'20</c:v>
                </c:pt>
                <c:pt idx="10">
                  <c:v>'21</c:v>
                </c:pt>
                <c:pt idx="11">
                  <c:v>'22</c:v>
                </c:pt>
                <c:pt idx="12">
                  <c:v>'23.1Q</c:v>
                </c:pt>
              </c:strCache>
            </c:strRef>
          </c:cat>
          <c:val>
            <c:numRef>
              <c:f>Sheet1!$B$3:$B$15</c:f>
              <c:numCache>
                <c:formatCode>0.0_);[Red]\(0.0\)</c:formatCode>
                <c:ptCount val="13"/>
                <c:pt idx="0">
                  <c:v>10.505725999999999</c:v>
                </c:pt>
                <c:pt idx="1">
                  <c:v>10.395769</c:v>
                </c:pt>
                <c:pt idx="2">
                  <c:v>14.208584999999999</c:v>
                </c:pt>
                <c:pt idx="3">
                  <c:v>11.937998</c:v>
                </c:pt>
                <c:pt idx="4">
                  <c:v>10.227620999999999</c:v>
                </c:pt>
                <c:pt idx="5">
                  <c:v>7.4232659999999999</c:v>
                </c:pt>
                <c:pt idx="6">
                  <c:v>6.4372160000000003</c:v>
                </c:pt>
                <c:pt idx="7">
                  <c:v>5.1129239999999996</c:v>
                </c:pt>
                <c:pt idx="8">
                  <c:v>4.4990829999999997</c:v>
                </c:pt>
                <c:pt idx="9">
                  <c:v>3.9</c:v>
                </c:pt>
                <c:pt idx="10">
                  <c:v>3.1</c:v>
                </c:pt>
                <c:pt idx="11">
                  <c:v>2.9392909999999999</c:v>
                </c:pt>
                <c:pt idx="12">
                  <c:v>3.21</c:v>
                </c:pt>
              </c:numCache>
            </c:numRef>
          </c:val>
          <c:extLst>
            <c:ext xmlns:c16="http://schemas.microsoft.com/office/drawing/2014/chart" uri="{C3380CC4-5D6E-409C-BE32-E72D297353CC}">
              <c16:uniqueId val="{00000002-9B9A-4338-BB51-58A1A29B7EA3}"/>
            </c:ext>
          </c:extLst>
        </c:ser>
        <c:ser>
          <c:idx val="1"/>
          <c:order val="1"/>
          <c:tx>
            <c:strRef>
              <c:f>Sheet1!$C$1</c:f>
              <c:strCache>
                <c:ptCount val="1"/>
                <c:pt idx="0">
                  <c:v>지방은행</c:v>
                </c:pt>
              </c:strCache>
            </c:strRef>
          </c:tx>
          <c:spPr>
            <a:solidFill>
              <a:schemeClr val="tx2"/>
            </a:solidFill>
            <a:ln w="25400">
              <a:noFill/>
              <a:prstDash val="sysDash"/>
            </a:ln>
            <a:effectLst/>
          </c:spPr>
          <c:invertIfNegative val="0"/>
          <c:dLbls>
            <c:dLbl>
              <c:idx val="1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9B9A-4338-BB51-58A1A29B7EA3}"/>
                </c:ext>
              </c:extLst>
            </c:dLbl>
            <c:dLbl>
              <c:idx val="1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6BE0-488C-A80B-062934AEDAB9}"/>
                </c:ext>
              </c:extLst>
            </c:dLbl>
            <c:spPr>
              <a:noFill/>
              <a:ln>
                <a:noFill/>
              </a:ln>
              <a:effectLst/>
            </c:spPr>
            <c:txPr>
              <a:bodyPr rot="0" spcFirstLastPara="1" vertOverflow="ellipsis" vert="horz" wrap="square" lIns="38100" tIns="19050" rIns="38100" bIns="19050" anchor="ctr" anchorCtr="0">
                <a:spAutoFit/>
              </a:bodyPr>
              <a:lstStyle/>
              <a:p>
                <a:pPr algn="ctr">
                  <a:defRPr lang="en-US" altLang="ko-KR" sz="900" b="1" i="0" u="none" strike="noStrike" kern="1200" baseline="0">
                    <a:ln>
                      <a:solidFill>
                        <a:schemeClr val="tx1">
                          <a:lumMod val="50000"/>
                          <a:lumOff val="50000"/>
                          <a:alpha val="0"/>
                        </a:schemeClr>
                      </a:solidFill>
                    </a:ln>
                    <a:solidFill>
                      <a:schemeClr val="bg1"/>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Sheet1!$A$3:$A$15</c:f>
              <c:strCache>
                <c:ptCount val="13"/>
                <c:pt idx="0">
                  <c:v>'11</c:v>
                </c:pt>
                <c:pt idx="1">
                  <c:v>'12</c:v>
                </c:pt>
                <c:pt idx="2">
                  <c:v>'13</c:v>
                </c:pt>
                <c:pt idx="3">
                  <c:v>'14</c:v>
                </c:pt>
                <c:pt idx="4">
                  <c:v>'15</c:v>
                </c:pt>
                <c:pt idx="5">
                  <c:v>'16</c:v>
                </c:pt>
                <c:pt idx="6">
                  <c:v>'17</c:v>
                </c:pt>
                <c:pt idx="7">
                  <c:v>'18</c:v>
                </c:pt>
                <c:pt idx="8">
                  <c:v>'19</c:v>
                </c:pt>
                <c:pt idx="9">
                  <c:v>'20</c:v>
                </c:pt>
                <c:pt idx="10">
                  <c:v>'21</c:v>
                </c:pt>
                <c:pt idx="11">
                  <c:v>'22</c:v>
                </c:pt>
                <c:pt idx="12">
                  <c:v>'23.1Q</c:v>
                </c:pt>
              </c:strCache>
            </c:strRef>
          </c:cat>
          <c:val>
            <c:numRef>
              <c:f>Sheet1!$C$3:$C$15</c:f>
              <c:numCache>
                <c:formatCode>0.0_);[Red]\(0.0\)</c:formatCode>
                <c:ptCount val="13"/>
                <c:pt idx="0">
                  <c:v>1.0132220000000001</c:v>
                </c:pt>
                <c:pt idx="1">
                  <c:v>1.0840399999999999</c:v>
                </c:pt>
                <c:pt idx="2">
                  <c:v>1.4797929999999999</c:v>
                </c:pt>
                <c:pt idx="3">
                  <c:v>1.545885</c:v>
                </c:pt>
                <c:pt idx="4">
                  <c:v>1.5299240000000001</c:v>
                </c:pt>
                <c:pt idx="5">
                  <c:v>1.3512459999999999</c:v>
                </c:pt>
                <c:pt idx="6">
                  <c:v>1.4472320000000001</c:v>
                </c:pt>
                <c:pt idx="7">
                  <c:v>1.5022549999999999</c:v>
                </c:pt>
                <c:pt idx="8">
                  <c:v>1.181289</c:v>
                </c:pt>
                <c:pt idx="9">
                  <c:v>1</c:v>
                </c:pt>
                <c:pt idx="10">
                  <c:v>0.8</c:v>
                </c:pt>
                <c:pt idx="11">
                  <c:v>0.82402699999999995</c:v>
                </c:pt>
                <c:pt idx="12">
                  <c:v>0.9</c:v>
                </c:pt>
              </c:numCache>
            </c:numRef>
          </c:val>
          <c:extLst>
            <c:ext xmlns:c16="http://schemas.microsoft.com/office/drawing/2014/chart" uri="{C3380CC4-5D6E-409C-BE32-E72D297353CC}">
              <c16:uniqueId val="{00000005-9B9A-4338-BB51-58A1A29B7EA3}"/>
            </c:ext>
          </c:extLst>
        </c:ser>
        <c:ser>
          <c:idx val="2"/>
          <c:order val="2"/>
          <c:tx>
            <c:strRef>
              <c:f>Sheet1!$D$1</c:f>
              <c:strCache>
                <c:ptCount val="1"/>
                <c:pt idx="0">
                  <c:v>특수은행</c:v>
                </c:pt>
              </c:strCache>
            </c:strRef>
          </c:tx>
          <c:spPr>
            <a:solidFill>
              <a:schemeClr val="bg1">
                <a:lumMod val="85000"/>
              </a:schemeClr>
            </a:solidFill>
            <a:ln w="25400">
              <a:noFill/>
            </a:ln>
            <a:effectLst/>
          </c:spPr>
          <c:invertIfNegative val="0"/>
          <c:dLbls>
            <c:dLbl>
              <c:idx val="1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9B9A-4338-BB51-58A1A29B7EA3}"/>
                </c:ext>
              </c:extLst>
            </c:dLbl>
            <c:dLbl>
              <c:idx val="1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BE0-488C-A80B-062934AEDAB9}"/>
                </c:ext>
              </c:extLst>
            </c:dLbl>
            <c:spPr>
              <a:noFill/>
              <a:ln>
                <a:noFill/>
              </a:ln>
              <a:effectLst/>
            </c:spPr>
            <c:txPr>
              <a:bodyPr rot="0" spcFirstLastPara="1" vertOverflow="ellipsis" vert="horz" wrap="square" lIns="38100" tIns="19050" rIns="38100" bIns="19050" anchor="ctr" anchorCtr="0">
                <a:spAutoFit/>
              </a:bodyPr>
              <a:lstStyle/>
              <a:p>
                <a:pPr algn="ctr">
                  <a:defRPr lang="en-US" altLang="ko-KR" sz="900" b="1" i="0" u="none" strike="noStrike" kern="1200" baseline="0">
                    <a:ln>
                      <a:solidFill>
                        <a:schemeClr val="tx1">
                          <a:lumMod val="50000"/>
                          <a:lumOff val="50000"/>
                          <a:alpha val="0"/>
                        </a:schemeClr>
                      </a:solidFill>
                    </a:ln>
                    <a:solidFill>
                      <a:schemeClr val="bg1">
                        <a:lumMod val="50000"/>
                      </a:schemeClr>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Sheet1!$A$3:$A$15</c:f>
              <c:strCache>
                <c:ptCount val="13"/>
                <c:pt idx="0">
                  <c:v>'11</c:v>
                </c:pt>
                <c:pt idx="1">
                  <c:v>'12</c:v>
                </c:pt>
                <c:pt idx="2">
                  <c:v>'13</c:v>
                </c:pt>
                <c:pt idx="3">
                  <c:v>'14</c:v>
                </c:pt>
                <c:pt idx="4">
                  <c:v>'15</c:v>
                </c:pt>
                <c:pt idx="5">
                  <c:v>'16</c:v>
                </c:pt>
                <c:pt idx="6">
                  <c:v>'17</c:v>
                </c:pt>
                <c:pt idx="7">
                  <c:v>'18</c:v>
                </c:pt>
                <c:pt idx="8">
                  <c:v>'19</c:v>
                </c:pt>
                <c:pt idx="9">
                  <c:v>'20</c:v>
                </c:pt>
                <c:pt idx="10">
                  <c:v>'21</c:v>
                </c:pt>
                <c:pt idx="11">
                  <c:v>'22</c:v>
                </c:pt>
                <c:pt idx="12">
                  <c:v>'23.1Q</c:v>
                </c:pt>
              </c:strCache>
            </c:strRef>
          </c:cat>
          <c:val>
            <c:numRef>
              <c:f>Sheet1!$D$3:$D$15</c:f>
              <c:numCache>
                <c:formatCode>0.0_);[Red]\(0.0\)</c:formatCode>
                <c:ptCount val="13"/>
                <c:pt idx="0">
                  <c:v>7.3250630000000001</c:v>
                </c:pt>
                <c:pt idx="1">
                  <c:v>7.0694129999999999</c:v>
                </c:pt>
                <c:pt idx="2">
                  <c:v>10.063269</c:v>
                </c:pt>
                <c:pt idx="3">
                  <c:v>10.728066999999999</c:v>
                </c:pt>
                <c:pt idx="4">
                  <c:v>18.217672</c:v>
                </c:pt>
                <c:pt idx="5">
                  <c:v>15.873042</c:v>
                </c:pt>
                <c:pt idx="6">
                  <c:v>13.218996000000001</c:v>
                </c:pt>
                <c:pt idx="7">
                  <c:v>11.505274</c:v>
                </c:pt>
                <c:pt idx="8">
                  <c:v>9.6105809999999998</c:v>
                </c:pt>
                <c:pt idx="9">
                  <c:v>8.9</c:v>
                </c:pt>
                <c:pt idx="10">
                  <c:v>7.8</c:v>
                </c:pt>
                <c:pt idx="11">
                  <c:v>6.1253460000000004</c:v>
                </c:pt>
                <c:pt idx="12">
                  <c:v>5.99</c:v>
                </c:pt>
              </c:numCache>
            </c:numRef>
          </c:val>
          <c:extLst>
            <c:ext xmlns:c16="http://schemas.microsoft.com/office/drawing/2014/chart" uri="{C3380CC4-5D6E-409C-BE32-E72D297353CC}">
              <c16:uniqueId val="{00000008-9B9A-4338-BB51-58A1A29B7EA3}"/>
            </c:ext>
          </c:extLst>
        </c:ser>
        <c:ser>
          <c:idx val="3"/>
          <c:order val="3"/>
          <c:tx>
            <c:strRef>
              <c:f>Sheet1!$E$1</c:f>
              <c:strCache>
                <c:ptCount val="1"/>
                <c:pt idx="0">
                  <c:v>인터넷전문은행</c:v>
                </c:pt>
              </c:strCache>
            </c:strRef>
          </c:tx>
          <c:spPr>
            <a:solidFill>
              <a:srgbClr val="00C0AE"/>
            </a:solidFill>
            <a:ln>
              <a:noFill/>
            </a:ln>
            <a:effectLst/>
          </c:spPr>
          <c:invertIfNegative val="0"/>
          <c:dLbls>
            <c:dLbl>
              <c:idx val="11"/>
              <c:layout>
                <c:manualLayout>
                  <c:x val="-1.0690112197147366E-16"/>
                  <c:y val="-1.731424676209952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6BE0-488C-A80B-062934AEDAB9}"/>
                </c:ext>
              </c:extLst>
            </c:dLbl>
            <c:dLbl>
              <c:idx val="12"/>
              <c:layout>
                <c:manualLayout>
                  <c:x val="-1.0690112197147366E-16"/>
                  <c:y val="-2.597137014314936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BE0-488C-A80B-062934AEDAB9}"/>
                </c:ext>
              </c:extLst>
            </c:dLbl>
            <c:spPr>
              <a:noFill/>
              <a:ln>
                <a:noFill/>
              </a:ln>
              <a:effectLst/>
            </c:spPr>
            <c:txPr>
              <a:bodyPr rot="0" spcFirstLastPara="1" vertOverflow="ellipsis" vert="horz" wrap="square" lIns="38100" tIns="19050" rIns="38100" bIns="19050" anchor="ctr" anchorCtr="0">
                <a:spAutoFit/>
              </a:bodyPr>
              <a:lstStyle/>
              <a:p>
                <a:pPr algn="ctr">
                  <a:defRPr lang="en-US" altLang="ko-KR" sz="900" b="1" i="0" u="none" strike="noStrike" kern="1200" baseline="0">
                    <a:ln>
                      <a:solidFill>
                        <a:schemeClr val="tx1">
                          <a:lumMod val="50000"/>
                          <a:lumOff val="50000"/>
                          <a:alpha val="0"/>
                        </a:schemeClr>
                      </a:solidFill>
                    </a:ln>
                    <a:solidFill>
                      <a:srgbClr val="00C0AE"/>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Sheet1!$A$3:$A$15</c:f>
              <c:strCache>
                <c:ptCount val="13"/>
                <c:pt idx="0">
                  <c:v>'11</c:v>
                </c:pt>
                <c:pt idx="1">
                  <c:v>'12</c:v>
                </c:pt>
                <c:pt idx="2">
                  <c:v>'13</c:v>
                </c:pt>
                <c:pt idx="3">
                  <c:v>'14</c:v>
                </c:pt>
                <c:pt idx="4">
                  <c:v>'15</c:v>
                </c:pt>
                <c:pt idx="5">
                  <c:v>'16</c:v>
                </c:pt>
                <c:pt idx="6">
                  <c:v>'17</c:v>
                </c:pt>
                <c:pt idx="7">
                  <c:v>'18</c:v>
                </c:pt>
                <c:pt idx="8">
                  <c:v>'19</c:v>
                </c:pt>
                <c:pt idx="9">
                  <c:v>'20</c:v>
                </c:pt>
                <c:pt idx="10">
                  <c:v>'21</c:v>
                </c:pt>
                <c:pt idx="11">
                  <c:v>'22</c:v>
                </c:pt>
                <c:pt idx="12">
                  <c:v>'23.1Q</c:v>
                </c:pt>
              </c:strCache>
            </c:strRef>
          </c:cat>
          <c:val>
            <c:numRef>
              <c:f>Sheet1!$E$3:$E$15</c:f>
              <c:numCache>
                <c:formatCode>General</c:formatCode>
                <c:ptCount val="13"/>
                <c:pt idx="8" formatCode="0.0_);[Red]\(0.0\)">
                  <c:v>0.1</c:v>
                </c:pt>
                <c:pt idx="9" formatCode="0.0_);[Red]\(0.0\)">
                  <c:v>0.1</c:v>
                </c:pt>
                <c:pt idx="10" formatCode="0.0_);[Red]\(0.0\)">
                  <c:v>0.1</c:v>
                </c:pt>
                <c:pt idx="11" formatCode="0.0_);[Red]\(0.0\)">
                  <c:v>0.25</c:v>
                </c:pt>
                <c:pt idx="12" formatCode="0.0_);[Red]\(0.0\)">
                  <c:v>0.33</c:v>
                </c:pt>
              </c:numCache>
            </c:numRef>
          </c:val>
          <c:extLst>
            <c:ext xmlns:c16="http://schemas.microsoft.com/office/drawing/2014/chart" uri="{C3380CC4-5D6E-409C-BE32-E72D297353CC}">
              <c16:uniqueId val="{00000000-6BE0-488C-A80B-062934AEDAB9}"/>
            </c:ext>
          </c:extLst>
        </c:ser>
        <c:dLbls>
          <c:showLegendKey val="0"/>
          <c:showVal val="0"/>
          <c:showCatName val="0"/>
          <c:showSerName val="0"/>
          <c:showPercent val="0"/>
          <c:showBubbleSize val="0"/>
        </c:dLbls>
        <c:gapWidth val="100"/>
        <c:overlap val="100"/>
        <c:axId val="492627816"/>
        <c:axId val="492632912"/>
      </c:barChart>
      <c:catAx>
        <c:axId val="492627816"/>
        <c:scaling>
          <c:orientation val="minMax"/>
        </c:scaling>
        <c:delete val="0"/>
        <c:axPos val="b"/>
        <c:numFmt formatCode="General" sourceLinked="1"/>
        <c:majorTickMark val="out"/>
        <c:minorTickMark val="none"/>
        <c:tickLblPos val="nextTo"/>
        <c:spPr>
          <a:noFill/>
          <a:ln w="6350"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ln>
                  <a:solidFill>
                    <a:schemeClr val="tx1">
                      <a:lumMod val="50000"/>
                      <a:lumOff val="50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92632912"/>
        <c:crosses val="autoZero"/>
        <c:auto val="1"/>
        <c:lblAlgn val="ctr"/>
        <c:lblOffset val="100"/>
        <c:noMultiLvlLbl val="0"/>
      </c:catAx>
      <c:valAx>
        <c:axId val="492632912"/>
        <c:scaling>
          <c:orientation val="minMax"/>
        </c:scaling>
        <c:delete val="0"/>
        <c:axPos val="l"/>
        <c:numFmt formatCode="#,##0_);[Red]\(#,##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tx1">
                      <a:lumMod val="50000"/>
                      <a:lumOff val="50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92627816"/>
        <c:crosses val="autoZero"/>
        <c:crossBetween val="between"/>
      </c:valAx>
      <c:spPr>
        <a:noFill/>
        <a:ln>
          <a:noFill/>
        </a:ln>
        <a:effectLst/>
      </c:spPr>
    </c:plotArea>
    <c:legend>
      <c:legendPos val="t"/>
      <c:layout>
        <c:manualLayout>
          <c:xMode val="edge"/>
          <c:yMode val="edge"/>
          <c:x val="0.1980068870523416"/>
          <c:y val="3.9169488930951646E-3"/>
          <c:w val="0.64651033057851237"/>
          <c:h val="6.8395364689843224E-2"/>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800">
          <a:ln>
            <a:solidFill>
              <a:schemeClr val="tx1">
                <a:lumMod val="50000"/>
                <a:lumOff val="50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7044948561581778E-2"/>
          <c:y val="3.0678475018814655E-2"/>
          <c:w val="0.89686132774428207"/>
          <c:h val="0.83542822755308821"/>
        </c:manualLayout>
      </c:layout>
      <c:barChart>
        <c:barDir val="col"/>
        <c:grouping val="clustered"/>
        <c:varyColors val="0"/>
        <c:ser>
          <c:idx val="0"/>
          <c:order val="0"/>
          <c:tx>
            <c:strRef>
              <c:f>Sheet1!$B$1</c:f>
              <c:strCache>
                <c:ptCount val="1"/>
                <c:pt idx="0">
                  <c:v>시중은행</c:v>
                </c:pt>
              </c:strCache>
            </c:strRef>
          </c:tx>
          <c:spPr>
            <a:solidFill>
              <a:schemeClr val="accent1"/>
            </a:solidFill>
            <a:ln w="25400">
              <a:noFill/>
              <a:prstDash val="sysDot"/>
            </a:ln>
            <a:effectLst/>
          </c:spPr>
          <c:invertIfNegative val="0"/>
          <c:dLbls>
            <c:dLbl>
              <c:idx val="1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71A0-4B7C-82D3-06784867E4CD}"/>
                </c:ext>
              </c:extLst>
            </c:dLbl>
            <c:dLbl>
              <c:idx val="1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1D12-4D96-8F00-68416DF186FF}"/>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bg1">
                          <a:lumMod val="65000"/>
                          <a:alpha val="0"/>
                        </a:schemeClr>
                      </a:solidFill>
                    </a:ln>
                    <a:solidFill>
                      <a:schemeClr val="accent1"/>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Sheet1!$A$3:$A$15</c:f>
              <c:strCache>
                <c:ptCount val="13"/>
                <c:pt idx="0">
                  <c:v>'11</c:v>
                </c:pt>
                <c:pt idx="1">
                  <c:v>'12</c:v>
                </c:pt>
                <c:pt idx="2">
                  <c:v>'13</c:v>
                </c:pt>
                <c:pt idx="3">
                  <c:v>'14</c:v>
                </c:pt>
                <c:pt idx="4">
                  <c:v>'15</c:v>
                </c:pt>
                <c:pt idx="5">
                  <c:v>'16</c:v>
                </c:pt>
                <c:pt idx="6">
                  <c:v>'17</c:v>
                </c:pt>
                <c:pt idx="7">
                  <c:v>'18</c:v>
                </c:pt>
                <c:pt idx="8">
                  <c:v>'19</c:v>
                </c:pt>
                <c:pt idx="9">
                  <c:v>'20</c:v>
                </c:pt>
                <c:pt idx="10">
                  <c:v>'21</c:v>
                </c:pt>
                <c:pt idx="11">
                  <c:v>'22</c:v>
                </c:pt>
                <c:pt idx="12">
                  <c:v>'23.1Q</c:v>
                </c:pt>
              </c:strCache>
            </c:strRef>
          </c:cat>
          <c:val>
            <c:numRef>
              <c:f>Sheet1!$B$3:$B$15</c:f>
              <c:numCache>
                <c:formatCode>0.0</c:formatCode>
                <c:ptCount val="13"/>
                <c:pt idx="0">
                  <c:v>5.3076790000000003</c:v>
                </c:pt>
                <c:pt idx="1">
                  <c:v>4.6581729999999997</c:v>
                </c:pt>
                <c:pt idx="2">
                  <c:v>5.6115409999999999</c:v>
                </c:pt>
                <c:pt idx="3">
                  <c:v>4.8605070000000001</c:v>
                </c:pt>
                <c:pt idx="4">
                  <c:v>4.1633490000000002</c:v>
                </c:pt>
                <c:pt idx="5">
                  <c:v>3.0174400000000001</c:v>
                </c:pt>
                <c:pt idx="6">
                  <c:v>2.42801</c:v>
                </c:pt>
                <c:pt idx="7" formatCode="0.0_);[Red]\(0.0\)">
                  <c:v>2.1</c:v>
                </c:pt>
                <c:pt idx="8" formatCode="0.0_);[Red]\(0.0\)">
                  <c:v>2.04135</c:v>
                </c:pt>
                <c:pt idx="9">
                  <c:v>1.9884409999999999</c:v>
                </c:pt>
                <c:pt idx="10">
                  <c:v>1.7</c:v>
                </c:pt>
                <c:pt idx="11" formatCode="#,##0.0">
                  <c:v>1.699835</c:v>
                </c:pt>
                <c:pt idx="12" formatCode="#,##0.0">
                  <c:v>1.8224530000000001</c:v>
                </c:pt>
              </c:numCache>
            </c:numRef>
          </c:val>
          <c:extLst>
            <c:ext xmlns:c16="http://schemas.microsoft.com/office/drawing/2014/chart" uri="{C3380CC4-5D6E-409C-BE32-E72D297353CC}">
              <c16:uniqueId val="{00000001-71A0-4B7C-82D3-06784867E4CD}"/>
            </c:ext>
          </c:extLst>
        </c:ser>
        <c:ser>
          <c:idx val="1"/>
          <c:order val="1"/>
          <c:tx>
            <c:strRef>
              <c:f>Sheet1!$C$1</c:f>
              <c:strCache>
                <c:ptCount val="1"/>
                <c:pt idx="0">
                  <c:v>지방은행</c:v>
                </c:pt>
              </c:strCache>
            </c:strRef>
          </c:tx>
          <c:spPr>
            <a:solidFill>
              <a:schemeClr val="accent4"/>
            </a:solidFill>
            <a:ln w="25400">
              <a:noFill/>
              <a:prstDash val="sysDash"/>
            </a:ln>
            <a:effectLst/>
          </c:spPr>
          <c:invertIfNegative val="0"/>
          <c:dLbls>
            <c:dLbl>
              <c:idx val="1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71A0-4B7C-82D3-06784867E4CD}"/>
                </c:ext>
              </c:extLst>
            </c:dLbl>
            <c:dLbl>
              <c:idx val="1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1D12-4D96-8F00-68416DF186FF}"/>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bg1">
                          <a:lumMod val="65000"/>
                          <a:alpha val="0"/>
                        </a:schemeClr>
                      </a:solidFill>
                    </a:ln>
                    <a:solidFill>
                      <a:schemeClr val="accent4"/>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Sheet1!$A$3:$A$15</c:f>
              <c:strCache>
                <c:ptCount val="13"/>
                <c:pt idx="0">
                  <c:v>'11</c:v>
                </c:pt>
                <c:pt idx="1">
                  <c:v>'12</c:v>
                </c:pt>
                <c:pt idx="2">
                  <c:v>'13</c:v>
                </c:pt>
                <c:pt idx="3">
                  <c:v>'14</c:v>
                </c:pt>
                <c:pt idx="4">
                  <c:v>'15</c:v>
                </c:pt>
                <c:pt idx="5">
                  <c:v>'16</c:v>
                </c:pt>
                <c:pt idx="6">
                  <c:v>'17</c:v>
                </c:pt>
                <c:pt idx="7">
                  <c:v>'18</c:v>
                </c:pt>
                <c:pt idx="8">
                  <c:v>'19</c:v>
                </c:pt>
                <c:pt idx="9">
                  <c:v>'20</c:v>
                </c:pt>
                <c:pt idx="10">
                  <c:v>'21</c:v>
                </c:pt>
                <c:pt idx="11">
                  <c:v>'22</c:v>
                </c:pt>
                <c:pt idx="12">
                  <c:v>'23.1Q</c:v>
                </c:pt>
              </c:strCache>
            </c:strRef>
          </c:cat>
          <c:val>
            <c:numRef>
              <c:f>Sheet1!$C$3:$C$15</c:f>
              <c:numCache>
                <c:formatCode>0.0</c:formatCode>
                <c:ptCount val="13"/>
                <c:pt idx="0">
                  <c:v>0.79821799999999998</c:v>
                </c:pt>
                <c:pt idx="1">
                  <c:v>0.87461100000000003</c:v>
                </c:pt>
                <c:pt idx="2">
                  <c:v>1.106128</c:v>
                </c:pt>
                <c:pt idx="3">
                  <c:v>1.2806139999999999</c:v>
                </c:pt>
                <c:pt idx="4">
                  <c:v>1.201997</c:v>
                </c:pt>
                <c:pt idx="5">
                  <c:v>1.0756559999999999</c:v>
                </c:pt>
                <c:pt idx="6">
                  <c:v>1.1971700000000001</c:v>
                </c:pt>
                <c:pt idx="7" formatCode="0.0_);[Red]\(0.0\)">
                  <c:v>1.2217789999999999</c:v>
                </c:pt>
                <c:pt idx="8" formatCode="0.0_);[Red]\(0.0\)">
                  <c:v>0.84702299999999997</c:v>
                </c:pt>
                <c:pt idx="9">
                  <c:v>0.762154</c:v>
                </c:pt>
                <c:pt idx="10">
                  <c:v>0.6</c:v>
                </c:pt>
                <c:pt idx="11" formatCode="#,##0.0">
                  <c:v>0.54967100000000002</c:v>
                </c:pt>
                <c:pt idx="12" formatCode="#,##0.0">
                  <c:v>0.55819700000000005</c:v>
                </c:pt>
              </c:numCache>
            </c:numRef>
          </c:val>
          <c:extLst>
            <c:ext xmlns:c16="http://schemas.microsoft.com/office/drawing/2014/chart" uri="{C3380CC4-5D6E-409C-BE32-E72D297353CC}">
              <c16:uniqueId val="{00000003-71A0-4B7C-82D3-06784867E4CD}"/>
            </c:ext>
          </c:extLst>
        </c:ser>
        <c:ser>
          <c:idx val="2"/>
          <c:order val="2"/>
          <c:tx>
            <c:strRef>
              <c:f>Sheet1!$D$1</c:f>
              <c:strCache>
                <c:ptCount val="1"/>
                <c:pt idx="0">
                  <c:v>특수은행</c:v>
                </c:pt>
              </c:strCache>
            </c:strRef>
          </c:tx>
          <c:spPr>
            <a:solidFill>
              <a:schemeClr val="bg1">
                <a:lumMod val="85000"/>
              </a:schemeClr>
            </a:solidFill>
            <a:ln w="25400">
              <a:noFill/>
            </a:ln>
            <a:effectLst/>
          </c:spPr>
          <c:invertIfNegative val="0"/>
          <c:dLbls>
            <c:dLbl>
              <c:idx val="1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71A0-4B7C-82D3-06784867E4CD}"/>
                </c:ext>
              </c:extLst>
            </c:dLbl>
            <c:dLbl>
              <c:idx val="1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1D12-4D96-8F00-68416DF186FF}"/>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Sheet1!$A$3:$A$15</c:f>
              <c:strCache>
                <c:ptCount val="13"/>
                <c:pt idx="0">
                  <c:v>'11</c:v>
                </c:pt>
                <c:pt idx="1">
                  <c:v>'12</c:v>
                </c:pt>
                <c:pt idx="2">
                  <c:v>'13</c:v>
                </c:pt>
                <c:pt idx="3">
                  <c:v>'14</c:v>
                </c:pt>
                <c:pt idx="4">
                  <c:v>'15</c:v>
                </c:pt>
                <c:pt idx="5">
                  <c:v>'16</c:v>
                </c:pt>
                <c:pt idx="6">
                  <c:v>'17</c:v>
                </c:pt>
                <c:pt idx="7">
                  <c:v>'18</c:v>
                </c:pt>
                <c:pt idx="8">
                  <c:v>'19</c:v>
                </c:pt>
                <c:pt idx="9">
                  <c:v>'20</c:v>
                </c:pt>
                <c:pt idx="10">
                  <c:v>'21</c:v>
                </c:pt>
                <c:pt idx="11">
                  <c:v>'22</c:v>
                </c:pt>
                <c:pt idx="12">
                  <c:v>'23.1Q</c:v>
                </c:pt>
              </c:strCache>
            </c:strRef>
          </c:cat>
          <c:val>
            <c:numRef>
              <c:f>Sheet1!$D$3:$D$15</c:f>
              <c:numCache>
                <c:formatCode>0.0</c:formatCode>
                <c:ptCount val="13"/>
                <c:pt idx="0">
                  <c:v>5.2192210000000001</c:v>
                </c:pt>
                <c:pt idx="1">
                  <c:v>4.5116300000000003</c:v>
                </c:pt>
                <c:pt idx="2">
                  <c:v>4.4606000000000003</c:v>
                </c:pt>
                <c:pt idx="3">
                  <c:v>4.8624549999999997</c:v>
                </c:pt>
                <c:pt idx="4">
                  <c:v>4.7522700000000002</c:v>
                </c:pt>
                <c:pt idx="5">
                  <c:v>4.3600300000000001</c:v>
                </c:pt>
                <c:pt idx="6">
                  <c:v>4.035768</c:v>
                </c:pt>
                <c:pt idx="7" formatCode="0.0_);[Red]\(0.0\)">
                  <c:v>4.4000000000000004</c:v>
                </c:pt>
                <c:pt idx="8" formatCode="0.0_);[Red]\(0.0\)">
                  <c:v>4.1137670000000002</c:v>
                </c:pt>
                <c:pt idx="9">
                  <c:v>3.8864019999999999</c:v>
                </c:pt>
                <c:pt idx="10">
                  <c:v>3.2</c:v>
                </c:pt>
                <c:pt idx="11" formatCode="#,##0.0">
                  <c:v>3.3152590000000002</c:v>
                </c:pt>
                <c:pt idx="12" formatCode="#,##0.0">
                  <c:v>3.6486969999999999</c:v>
                </c:pt>
              </c:numCache>
            </c:numRef>
          </c:val>
          <c:extLst>
            <c:ext xmlns:c16="http://schemas.microsoft.com/office/drawing/2014/chart" uri="{C3380CC4-5D6E-409C-BE32-E72D297353CC}">
              <c16:uniqueId val="{00000005-71A0-4B7C-82D3-06784867E4CD}"/>
            </c:ext>
          </c:extLst>
        </c:ser>
        <c:dLbls>
          <c:showLegendKey val="0"/>
          <c:showVal val="0"/>
          <c:showCatName val="0"/>
          <c:showSerName val="0"/>
          <c:showPercent val="0"/>
          <c:showBubbleSize val="0"/>
        </c:dLbls>
        <c:gapWidth val="150"/>
        <c:axId val="492624288"/>
        <c:axId val="492628600"/>
      </c:barChart>
      <c:catAx>
        <c:axId val="492624288"/>
        <c:scaling>
          <c:orientation val="minMax"/>
        </c:scaling>
        <c:delete val="0"/>
        <c:axPos val="b"/>
        <c:numFmt formatCode="General" sourceLinked="1"/>
        <c:majorTickMark val="out"/>
        <c:minorTickMark val="none"/>
        <c:tickLblPos val="nextTo"/>
        <c:spPr>
          <a:noFill/>
          <a:ln w="6350"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92628600"/>
        <c:crosses val="autoZero"/>
        <c:auto val="1"/>
        <c:lblAlgn val="ctr"/>
        <c:lblOffset val="100"/>
        <c:noMultiLvlLbl val="0"/>
      </c:catAx>
      <c:valAx>
        <c:axId val="492628600"/>
        <c:scaling>
          <c:orientation val="minMax"/>
          <c:min val="0"/>
        </c:scaling>
        <c:delete val="0"/>
        <c:axPos val="l"/>
        <c:numFmt formatCode="#,##0_);[Red]\(#,##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92624288"/>
        <c:crosses val="autoZero"/>
        <c:crossBetween val="between"/>
        <c:majorUnit val="5"/>
      </c:valAx>
      <c:spPr>
        <a:noFill/>
        <a:ln>
          <a:noFill/>
        </a:ln>
        <a:effectLst/>
      </c:spPr>
    </c:plotArea>
    <c:legend>
      <c:legendPos val="t"/>
      <c:layout>
        <c:manualLayout>
          <c:xMode val="edge"/>
          <c:yMode val="edge"/>
          <c:x val="9.7053948576675833E-2"/>
          <c:y val="1.2099346405228755E-2"/>
          <c:w val="0.88657323232323249"/>
          <c:h val="7.9166339869281052E-2"/>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bg1">
                    <a:lumMod val="6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80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438570802622801E-2"/>
          <c:y val="1.7561260136693731E-2"/>
          <c:w val="0.8907261403078307"/>
          <c:h val="0.88748159036824159"/>
        </c:manualLayout>
      </c:layout>
      <c:barChart>
        <c:barDir val="col"/>
        <c:grouping val="clustered"/>
        <c:varyColors val="0"/>
        <c:ser>
          <c:idx val="0"/>
          <c:order val="0"/>
          <c:tx>
            <c:strRef>
              <c:f>Sheet1!$B$1</c:f>
              <c:strCache>
                <c:ptCount val="1"/>
                <c:pt idx="0">
                  <c:v>시중은행</c:v>
                </c:pt>
              </c:strCache>
            </c:strRef>
          </c:tx>
          <c:spPr>
            <a:solidFill>
              <a:schemeClr val="accent1"/>
            </a:solidFill>
            <a:ln w="25400">
              <a:noFill/>
              <a:prstDash val="sysDot"/>
            </a:ln>
            <a:effectLst/>
          </c:spPr>
          <c:invertIfNegative val="0"/>
          <c:dLbls>
            <c:dLbl>
              <c:idx val="11"/>
              <c:layout>
                <c:manualLayout>
                  <c:x val="-8.7105624142660119E-3"/>
                  <c:y val="-3.5181931446483114E-2"/>
                </c:manualLayout>
              </c:layout>
              <c:spPr>
                <a:noFill/>
                <a:ln>
                  <a:noFill/>
                </a:ln>
                <a:effectLst/>
              </c:spPr>
              <c:txPr>
                <a:bodyPr rot="0" spcFirstLastPara="1" vertOverflow="ellipsis" vert="horz" wrap="square" lIns="38100" tIns="19050" rIns="38100" bIns="19050" anchor="ctr" anchorCtr="0">
                  <a:spAutoFit/>
                </a:bodyPr>
                <a:lstStyle/>
                <a:p>
                  <a:pPr algn="ctr">
                    <a:defRPr lang="en-US" altLang="ko-KR" sz="800" b="0" i="0" u="none" strike="noStrike" kern="1200" baseline="0">
                      <a:ln>
                        <a:solidFill>
                          <a:schemeClr val="bg1">
                            <a:lumMod val="65000"/>
                            <a:alpha val="0"/>
                          </a:schemeClr>
                        </a:solidFill>
                      </a:ln>
                      <a:solidFill>
                        <a:schemeClr val="accent1"/>
                      </a:solidFill>
                      <a:latin typeface="KoPub돋움체 Medium" panose="00000600000000000000" pitchFamily="2" charset="-127"/>
                      <a:ea typeface="KoPub돋움체 Medium" panose="00000600000000000000" pitchFamily="2" charset="-127"/>
                      <a:cs typeface="+mn-cs"/>
                    </a:defRPr>
                  </a:pPr>
                  <a:endParaRPr lang="ko-KR"/>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DBBE-4CC1-942A-C50E716AC0E6}"/>
                </c:ext>
              </c:extLst>
            </c:dLbl>
            <c:dLbl>
              <c:idx val="12"/>
              <c:layout>
                <c:manualLayout>
                  <c:x val="-1.1614083219021597E-2"/>
                  <c:y val="-3.5181931446482947E-2"/>
                </c:manualLayout>
              </c:layout>
              <c:spPr>
                <a:noFill/>
                <a:ln>
                  <a:noFill/>
                </a:ln>
                <a:effectLst/>
              </c:spPr>
              <c:txPr>
                <a:bodyPr rot="0" spcFirstLastPara="1" vertOverflow="ellipsis" vert="horz" wrap="square" lIns="38100" tIns="19050" rIns="38100" bIns="19050" anchor="ctr" anchorCtr="0">
                  <a:spAutoFit/>
                </a:bodyPr>
                <a:lstStyle/>
                <a:p>
                  <a:pPr algn="ctr">
                    <a:defRPr lang="en-US" altLang="ko-KR" sz="800" b="0" i="0" u="none" strike="noStrike" kern="1200" baseline="0">
                      <a:ln>
                        <a:solidFill>
                          <a:schemeClr val="bg1">
                            <a:lumMod val="65000"/>
                            <a:alpha val="0"/>
                          </a:schemeClr>
                        </a:solidFill>
                      </a:ln>
                      <a:solidFill>
                        <a:schemeClr val="accent1"/>
                      </a:solidFill>
                      <a:latin typeface="KoPub돋움체 Medium" panose="00000600000000000000" pitchFamily="2" charset="-127"/>
                      <a:ea typeface="KoPub돋움체 Medium" panose="00000600000000000000" pitchFamily="2" charset="-127"/>
                      <a:cs typeface="+mn-cs"/>
                    </a:defRPr>
                  </a:pPr>
                  <a:endParaRPr lang="ko-KR"/>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3F2-4E01-95E8-5453C2F322E5}"/>
                </c:ext>
              </c:extLst>
            </c:dLbl>
            <c:spPr>
              <a:noFill/>
              <a:ln>
                <a:noFill/>
              </a:ln>
              <a:effectLst/>
            </c:spPr>
            <c:txPr>
              <a:bodyPr rot="0" spcFirstLastPara="1" vertOverflow="ellipsis" vert="horz" wrap="square" lIns="38100" tIns="19050" rIns="38100" bIns="19050" anchor="ctr" anchorCtr="0">
                <a:spAutoFit/>
              </a:bodyPr>
              <a:lstStyle/>
              <a:p>
                <a:pPr algn="ctr">
                  <a:defRPr lang="en-US" altLang="ko-K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Sheet1!$A$3:$A$15</c:f>
              <c:strCache>
                <c:ptCount val="13"/>
                <c:pt idx="0">
                  <c:v>'11</c:v>
                </c:pt>
                <c:pt idx="1">
                  <c:v>'12</c:v>
                </c:pt>
                <c:pt idx="2">
                  <c:v>'13</c:v>
                </c:pt>
                <c:pt idx="3">
                  <c:v>'14</c:v>
                </c:pt>
                <c:pt idx="4">
                  <c:v>'15</c:v>
                </c:pt>
                <c:pt idx="5">
                  <c:v>'16</c:v>
                </c:pt>
                <c:pt idx="6">
                  <c:v>'17</c:v>
                </c:pt>
                <c:pt idx="7">
                  <c:v>'18</c:v>
                </c:pt>
                <c:pt idx="8">
                  <c:v>'19</c:v>
                </c:pt>
                <c:pt idx="9">
                  <c:v>'20</c:v>
                </c:pt>
                <c:pt idx="10">
                  <c:v>'21</c:v>
                </c:pt>
                <c:pt idx="11">
                  <c:v>'22</c:v>
                </c:pt>
                <c:pt idx="12">
                  <c:v>'23.1Q</c:v>
                </c:pt>
              </c:strCache>
            </c:strRef>
          </c:cat>
          <c:val>
            <c:numRef>
              <c:f>Sheet1!$B$3:$B$15</c:f>
              <c:numCache>
                <c:formatCode>0.0</c:formatCode>
                <c:ptCount val="13"/>
                <c:pt idx="0">
                  <c:v>2.818676</c:v>
                </c:pt>
                <c:pt idx="1">
                  <c:v>3.0479820000000002</c:v>
                </c:pt>
                <c:pt idx="2">
                  <c:v>6.1405890000000003</c:v>
                </c:pt>
                <c:pt idx="3">
                  <c:v>5.0352420000000002</c:v>
                </c:pt>
                <c:pt idx="4">
                  <c:v>4.537655</c:v>
                </c:pt>
                <c:pt idx="5">
                  <c:v>3.04921</c:v>
                </c:pt>
                <c:pt idx="6">
                  <c:v>2.783309</c:v>
                </c:pt>
                <c:pt idx="7">
                  <c:v>1.6</c:v>
                </c:pt>
                <c:pt idx="8" formatCode="0.000_);[Red]\(0.000\)">
                  <c:v>1.032405</c:v>
                </c:pt>
                <c:pt idx="9">
                  <c:v>0.67053799999999997</c:v>
                </c:pt>
                <c:pt idx="10">
                  <c:v>0.4</c:v>
                </c:pt>
                <c:pt idx="11" formatCode="#,##0.0">
                  <c:v>0.26986199999999999</c:v>
                </c:pt>
                <c:pt idx="12">
                  <c:v>0.3</c:v>
                </c:pt>
              </c:numCache>
            </c:numRef>
          </c:val>
          <c:extLst>
            <c:ext xmlns:c16="http://schemas.microsoft.com/office/drawing/2014/chart" uri="{C3380CC4-5D6E-409C-BE32-E72D297353CC}">
              <c16:uniqueId val="{00000001-DBBE-4CC1-942A-C50E716AC0E6}"/>
            </c:ext>
          </c:extLst>
        </c:ser>
        <c:ser>
          <c:idx val="1"/>
          <c:order val="1"/>
          <c:tx>
            <c:strRef>
              <c:f>Sheet1!$C$1</c:f>
              <c:strCache>
                <c:ptCount val="1"/>
                <c:pt idx="0">
                  <c:v>지방은행</c:v>
                </c:pt>
              </c:strCache>
            </c:strRef>
          </c:tx>
          <c:spPr>
            <a:solidFill>
              <a:schemeClr val="accent4"/>
            </a:solidFill>
            <a:ln w="25400">
              <a:noFill/>
              <a:prstDash val="sysDash"/>
            </a:ln>
            <a:effectLst/>
          </c:spPr>
          <c:invertIfNegative val="0"/>
          <c:dLbls>
            <c:dLbl>
              <c:idx val="0"/>
              <c:delete val="1"/>
              <c:extLst>
                <c:ext xmlns:c15="http://schemas.microsoft.com/office/drawing/2012/chart" uri="{CE6537A1-D6FC-4f65-9D91-7224C49458BB}"/>
                <c:ext xmlns:c16="http://schemas.microsoft.com/office/drawing/2014/chart" uri="{C3380CC4-5D6E-409C-BE32-E72D297353CC}">
                  <c16:uniqueId val="{00000002-DBBE-4CC1-942A-C50E716AC0E6}"/>
                </c:ext>
              </c:extLst>
            </c:dLbl>
            <c:dLbl>
              <c:idx val="1"/>
              <c:delete val="1"/>
              <c:extLst>
                <c:ext xmlns:c15="http://schemas.microsoft.com/office/drawing/2012/chart" uri="{CE6537A1-D6FC-4f65-9D91-7224C49458BB}"/>
                <c:ext xmlns:c16="http://schemas.microsoft.com/office/drawing/2014/chart" uri="{C3380CC4-5D6E-409C-BE32-E72D297353CC}">
                  <c16:uniqueId val="{00000003-DBBE-4CC1-942A-C50E716AC0E6}"/>
                </c:ext>
              </c:extLst>
            </c:dLbl>
            <c:dLbl>
              <c:idx val="2"/>
              <c:delete val="1"/>
              <c:extLst>
                <c:ext xmlns:c15="http://schemas.microsoft.com/office/drawing/2012/chart" uri="{CE6537A1-D6FC-4f65-9D91-7224C49458BB}"/>
                <c:ext xmlns:c16="http://schemas.microsoft.com/office/drawing/2014/chart" uri="{C3380CC4-5D6E-409C-BE32-E72D297353CC}">
                  <c16:uniqueId val="{00000004-DBBE-4CC1-942A-C50E716AC0E6}"/>
                </c:ext>
              </c:extLst>
            </c:dLbl>
            <c:dLbl>
              <c:idx val="3"/>
              <c:delete val="1"/>
              <c:extLst>
                <c:ext xmlns:c15="http://schemas.microsoft.com/office/drawing/2012/chart" uri="{CE6537A1-D6FC-4f65-9D91-7224C49458BB}"/>
                <c:ext xmlns:c16="http://schemas.microsoft.com/office/drawing/2014/chart" uri="{C3380CC4-5D6E-409C-BE32-E72D297353CC}">
                  <c16:uniqueId val="{00000005-DBBE-4CC1-942A-C50E716AC0E6}"/>
                </c:ext>
              </c:extLst>
            </c:dLbl>
            <c:dLbl>
              <c:idx val="4"/>
              <c:delete val="1"/>
              <c:extLst>
                <c:ext xmlns:c15="http://schemas.microsoft.com/office/drawing/2012/chart" uri="{CE6537A1-D6FC-4f65-9D91-7224C49458BB}"/>
                <c:ext xmlns:c16="http://schemas.microsoft.com/office/drawing/2014/chart" uri="{C3380CC4-5D6E-409C-BE32-E72D297353CC}">
                  <c16:uniqueId val="{00000006-DBBE-4CC1-942A-C50E716AC0E6}"/>
                </c:ext>
              </c:extLst>
            </c:dLbl>
            <c:dLbl>
              <c:idx val="5"/>
              <c:delete val="1"/>
              <c:extLst>
                <c:ext xmlns:c15="http://schemas.microsoft.com/office/drawing/2012/chart" uri="{CE6537A1-D6FC-4f65-9D91-7224C49458BB}"/>
                <c:ext xmlns:c16="http://schemas.microsoft.com/office/drawing/2014/chart" uri="{C3380CC4-5D6E-409C-BE32-E72D297353CC}">
                  <c16:uniqueId val="{00000007-DBBE-4CC1-942A-C50E716AC0E6}"/>
                </c:ext>
              </c:extLst>
            </c:dLbl>
            <c:dLbl>
              <c:idx val="6"/>
              <c:delete val="1"/>
              <c:extLst>
                <c:ext xmlns:c15="http://schemas.microsoft.com/office/drawing/2012/chart" uri="{CE6537A1-D6FC-4f65-9D91-7224C49458BB}"/>
                <c:ext xmlns:c16="http://schemas.microsoft.com/office/drawing/2014/chart" uri="{C3380CC4-5D6E-409C-BE32-E72D297353CC}">
                  <c16:uniqueId val="{00000008-DBBE-4CC1-942A-C50E716AC0E6}"/>
                </c:ext>
              </c:extLst>
            </c:dLbl>
            <c:dLbl>
              <c:idx val="7"/>
              <c:delete val="1"/>
              <c:extLst>
                <c:ext xmlns:c15="http://schemas.microsoft.com/office/drawing/2012/chart" uri="{CE6537A1-D6FC-4f65-9D91-7224C49458BB}"/>
                <c:ext xmlns:c16="http://schemas.microsoft.com/office/drawing/2014/chart" uri="{C3380CC4-5D6E-409C-BE32-E72D297353CC}">
                  <c16:uniqueId val="{00000009-DBBE-4CC1-942A-C50E716AC0E6}"/>
                </c:ext>
              </c:extLst>
            </c:dLbl>
            <c:dLbl>
              <c:idx val="8"/>
              <c:delete val="1"/>
              <c:extLst>
                <c:ext xmlns:c15="http://schemas.microsoft.com/office/drawing/2012/chart" uri="{CE6537A1-D6FC-4f65-9D91-7224C49458BB}"/>
                <c:ext xmlns:c16="http://schemas.microsoft.com/office/drawing/2014/chart" uri="{C3380CC4-5D6E-409C-BE32-E72D297353CC}">
                  <c16:uniqueId val="{0000000A-DBBE-4CC1-942A-C50E716AC0E6}"/>
                </c:ext>
              </c:extLst>
            </c:dLbl>
            <c:dLbl>
              <c:idx val="9"/>
              <c:delete val="1"/>
              <c:extLst>
                <c:ext xmlns:c15="http://schemas.microsoft.com/office/drawing/2012/chart" uri="{CE6537A1-D6FC-4f65-9D91-7224C49458BB}"/>
                <c:ext xmlns:c16="http://schemas.microsoft.com/office/drawing/2014/chart" uri="{C3380CC4-5D6E-409C-BE32-E72D297353CC}">
                  <c16:uniqueId val="{0000000B-DBBE-4CC1-942A-C50E716AC0E6}"/>
                </c:ext>
              </c:extLst>
            </c:dLbl>
            <c:dLbl>
              <c:idx val="10"/>
              <c:delete val="1"/>
              <c:extLst>
                <c:ext xmlns:c15="http://schemas.microsoft.com/office/drawing/2012/chart" uri="{CE6537A1-D6FC-4f65-9D91-7224C49458BB}"/>
                <c:ext xmlns:c16="http://schemas.microsoft.com/office/drawing/2014/chart" uri="{C3380CC4-5D6E-409C-BE32-E72D297353CC}">
                  <c16:uniqueId val="{0000000C-DBBE-4CC1-942A-C50E716AC0E6}"/>
                </c:ext>
              </c:extLst>
            </c:dLbl>
            <c:dLbl>
              <c:idx val="11"/>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bg1">
                            <a:lumMod val="65000"/>
                            <a:alpha val="0"/>
                          </a:schemeClr>
                        </a:solidFill>
                      </a:ln>
                      <a:solidFill>
                        <a:schemeClr val="accent4"/>
                      </a:solidFill>
                      <a:latin typeface="KoPub돋움체 Medium" panose="00000600000000000000" pitchFamily="2" charset="-127"/>
                      <a:ea typeface="KoPub돋움체 Medium" panose="00000600000000000000" pitchFamily="2" charset="-127"/>
                      <a:cs typeface="+mn-cs"/>
                    </a:defRPr>
                  </a:pPr>
                  <a:endParaRPr lang="ko-KR"/>
                </a:p>
              </c:txPr>
              <c:showLegendKey val="0"/>
              <c:showVal val="1"/>
              <c:showCatName val="0"/>
              <c:showSerName val="0"/>
              <c:showPercent val="0"/>
              <c:showBubbleSize val="0"/>
              <c:extLst>
                <c:ext xmlns:c16="http://schemas.microsoft.com/office/drawing/2014/chart" uri="{C3380CC4-5D6E-409C-BE32-E72D297353CC}">
                  <c16:uniqueId val="{00000010-DBBE-4CC1-942A-C50E716AC0E6}"/>
                </c:ext>
              </c:extLst>
            </c:dLbl>
            <c:dLbl>
              <c:idx val="12"/>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bg1">
                            <a:lumMod val="65000"/>
                            <a:alpha val="0"/>
                          </a:schemeClr>
                        </a:solidFill>
                      </a:ln>
                      <a:solidFill>
                        <a:schemeClr val="accent4"/>
                      </a:solidFill>
                      <a:latin typeface="KoPub돋움체 Medium" panose="00000600000000000000" pitchFamily="2" charset="-127"/>
                      <a:ea typeface="KoPub돋움체 Medium" panose="00000600000000000000" pitchFamily="2" charset="-127"/>
                      <a:cs typeface="+mn-cs"/>
                    </a:defRPr>
                  </a:pPr>
                  <a:endParaRPr lang="ko-KR"/>
                </a:p>
              </c:txPr>
              <c:showLegendKey val="0"/>
              <c:showVal val="1"/>
              <c:showCatName val="0"/>
              <c:showSerName val="0"/>
              <c:showPercent val="0"/>
              <c:showBubbleSize val="0"/>
              <c:extLst>
                <c:ext xmlns:c16="http://schemas.microsoft.com/office/drawing/2014/chart" uri="{C3380CC4-5D6E-409C-BE32-E72D297353CC}">
                  <c16:uniqueId val="{00000002-23F2-4E01-95E8-5453C2F322E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bg1">
                          <a:lumMod val="65000"/>
                          <a:alpha val="0"/>
                        </a:schemeClr>
                      </a:solidFill>
                    </a:ln>
                    <a:solidFill>
                      <a:schemeClr val="accent1"/>
                    </a:solidFill>
                    <a:latin typeface="KoPub돋움체 Medium" panose="00000600000000000000" pitchFamily="2" charset="-127"/>
                    <a:ea typeface="KoPub돋움체 Medium" panose="00000600000000000000" pitchFamily="2" charset="-127"/>
                    <a:cs typeface="+mn-cs"/>
                  </a:defRPr>
                </a:pPr>
                <a:endParaRPr lang="ko-KR"/>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Sheet1!$A$3:$A$15</c:f>
              <c:strCache>
                <c:ptCount val="13"/>
                <c:pt idx="0">
                  <c:v>'11</c:v>
                </c:pt>
                <c:pt idx="1">
                  <c:v>'12</c:v>
                </c:pt>
                <c:pt idx="2">
                  <c:v>'13</c:v>
                </c:pt>
                <c:pt idx="3">
                  <c:v>'14</c:v>
                </c:pt>
                <c:pt idx="4">
                  <c:v>'15</c:v>
                </c:pt>
                <c:pt idx="5">
                  <c:v>'16</c:v>
                </c:pt>
                <c:pt idx="6">
                  <c:v>'17</c:v>
                </c:pt>
                <c:pt idx="7">
                  <c:v>'18</c:v>
                </c:pt>
                <c:pt idx="8">
                  <c:v>'19</c:v>
                </c:pt>
                <c:pt idx="9">
                  <c:v>'20</c:v>
                </c:pt>
                <c:pt idx="10">
                  <c:v>'21</c:v>
                </c:pt>
                <c:pt idx="11">
                  <c:v>'22</c:v>
                </c:pt>
                <c:pt idx="12">
                  <c:v>'23.1Q</c:v>
                </c:pt>
              </c:strCache>
            </c:strRef>
          </c:cat>
          <c:val>
            <c:numRef>
              <c:f>Sheet1!$C$3:$C$15</c:f>
              <c:numCache>
                <c:formatCode>0.0</c:formatCode>
                <c:ptCount val="13"/>
                <c:pt idx="0">
                  <c:v>0.13406000000000001</c:v>
                </c:pt>
                <c:pt idx="1">
                  <c:v>0.106113</c:v>
                </c:pt>
                <c:pt idx="2">
                  <c:v>0.26005499999999998</c:v>
                </c:pt>
                <c:pt idx="3">
                  <c:v>0.151111</c:v>
                </c:pt>
                <c:pt idx="4">
                  <c:v>0.22895699999999999</c:v>
                </c:pt>
                <c:pt idx="5">
                  <c:v>0.15909300000000001</c:v>
                </c:pt>
                <c:pt idx="6">
                  <c:v>0.10964699999999999</c:v>
                </c:pt>
                <c:pt idx="7">
                  <c:v>0.2</c:v>
                </c:pt>
                <c:pt idx="8" formatCode="0.000_);[Red]\(0.000\)">
                  <c:v>0.116267</c:v>
                </c:pt>
                <c:pt idx="9">
                  <c:v>3.3085999999999997E-2</c:v>
                </c:pt>
                <c:pt idx="10">
                  <c:v>0.1</c:v>
                </c:pt>
                <c:pt idx="11" formatCode="#,##0.0">
                  <c:v>5.8934E-2</c:v>
                </c:pt>
                <c:pt idx="12">
                  <c:v>0.1</c:v>
                </c:pt>
              </c:numCache>
            </c:numRef>
          </c:val>
          <c:extLst>
            <c:ext xmlns:c16="http://schemas.microsoft.com/office/drawing/2014/chart" uri="{C3380CC4-5D6E-409C-BE32-E72D297353CC}">
              <c16:uniqueId val="{0000000D-DBBE-4CC1-942A-C50E716AC0E6}"/>
            </c:ext>
          </c:extLst>
        </c:ser>
        <c:ser>
          <c:idx val="2"/>
          <c:order val="2"/>
          <c:tx>
            <c:strRef>
              <c:f>Sheet1!$D$1</c:f>
              <c:strCache>
                <c:ptCount val="1"/>
                <c:pt idx="0">
                  <c:v>특수은행</c:v>
                </c:pt>
              </c:strCache>
            </c:strRef>
          </c:tx>
          <c:spPr>
            <a:solidFill>
              <a:schemeClr val="bg1">
                <a:lumMod val="85000"/>
              </a:schemeClr>
            </a:solidFill>
            <a:ln w="25400">
              <a:noFill/>
            </a:ln>
            <a:effectLst/>
          </c:spPr>
          <c:invertIfNegative val="0"/>
          <c:dLbls>
            <c:dLbl>
              <c:idx val="1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E-DBBE-4CC1-942A-C50E716AC0E6}"/>
                </c:ext>
              </c:extLst>
            </c:dLbl>
            <c:dLbl>
              <c:idx val="1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23F2-4E01-95E8-5453C2F322E5}"/>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Sheet1!$A$3:$A$15</c:f>
              <c:strCache>
                <c:ptCount val="13"/>
                <c:pt idx="0">
                  <c:v>'11</c:v>
                </c:pt>
                <c:pt idx="1">
                  <c:v>'12</c:v>
                </c:pt>
                <c:pt idx="2">
                  <c:v>'13</c:v>
                </c:pt>
                <c:pt idx="3">
                  <c:v>'14</c:v>
                </c:pt>
                <c:pt idx="4">
                  <c:v>'15</c:v>
                </c:pt>
                <c:pt idx="5">
                  <c:v>'16</c:v>
                </c:pt>
                <c:pt idx="6">
                  <c:v>'17</c:v>
                </c:pt>
                <c:pt idx="7">
                  <c:v>'18</c:v>
                </c:pt>
                <c:pt idx="8">
                  <c:v>'19</c:v>
                </c:pt>
                <c:pt idx="9">
                  <c:v>'20</c:v>
                </c:pt>
                <c:pt idx="10">
                  <c:v>'21</c:v>
                </c:pt>
                <c:pt idx="11">
                  <c:v>'22</c:v>
                </c:pt>
                <c:pt idx="12">
                  <c:v>'23.1Q</c:v>
                </c:pt>
              </c:strCache>
            </c:strRef>
          </c:cat>
          <c:val>
            <c:numRef>
              <c:f>Sheet1!$D$3:$D$15</c:f>
              <c:numCache>
                <c:formatCode>0.0</c:formatCode>
                <c:ptCount val="13"/>
                <c:pt idx="0">
                  <c:v>1.400539</c:v>
                </c:pt>
                <c:pt idx="1">
                  <c:v>1.742456</c:v>
                </c:pt>
                <c:pt idx="2">
                  <c:v>4.8855760000000004</c:v>
                </c:pt>
                <c:pt idx="3">
                  <c:v>5.1768809999999998</c:v>
                </c:pt>
                <c:pt idx="4">
                  <c:v>12.927894</c:v>
                </c:pt>
                <c:pt idx="5">
                  <c:v>11.023091000000001</c:v>
                </c:pt>
                <c:pt idx="6">
                  <c:v>8.7442170000000008</c:v>
                </c:pt>
                <c:pt idx="7">
                  <c:v>6.7</c:v>
                </c:pt>
                <c:pt idx="8" formatCode="0.000_);[Red]\(0.000\)">
                  <c:v>4.9987950000000003</c:v>
                </c:pt>
                <c:pt idx="9">
                  <c:v>4.6478999999999999</c:v>
                </c:pt>
                <c:pt idx="10">
                  <c:v>4.2</c:v>
                </c:pt>
                <c:pt idx="11" formatCode="#,##0.0">
                  <c:v>2.3738009999999998</c:v>
                </c:pt>
                <c:pt idx="12">
                  <c:v>1.8</c:v>
                </c:pt>
              </c:numCache>
            </c:numRef>
          </c:val>
          <c:extLst>
            <c:ext xmlns:c16="http://schemas.microsoft.com/office/drawing/2014/chart" uri="{C3380CC4-5D6E-409C-BE32-E72D297353CC}">
              <c16:uniqueId val="{0000000F-DBBE-4CC1-942A-C50E716AC0E6}"/>
            </c:ext>
          </c:extLst>
        </c:ser>
        <c:dLbls>
          <c:showLegendKey val="0"/>
          <c:showVal val="0"/>
          <c:showCatName val="0"/>
          <c:showSerName val="0"/>
          <c:showPercent val="0"/>
          <c:showBubbleSize val="0"/>
        </c:dLbls>
        <c:gapWidth val="150"/>
        <c:axId val="492634088"/>
        <c:axId val="492635264"/>
      </c:barChart>
      <c:catAx>
        <c:axId val="492634088"/>
        <c:scaling>
          <c:orientation val="minMax"/>
        </c:scaling>
        <c:delete val="0"/>
        <c:axPos val="b"/>
        <c:numFmt formatCode="General" sourceLinked="1"/>
        <c:majorTickMark val="out"/>
        <c:minorTickMark val="none"/>
        <c:tickLblPos val="nextTo"/>
        <c:spPr>
          <a:noFill/>
          <a:ln w="6350"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92635264"/>
        <c:crosses val="autoZero"/>
        <c:auto val="1"/>
        <c:lblAlgn val="ctr"/>
        <c:lblOffset val="100"/>
        <c:noMultiLvlLbl val="0"/>
      </c:catAx>
      <c:valAx>
        <c:axId val="492635264"/>
        <c:scaling>
          <c:orientation val="minMax"/>
        </c:scaling>
        <c:delete val="0"/>
        <c:axPos val="l"/>
        <c:numFmt formatCode="#,##0_);[Red]\(#,##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92634088"/>
        <c:crosses val="autoZero"/>
        <c:crossBetween val="between"/>
        <c:majorUnit val="5"/>
      </c:valAx>
      <c:spPr>
        <a:noFill/>
        <a:ln>
          <a:noFill/>
        </a:ln>
        <a:effectLst/>
      </c:spPr>
    </c:plotArea>
    <c:legend>
      <c:legendPos val="t"/>
      <c:layout>
        <c:manualLayout>
          <c:xMode val="edge"/>
          <c:yMode val="edge"/>
          <c:x val="0.15254458161865572"/>
          <c:y val="7.1291890218522736E-3"/>
          <c:w val="0.73492752629172386"/>
          <c:h val="6.948846995303766E-2"/>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bg1">
                    <a:lumMod val="6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80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9390127798747775E-2"/>
          <c:y val="4.2292693137049038E-2"/>
          <c:w val="0.94589912747393068"/>
          <c:h val="0.84927655460463347"/>
        </c:manualLayout>
      </c:layout>
      <c:barChart>
        <c:barDir val="col"/>
        <c:grouping val="stacked"/>
        <c:varyColors val="0"/>
        <c:ser>
          <c:idx val="0"/>
          <c:order val="0"/>
          <c:tx>
            <c:strRef>
              <c:f>Sheet1!$B$1</c:f>
              <c:strCache>
                <c:ptCount val="1"/>
                <c:pt idx="0">
                  <c:v>대기업여신</c:v>
                </c:pt>
              </c:strCache>
            </c:strRef>
          </c:tx>
          <c:spPr>
            <a:solidFill>
              <a:schemeClr val="accent1"/>
            </a:solidFill>
            <a:ln w="25400" cap="rnd">
              <a:noFill/>
              <a:prstDash val="sysDot"/>
              <a:round/>
            </a:ln>
            <a:effectLst/>
          </c:spPr>
          <c:invertIfNegative val="0"/>
          <c:dLbls>
            <c:dLbl>
              <c:idx val="8"/>
              <c:layout>
                <c:manualLayout>
                  <c:x val="-1.0602488326678944E-16"/>
                  <c:y val="-9.2836257309941526E-3"/>
                </c:manualLayout>
              </c:layout>
              <c:showLegendKey val="0"/>
              <c:showVal val="1"/>
              <c:showCatName val="0"/>
              <c:showSerName val="0"/>
              <c:showPercent val="0"/>
              <c:showBubbleSize val="0"/>
              <c:extLst>
                <c:ext xmlns:c15="http://schemas.microsoft.com/office/drawing/2012/chart" uri="{CE6537A1-D6FC-4f65-9D91-7224C49458BB}">
                  <c15:layout>
                    <c:manualLayout>
                      <c:w val="2.5106557377049182E-2"/>
                      <c:h val="5.9554459064327485E-2"/>
                    </c:manualLayout>
                  </c15:layout>
                </c:ext>
                <c:ext xmlns:c16="http://schemas.microsoft.com/office/drawing/2014/chart" uri="{C3380CC4-5D6E-409C-BE32-E72D297353CC}">
                  <c16:uniqueId val="{00000000-6303-4438-B8D5-4BA67063A980}"/>
                </c:ext>
              </c:extLst>
            </c:dLbl>
            <c:dLbl>
              <c:idx val="20"/>
              <c:layout>
                <c:manualLayout>
                  <c:x val="-2.0862727223384114E-16"/>
                  <c:y val="-8.5887906813649963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591-4195-A045-A8A176F8C2D9}"/>
                </c:ext>
              </c:extLst>
            </c:dLbl>
            <c:numFmt formatCode="#,##0.0_);[Red]\(#,##0.0\)" sourceLinked="0"/>
            <c:spPr>
              <a:noFill/>
              <a:ln>
                <a:noFill/>
              </a:ln>
              <a:effectLst/>
            </c:spPr>
            <c:txPr>
              <a:bodyPr/>
              <a:lstStyle/>
              <a:p>
                <a:pPr>
                  <a:defRPr b="1">
                    <a:solidFill>
                      <a:schemeClr val="bg1"/>
                    </a:solidFill>
                  </a:defRPr>
                </a:pPr>
                <a:endParaRPr lang="ko-KR"/>
              </a:p>
            </c:tx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Sheet1!$A$22:$A$42</c:f>
              <c:strCache>
                <c:ptCount val="21"/>
                <c:pt idx="0">
                  <c:v>'18.1Q</c:v>
                </c:pt>
                <c:pt idx="4">
                  <c:v>'19.1Q</c:v>
                </c:pt>
                <c:pt idx="8">
                  <c:v>'20.1Q</c:v>
                </c:pt>
                <c:pt idx="12">
                  <c:v>'21.1Q</c:v>
                </c:pt>
                <c:pt idx="16">
                  <c:v>'22.1Q</c:v>
                </c:pt>
                <c:pt idx="20">
                  <c:v>'23.1Q</c:v>
                </c:pt>
              </c:strCache>
            </c:strRef>
          </c:cat>
          <c:val>
            <c:numRef>
              <c:f>Sheet1!$B$22:$B$42</c:f>
              <c:numCache>
                <c:formatCode>0.0_ </c:formatCode>
                <c:ptCount val="21"/>
                <c:pt idx="0">
                  <c:v>1.1000000000000001</c:v>
                </c:pt>
                <c:pt idx="1">
                  <c:v>1.3</c:v>
                </c:pt>
                <c:pt idx="2">
                  <c:v>0.8</c:v>
                </c:pt>
                <c:pt idx="3">
                  <c:v>3.8</c:v>
                </c:pt>
                <c:pt idx="4">
                  <c:v>0.7</c:v>
                </c:pt>
                <c:pt idx="5">
                  <c:v>0.8</c:v>
                </c:pt>
                <c:pt idx="6">
                  <c:v>0.9</c:v>
                </c:pt>
                <c:pt idx="7">
                  <c:v>0.5</c:v>
                </c:pt>
                <c:pt idx="8">
                  <c:v>0.4</c:v>
                </c:pt>
                <c:pt idx="9">
                  <c:v>0.6</c:v>
                </c:pt>
                <c:pt idx="10">
                  <c:v>0.2</c:v>
                </c:pt>
                <c:pt idx="11">
                  <c:v>0.9</c:v>
                </c:pt>
                <c:pt idx="12">
                  <c:v>0.5</c:v>
                </c:pt>
                <c:pt idx="13">
                  <c:v>0.5</c:v>
                </c:pt>
                <c:pt idx="14">
                  <c:v>1.1000000000000001</c:v>
                </c:pt>
                <c:pt idx="15">
                  <c:v>0.6</c:v>
                </c:pt>
                <c:pt idx="16">
                  <c:v>0.3</c:v>
                </c:pt>
                <c:pt idx="17">
                  <c:v>0.2</c:v>
                </c:pt>
                <c:pt idx="18">
                  <c:v>0.5</c:v>
                </c:pt>
                <c:pt idx="19">
                  <c:v>0.5</c:v>
                </c:pt>
                <c:pt idx="20">
                  <c:v>0.1</c:v>
                </c:pt>
              </c:numCache>
            </c:numRef>
          </c:val>
          <c:extLst>
            <c:ext xmlns:c16="http://schemas.microsoft.com/office/drawing/2014/chart" uri="{C3380CC4-5D6E-409C-BE32-E72D297353CC}">
              <c16:uniqueId val="{00000001-0651-44CD-B7E3-BF5C39E20B12}"/>
            </c:ext>
          </c:extLst>
        </c:ser>
        <c:ser>
          <c:idx val="1"/>
          <c:order val="1"/>
          <c:tx>
            <c:strRef>
              <c:f>Sheet1!$C$1</c:f>
              <c:strCache>
                <c:ptCount val="1"/>
                <c:pt idx="0">
                  <c:v>중소기업여신</c:v>
                </c:pt>
              </c:strCache>
            </c:strRef>
          </c:tx>
          <c:spPr>
            <a:solidFill>
              <a:schemeClr val="accent4"/>
            </a:solidFill>
            <a:ln w="25400" cap="rnd">
              <a:noFill/>
              <a:prstDash val="sysDash"/>
              <a:round/>
            </a:ln>
            <a:effectLst/>
          </c:spPr>
          <c:invertIfNegative val="0"/>
          <c:dLbls>
            <c:numFmt formatCode="#,##0.0_);[Red]\(#,##0.0\)" sourceLinked="0"/>
            <c:spPr>
              <a:noFill/>
              <a:ln>
                <a:noFill/>
              </a:ln>
              <a:effectLst/>
            </c:spPr>
            <c:txPr>
              <a:bodyPr/>
              <a:lstStyle/>
              <a:p>
                <a:pPr>
                  <a:defRPr b="1">
                    <a:solidFill>
                      <a:schemeClr val="bg1"/>
                    </a:solidFill>
                  </a:defRPr>
                </a:pPr>
                <a:endParaRPr lang="ko-KR"/>
              </a:p>
            </c:tx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Sheet1!$A$22:$A$42</c:f>
              <c:strCache>
                <c:ptCount val="21"/>
                <c:pt idx="0">
                  <c:v>'18.1Q</c:v>
                </c:pt>
                <c:pt idx="4">
                  <c:v>'19.1Q</c:v>
                </c:pt>
                <c:pt idx="8">
                  <c:v>'20.1Q</c:v>
                </c:pt>
                <c:pt idx="12">
                  <c:v>'21.1Q</c:v>
                </c:pt>
                <c:pt idx="16">
                  <c:v>'22.1Q</c:v>
                </c:pt>
                <c:pt idx="20">
                  <c:v>'23.1Q</c:v>
                </c:pt>
              </c:strCache>
            </c:strRef>
          </c:cat>
          <c:val>
            <c:numRef>
              <c:f>Sheet1!$C$22:$C$42</c:f>
              <c:numCache>
                <c:formatCode>0.0_ </c:formatCode>
                <c:ptCount val="21"/>
                <c:pt idx="0" formatCode="General">
                  <c:v>2.1</c:v>
                </c:pt>
                <c:pt idx="1">
                  <c:v>2</c:v>
                </c:pt>
                <c:pt idx="2">
                  <c:v>2</c:v>
                </c:pt>
                <c:pt idx="3" formatCode="General">
                  <c:v>2.5</c:v>
                </c:pt>
                <c:pt idx="4" formatCode="General">
                  <c:v>1.7</c:v>
                </c:pt>
                <c:pt idx="5" formatCode="General">
                  <c:v>2.4</c:v>
                </c:pt>
                <c:pt idx="6" formatCode="General">
                  <c:v>2.1</c:v>
                </c:pt>
                <c:pt idx="7" formatCode="General">
                  <c:v>2.2999999999999998</c:v>
                </c:pt>
                <c:pt idx="8" formatCode="General">
                  <c:v>1.7</c:v>
                </c:pt>
                <c:pt idx="9" formatCode="General">
                  <c:v>2.2000000000000002</c:v>
                </c:pt>
                <c:pt idx="10" formatCode="General">
                  <c:v>1.7</c:v>
                </c:pt>
                <c:pt idx="11" formatCode="General">
                  <c:v>1.7</c:v>
                </c:pt>
                <c:pt idx="12" formatCode="General">
                  <c:v>1.3</c:v>
                </c:pt>
                <c:pt idx="13" formatCode="General">
                  <c:v>1.6</c:v>
                </c:pt>
                <c:pt idx="14" formatCode="General">
                  <c:v>1.2</c:v>
                </c:pt>
                <c:pt idx="15" formatCode="General">
                  <c:v>1.4</c:v>
                </c:pt>
                <c:pt idx="16" formatCode="General">
                  <c:v>0.9</c:v>
                </c:pt>
                <c:pt idx="17" formatCode="General">
                  <c:v>1.5</c:v>
                </c:pt>
                <c:pt idx="18" formatCode="General">
                  <c:v>1.2</c:v>
                </c:pt>
                <c:pt idx="19" formatCode="General">
                  <c:v>1.7</c:v>
                </c:pt>
                <c:pt idx="20" formatCode="General">
                  <c:v>1.8</c:v>
                </c:pt>
              </c:numCache>
            </c:numRef>
          </c:val>
          <c:extLst>
            <c:ext xmlns:c16="http://schemas.microsoft.com/office/drawing/2014/chart" uri="{C3380CC4-5D6E-409C-BE32-E72D297353CC}">
              <c16:uniqueId val="{00000002-0651-44CD-B7E3-BF5C39E20B12}"/>
            </c:ext>
          </c:extLst>
        </c:ser>
        <c:ser>
          <c:idx val="2"/>
          <c:order val="2"/>
          <c:tx>
            <c:strRef>
              <c:f>Sheet1!$D$1</c:f>
              <c:strCache>
                <c:ptCount val="1"/>
                <c:pt idx="0">
                  <c:v>가계여신</c:v>
                </c:pt>
              </c:strCache>
            </c:strRef>
          </c:tx>
          <c:spPr>
            <a:solidFill>
              <a:schemeClr val="accent5"/>
            </a:solidFill>
            <a:ln w="25400" cap="rnd">
              <a:noFill/>
              <a:round/>
            </a:ln>
            <a:effectLst/>
          </c:spPr>
          <c:invertIfNegative val="0"/>
          <c:dLbls>
            <c:numFmt formatCode="#,##0.0_);[Red]\(#,##0.0\)" sourceLinked="0"/>
            <c:spPr>
              <a:noFill/>
              <a:ln>
                <a:noFill/>
              </a:ln>
              <a:effectLst/>
            </c:spPr>
            <c:txPr>
              <a:bodyPr/>
              <a:lstStyle/>
              <a:p>
                <a:pPr>
                  <a:defRPr b="1">
                    <a:solidFill>
                      <a:schemeClr val="bg1"/>
                    </a:solidFill>
                  </a:defRPr>
                </a:pPr>
                <a:endParaRPr lang="ko-KR"/>
              </a:p>
            </c:tx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Sheet1!$A$22:$A$42</c:f>
              <c:strCache>
                <c:ptCount val="21"/>
                <c:pt idx="0">
                  <c:v>'18.1Q</c:v>
                </c:pt>
                <c:pt idx="4">
                  <c:v>'19.1Q</c:v>
                </c:pt>
                <c:pt idx="8">
                  <c:v>'20.1Q</c:v>
                </c:pt>
                <c:pt idx="12">
                  <c:v>'21.1Q</c:v>
                </c:pt>
                <c:pt idx="16">
                  <c:v>'22.1Q</c:v>
                </c:pt>
                <c:pt idx="20">
                  <c:v>'23.1Q</c:v>
                </c:pt>
              </c:strCache>
            </c:strRef>
          </c:cat>
          <c:val>
            <c:numRef>
              <c:f>Sheet1!$D$22:$D$42</c:f>
              <c:numCache>
                <c:formatCode>0.0_ </c:formatCode>
                <c:ptCount val="21"/>
                <c:pt idx="0">
                  <c:v>0.6</c:v>
                </c:pt>
                <c:pt idx="1">
                  <c:v>0.6</c:v>
                </c:pt>
                <c:pt idx="2">
                  <c:v>0.6</c:v>
                </c:pt>
                <c:pt idx="3">
                  <c:v>0.7</c:v>
                </c:pt>
                <c:pt idx="4">
                  <c:v>0.8</c:v>
                </c:pt>
                <c:pt idx="5">
                  <c:v>0.8</c:v>
                </c:pt>
                <c:pt idx="6">
                  <c:v>0.8</c:v>
                </c:pt>
                <c:pt idx="7">
                  <c:v>0.8</c:v>
                </c:pt>
                <c:pt idx="8">
                  <c:v>0.8</c:v>
                </c:pt>
                <c:pt idx="9">
                  <c:v>0.8</c:v>
                </c:pt>
                <c:pt idx="10">
                  <c:v>0.6</c:v>
                </c:pt>
                <c:pt idx="11">
                  <c:v>0.6</c:v>
                </c:pt>
                <c:pt idx="12">
                  <c:v>0.6</c:v>
                </c:pt>
                <c:pt idx="13">
                  <c:v>0.5</c:v>
                </c:pt>
                <c:pt idx="14">
                  <c:v>0.5</c:v>
                </c:pt>
                <c:pt idx="15">
                  <c:v>0.5</c:v>
                </c:pt>
                <c:pt idx="16">
                  <c:v>0.6</c:v>
                </c:pt>
                <c:pt idx="17">
                  <c:v>0.5</c:v>
                </c:pt>
                <c:pt idx="18">
                  <c:v>0.6</c:v>
                </c:pt>
                <c:pt idx="19">
                  <c:v>0.7</c:v>
                </c:pt>
                <c:pt idx="20">
                  <c:v>1</c:v>
                </c:pt>
              </c:numCache>
            </c:numRef>
          </c:val>
          <c:extLst>
            <c:ext xmlns:c16="http://schemas.microsoft.com/office/drawing/2014/chart" uri="{C3380CC4-5D6E-409C-BE32-E72D297353CC}">
              <c16:uniqueId val="{00000003-0651-44CD-B7E3-BF5C39E20B12}"/>
            </c:ext>
          </c:extLst>
        </c:ser>
        <c:ser>
          <c:idx val="3"/>
          <c:order val="3"/>
          <c:tx>
            <c:strRef>
              <c:f>Sheet1!$E$1</c:f>
              <c:strCache>
                <c:ptCount val="1"/>
                <c:pt idx="0">
                  <c:v>신용카드</c:v>
                </c:pt>
              </c:strCache>
            </c:strRef>
          </c:tx>
          <c:spPr>
            <a:solidFill>
              <a:schemeClr val="bg1">
                <a:lumMod val="75000"/>
              </a:schemeClr>
            </a:solidFill>
            <a:ln>
              <a:noFill/>
            </a:ln>
          </c:spPr>
          <c:invertIfNegative val="0"/>
          <c:dLbls>
            <c:numFmt formatCode="#,##0.0_);[Red]\(#,##0.0\)" sourceLinked="0"/>
            <c:spPr>
              <a:noFill/>
              <a:ln>
                <a:noFill/>
              </a:ln>
              <a:effectLst/>
            </c:spPr>
            <c:txPr>
              <a:bodyPr/>
              <a:lstStyle/>
              <a:p>
                <a:pPr>
                  <a:defRPr b="1">
                    <a:solidFill>
                      <a:schemeClr val="tx1">
                        <a:lumMod val="85000"/>
                        <a:lumOff val="15000"/>
                      </a:schemeClr>
                    </a:solidFill>
                  </a:defRPr>
                </a:pPr>
                <a:endParaRPr lang="ko-KR"/>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Sheet1!$A$22:$A$42</c:f>
              <c:strCache>
                <c:ptCount val="21"/>
                <c:pt idx="0">
                  <c:v>'18.1Q</c:v>
                </c:pt>
                <c:pt idx="4">
                  <c:v>'19.1Q</c:v>
                </c:pt>
                <c:pt idx="8">
                  <c:v>'20.1Q</c:v>
                </c:pt>
                <c:pt idx="12">
                  <c:v>'21.1Q</c:v>
                </c:pt>
                <c:pt idx="16">
                  <c:v>'22.1Q</c:v>
                </c:pt>
                <c:pt idx="20">
                  <c:v>'23.1Q</c:v>
                </c:pt>
              </c:strCache>
            </c:strRef>
          </c:cat>
          <c:val>
            <c:numRef>
              <c:f>Sheet1!$E$22:$E$42</c:f>
              <c:numCache>
                <c:formatCode>0.0_ </c:formatCode>
                <c:ptCount val="21"/>
                <c:pt idx="0" formatCode="General">
                  <c:v>0.1</c:v>
                </c:pt>
                <c:pt idx="1">
                  <c:v>0.1</c:v>
                </c:pt>
                <c:pt idx="2">
                  <c:v>0.1</c:v>
                </c:pt>
                <c:pt idx="3" formatCode="General">
                  <c:v>0.1</c:v>
                </c:pt>
                <c:pt idx="4" formatCode="General">
                  <c:v>0.1</c:v>
                </c:pt>
                <c:pt idx="5" formatCode="General">
                  <c:v>0.1</c:v>
                </c:pt>
                <c:pt idx="6" formatCode="General">
                  <c:v>0.1</c:v>
                </c:pt>
                <c:pt idx="7" formatCode="General">
                  <c:v>0.1</c:v>
                </c:pt>
                <c:pt idx="8" formatCode="General">
                  <c:v>0.1</c:v>
                </c:pt>
                <c:pt idx="9" formatCode="General">
                  <c:v>0.1</c:v>
                </c:pt>
                <c:pt idx="10" formatCode="General">
                  <c:v>0.1</c:v>
                </c:pt>
                <c:pt idx="11" formatCode="General">
                  <c:v>0.1</c:v>
                </c:pt>
                <c:pt idx="12" formatCode="General">
                  <c:v>0.1</c:v>
                </c:pt>
                <c:pt idx="13" formatCode="General">
                  <c:v>0.1</c:v>
                </c:pt>
                <c:pt idx="14" formatCode="General">
                  <c:v>0.1</c:v>
                </c:pt>
                <c:pt idx="15" formatCode="General">
                  <c:v>0.1</c:v>
                </c:pt>
                <c:pt idx="16" formatCode="General">
                  <c:v>0.1</c:v>
                </c:pt>
                <c:pt idx="17" formatCode="General">
                  <c:v>0.1</c:v>
                </c:pt>
                <c:pt idx="18" formatCode="General">
                  <c:v>0.1</c:v>
                </c:pt>
                <c:pt idx="19" formatCode="General">
                  <c:v>0.1</c:v>
                </c:pt>
                <c:pt idx="20" formatCode="General">
                  <c:v>0.1</c:v>
                </c:pt>
              </c:numCache>
            </c:numRef>
          </c:val>
          <c:extLst>
            <c:ext xmlns:c16="http://schemas.microsoft.com/office/drawing/2014/chart" uri="{C3380CC4-5D6E-409C-BE32-E72D297353CC}">
              <c16:uniqueId val="{00000004-0651-44CD-B7E3-BF5C39E20B12}"/>
            </c:ext>
          </c:extLst>
        </c:ser>
        <c:dLbls>
          <c:showLegendKey val="0"/>
          <c:showVal val="0"/>
          <c:showCatName val="0"/>
          <c:showSerName val="0"/>
          <c:showPercent val="0"/>
          <c:showBubbleSize val="0"/>
        </c:dLbls>
        <c:gapWidth val="50"/>
        <c:overlap val="100"/>
        <c:axId val="492627424"/>
        <c:axId val="492627032"/>
      </c:barChart>
      <c:dateAx>
        <c:axId val="492627424"/>
        <c:scaling>
          <c:orientation val="minMax"/>
        </c:scaling>
        <c:delete val="0"/>
        <c:axPos val="b"/>
        <c:numFmt formatCode="General" sourceLinked="1"/>
        <c:majorTickMark val="out"/>
        <c:minorTickMark val="none"/>
        <c:tickLblPos val="low"/>
        <c:spPr>
          <a:noFill/>
          <a:ln w="6350" cap="flat" cmpd="sng" algn="ctr">
            <a:solidFill>
              <a:schemeClr val="bg1">
                <a:lumMod val="75000"/>
              </a:schemeClr>
            </a:solidFill>
            <a:round/>
          </a:ln>
          <a:effectLst/>
        </c:spPr>
        <c:txPr>
          <a:bodyPr rot="-60000000" vert="horz"/>
          <a:lstStyle/>
          <a:p>
            <a:pPr>
              <a:defRPr sz="800"/>
            </a:pPr>
            <a:endParaRPr lang="ko-KR"/>
          </a:p>
        </c:txPr>
        <c:crossAx val="492627032"/>
        <c:crosses val="autoZero"/>
        <c:auto val="0"/>
        <c:lblOffset val="100"/>
        <c:baseTimeUnit val="days"/>
        <c:majorUnit val="1"/>
      </c:dateAx>
      <c:valAx>
        <c:axId val="492627032"/>
        <c:scaling>
          <c:orientation val="minMax"/>
        </c:scaling>
        <c:delete val="0"/>
        <c:axPos val="l"/>
        <c:numFmt formatCode="#,##0_ " sourceLinked="0"/>
        <c:majorTickMark val="out"/>
        <c:minorTickMark val="none"/>
        <c:tickLblPos val="nextTo"/>
        <c:spPr>
          <a:noFill/>
          <a:ln w="6350">
            <a:solidFill>
              <a:schemeClr val="bg1">
                <a:lumMod val="75000"/>
              </a:schemeClr>
            </a:solidFill>
          </a:ln>
          <a:effectLst/>
        </c:spPr>
        <c:txPr>
          <a:bodyPr rot="-60000000" vert="horz"/>
          <a:lstStyle/>
          <a:p>
            <a:pPr>
              <a:defRPr/>
            </a:pPr>
            <a:endParaRPr lang="ko-KR"/>
          </a:p>
        </c:txPr>
        <c:crossAx val="492627424"/>
        <c:crosses val="autoZero"/>
        <c:crossBetween val="between"/>
        <c:majorUnit val="5"/>
      </c:valAx>
    </c:plotArea>
    <c:legend>
      <c:legendPos val="t"/>
      <c:layout>
        <c:manualLayout>
          <c:xMode val="edge"/>
          <c:yMode val="edge"/>
          <c:x val="0.51222791438979964"/>
          <c:y val="2.462215334625404E-2"/>
          <c:w val="0.47174168943533695"/>
          <c:h val="8.5360675771477962E-2"/>
        </c:manualLayout>
      </c:layout>
      <c:overlay val="0"/>
      <c:txPr>
        <a:bodyPr/>
        <a:lstStyle/>
        <a:p>
          <a:pPr>
            <a:defRPr sz="900">
              <a:solidFill>
                <a:schemeClr val="tx1">
                  <a:lumMod val="85000"/>
                  <a:lumOff val="15000"/>
                </a:schemeClr>
              </a:solidFill>
            </a:defRPr>
          </a:pPr>
          <a:endParaRPr lang="ko-KR"/>
        </a:p>
      </c:txPr>
    </c:legend>
    <c:plotVisOnly val="1"/>
    <c:dispBlanksAs val="gap"/>
    <c:showDLblsOverMax val="0"/>
  </c:chart>
  <c:spPr>
    <a:noFill/>
    <a:ln>
      <a:noFill/>
    </a:ln>
    <a:effectLst/>
  </c:spPr>
  <c:txPr>
    <a:bodyPr/>
    <a:lstStyle/>
    <a:p>
      <a:pPr>
        <a:defRPr sz="80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2430440771349862E-2"/>
          <c:y val="9.7635278799932529E-2"/>
          <c:w val="0.90531163994606778"/>
          <c:h val="0.82764837966446858"/>
        </c:manualLayout>
      </c:layout>
      <c:barChart>
        <c:barDir val="col"/>
        <c:grouping val="percentStacked"/>
        <c:varyColors val="0"/>
        <c:ser>
          <c:idx val="0"/>
          <c:order val="0"/>
          <c:tx>
            <c:strRef>
              <c:f>Sheet1!$B$1</c:f>
              <c:strCache>
                <c:ptCount val="1"/>
                <c:pt idx="0">
                  <c:v>시중은행</c:v>
                </c:pt>
              </c:strCache>
            </c:strRef>
          </c:tx>
          <c:spPr>
            <a:solidFill>
              <a:schemeClr val="accent4"/>
            </a:solidFill>
            <a:ln w="25400" cap="rnd">
              <a:noFill/>
              <a:prstDash val="sysDot"/>
              <a:round/>
            </a:ln>
            <a:effectLst/>
          </c:spPr>
          <c:invertIfNegative val="0"/>
          <c:cat>
            <c:strRef>
              <c:f>Sheet1!$A$5:$A$12</c:f>
              <c:strCache>
                <c:ptCount val="8"/>
                <c:pt idx="0">
                  <c:v>'16</c:v>
                </c:pt>
                <c:pt idx="1">
                  <c:v>'17</c:v>
                </c:pt>
                <c:pt idx="2">
                  <c:v>'18</c:v>
                </c:pt>
                <c:pt idx="3">
                  <c:v>'19</c:v>
                </c:pt>
                <c:pt idx="4">
                  <c:v>'20</c:v>
                </c:pt>
                <c:pt idx="5">
                  <c:v>'21</c:v>
                </c:pt>
                <c:pt idx="6">
                  <c:v>'22</c:v>
                </c:pt>
                <c:pt idx="7">
                  <c:v>'23.1H</c:v>
                </c:pt>
              </c:strCache>
            </c:strRef>
          </c:cat>
          <c:val>
            <c:numRef>
              <c:f>Sheet1!$B$5:$B$12</c:f>
              <c:numCache>
                <c:formatCode>0.0</c:formatCode>
                <c:ptCount val="8"/>
                <c:pt idx="0">
                  <c:v>1.4887999999999999</c:v>
                </c:pt>
                <c:pt idx="1">
                  <c:v>1.4681</c:v>
                </c:pt>
                <c:pt idx="2">
                  <c:v>1.3</c:v>
                </c:pt>
                <c:pt idx="3" formatCode="0.0_);[Red]\(0.0\)">
                  <c:v>1.1180000000000001</c:v>
                </c:pt>
                <c:pt idx="4" formatCode="0.0_);[Red]\(0.0\)">
                  <c:v>1</c:v>
                </c:pt>
                <c:pt idx="5" formatCode="0.0_);[Red]\(0.0\)">
                  <c:v>0.73250000000000004</c:v>
                </c:pt>
                <c:pt idx="6">
                  <c:v>0.63200000000000001</c:v>
                </c:pt>
                <c:pt idx="7">
                  <c:v>1.0405104812239998</c:v>
                </c:pt>
              </c:numCache>
            </c:numRef>
          </c:val>
          <c:extLst>
            <c:ext xmlns:c16="http://schemas.microsoft.com/office/drawing/2014/chart" uri="{C3380CC4-5D6E-409C-BE32-E72D297353CC}">
              <c16:uniqueId val="{00000000-B695-480F-83BB-D4056B98F65E}"/>
            </c:ext>
          </c:extLst>
        </c:ser>
        <c:ser>
          <c:idx val="1"/>
          <c:order val="1"/>
          <c:tx>
            <c:strRef>
              <c:f>Sheet1!$C$1</c:f>
              <c:strCache>
                <c:ptCount val="1"/>
                <c:pt idx="0">
                  <c:v>지방은행</c:v>
                </c:pt>
              </c:strCache>
            </c:strRef>
          </c:tx>
          <c:spPr>
            <a:solidFill>
              <a:srgbClr val="66D4F9"/>
            </a:solidFill>
            <a:ln w="25400" cap="rnd">
              <a:noFill/>
              <a:prstDash val="sysDash"/>
              <a:round/>
            </a:ln>
            <a:effectLst/>
          </c:spPr>
          <c:invertIfNegative val="0"/>
          <c:cat>
            <c:strRef>
              <c:f>Sheet1!$A$5:$A$12</c:f>
              <c:strCache>
                <c:ptCount val="8"/>
                <c:pt idx="0">
                  <c:v>'16</c:v>
                </c:pt>
                <c:pt idx="1">
                  <c:v>'17</c:v>
                </c:pt>
                <c:pt idx="2">
                  <c:v>'18</c:v>
                </c:pt>
                <c:pt idx="3">
                  <c:v>'19</c:v>
                </c:pt>
                <c:pt idx="4">
                  <c:v>'20</c:v>
                </c:pt>
                <c:pt idx="5">
                  <c:v>'21</c:v>
                </c:pt>
                <c:pt idx="6">
                  <c:v>'22</c:v>
                </c:pt>
                <c:pt idx="7">
                  <c:v>'23.1H</c:v>
                </c:pt>
              </c:strCache>
            </c:strRef>
          </c:cat>
          <c:val>
            <c:numRef>
              <c:f>Sheet1!$C$5:$C$12</c:f>
              <c:numCache>
                <c:formatCode>0.0</c:formatCode>
                <c:ptCount val="8"/>
                <c:pt idx="0">
                  <c:v>0.43640000000000001</c:v>
                </c:pt>
                <c:pt idx="1">
                  <c:v>0.77339999999999998</c:v>
                </c:pt>
                <c:pt idx="2">
                  <c:v>1.1000000000000001</c:v>
                </c:pt>
                <c:pt idx="3" formatCode="0.0_);[Red]\(0.0\)">
                  <c:v>0.89170000000000005</c:v>
                </c:pt>
                <c:pt idx="4" formatCode="0.0_);[Red]\(0.0\)">
                  <c:v>0.6</c:v>
                </c:pt>
                <c:pt idx="5" formatCode="0.0_);[Red]\(0.0\)">
                  <c:v>0.4526</c:v>
                </c:pt>
                <c:pt idx="6">
                  <c:v>0.3649</c:v>
                </c:pt>
                <c:pt idx="7">
                  <c:v>0.33604544528199998</c:v>
                </c:pt>
              </c:numCache>
            </c:numRef>
          </c:val>
          <c:extLst>
            <c:ext xmlns:c16="http://schemas.microsoft.com/office/drawing/2014/chart" uri="{C3380CC4-5D6E-409C-BE32-E72D297353CC}">
              <c16:uniqueId val="{00000001-B695-480F-83BB-D4056B98F65E}"/>
            </c:ext>
          </c:extLst>
        </c:ser>
        <c:ser>
          <c:idx val="2"/>
          <c:order val="2"/>
          <c:tx>
            <c:strRef>
              <c:f>Sheet1!$D$1</c:f>
              <c:strCache>
                <c:ptCount val="1"/>
                <c:pt idx="0">
                  <c:v>특수은행</c:v>
                </c:pt>
              </c:strCache>
            </c:strRef>
          </c:tx>
          <c:spPr>
            <a:solidFill>
              <a:schemeClr val="bg1">
                <a:lumMod val="85000"/>
              </a:schemeClr>
            </a:solidFill>
            <a:ln w="25400" cap="rnd">
              <a:noFill/>
              <a:round/>
            </a:ln>
            <a:effectLst/>
          </c:spPr>
          <c:invertIfNegative val="0"/>
          <c:cat>
            <c:strRef>
              <c:f>Sheet1!$A$5:$A$12</c:f>
              <c:strCache>
                <c:ptCount val="8"/>
                <c:pt idx="0">
                  <c:v>'16</c:v>
                </c:pt>
                <c:pt idx="1">
                  <c:v>'17</c:v>
                </c:pt>
                <c:pt idx="2">
                  <c:v>'18</c:v>
                </c:pt>
                <c:pt idx="3">
                  <c:v>'19</c:v>
                </c:pt>
                <c:pt idx="4">
                  <c:v>'20</c:v>
                </c:pt>
                <c:pt idx="5">
                  <c:v>'21</c:v>
                </c:pt>
                <c:pt idx="6">
                  <c:v>'22</c:v>
                </c:pt>
                <c:pt idx="7">
                  <c:v>'23.1H</c:v>
                </c:pt>
              </c:strCache>
            </c:strRef>
          </c:cat>
          <c:val>
            <c:numRef>
              <c:f>Sheet1!$D$5:$D$12</c:f>
              <c:numCache>
                <c:formatCode>0.0</c:formatCode>
                <c:ptCount val="8"/>
                <c:pt idx="0">
                  <c:v>2.7974000000000001</c:v>
                </c:pt>
                <c:pt idx="1">
                  <c:v>2.6614</c:v>
                </c:pt>
                <c:pt idx="2">
                  <c:v>2.2999999999999998</c:v>
                </c:pt>
                <c:pt idx="3" formatCode="0.0_);[Red]\(0.0\)">
                  <c:v>2.3690000000000002</c:v>
                </c:pt>
                <c:pt idx="4" formatCode="0.0_);[Red]\(0.0\)">
                  <c:v>2.1</c:v>
                </c:pt>
                <c:pt idx="5" formatCode="0.0_);[Red]\(0.0\)">
                  <c:v>1.7174</c:v>
                </c:pt>
                <c:pt idx="6">
                  <c:v>1.3721000000000001</c:v>
                </c:pt>
                <c:pt idx="7">
                  <c:v>0.75451723743499999</c:v>
                </c:pt>
              </c:numCache>
            </c:numRef>
          </c:val>
          <c:extLst>
            <c:ext xmlns:c16="http://schemas.microsoft.com/office/drawing/2014/chart" uri="{C3380CC4-5D6E-409C-BE32-E72D297353CC}">
              <c16:uniqueId val="{00000002-B695-480F-83BB-D4056B98F65E}"/>
            </c:ext>
          </c:extLst>
        </c:ser>
        <c:dLbls>
          <c:showLegendKey val="0"/>
          <c:showVal val="0"/>
          <c:showCatName val="0"/>
          <c:showSerName val="0"/>
          <c:showPercent val="0"/>
          <c:showBubbleSize val="0"/>
        </c:dLbls>
        <c:gapWidth val="100"/>
        <c:overlap val="100"/>
        <c:axId val="492638400"/>
        <c:axId val="492639184"/>
      </c:barChart>
      <c:catAx>
        <c:axId val="492638400"/>
        <c:scaling>
          <c:orientation val="minMax"/>
        </c:scaling>
        <c:delete val="0"/>
        <c:axPos val="b"/>
        <c:numFmt formatCode="General" sourceLinked="1"/>
        <c:majorTickMark val="out"/>
        <c:minorTickMark val="none"/>
        <c:tickLblPos val="nextTo"/>
        <c:spPr>
          <a:noFill/>
          <a:ln w="6350" cap="flat" cmpd="sng" algn="ctr">
            <a:solidFill>
              <a:schemeClr val="bg1">
                <a:lumMod val="75000"/>
              </a:schemeClr>
            </a:solidFill>
            <a:round/>
          </a:ln>
          <a:effectLst/>
        </c:spPr>
        <c:txPr>
          <a:bodyPr rot="-60000000" vert="horz"/>
          <a:lstStyle/>
          <a:p>
            <a:pPr>
              <a:defRPr sz="800"/>
            </a:pPr>
            <a:endParaRPr lang="ko-KR"/>
          </a:p>
        </c:txPr>
        <c:crossAx val="492639184"/>
        <c:crosses val="autoZero"/>
        <c:auto val="1"/>
        <c:lblAlgn val="ctr"/>
        <c:lblOffset val="100"/>
        <c:noMultiLvlLbl val="0"/>
      </c:catAx>
      <c:valAx>
        <c:axId val="492639184"/>
        <c:scaling>
          <c:orientation val="minMax"/>
        </c:scaling>
        <c:delete val="0"/>
        <c:axPos val="l"/>
        <c:numFmt formatCode="0%" sourceLinked="0"/>
        <c:majorTickMark val="out"/>
        <c:minorTickMark val="none"/>
        <c:tickLblPos val="nextTo"/>
        <c:spPr>
          <a:noFill/>
          <a:ln w="6350">
            <a:solidFill>
              <a:schemeClr val="bg1">
                <a:lumMod val="75000"/>
              </a:schemeClr>
            </a:solidFill>
          </a:ln>
          <a:effectLst/>
        </c:spPr>
        <c:txPr>
          <a:bodyPr rot="-60000000" vert="horz"/>
          <a:lstStyle/>
          <a:p>
            <a:pPr>
              <a:defRPr/>
            </a:pPr>
            <a:endParaRPr lang="ko-KR"/>
          </a:p>
        </c:txPr>
        <c:crossAx val="492638400"/>
        <c:crosses val="autoZero"/>
        <c:crossBetween val="between"/>
        <c:majorUnit val="0.5"/>
      </c:valAx>
      <c:spPr>
        <a:noFill/>
        <a:ln>
          <a:noFill/>
        </a:ln>
        <a:effectLst/>
      </c:spPr>
    </c:plotArea>
    <c:legend>
      <c:legendPos val="t"/>
      <c:layout>
        <c:manualLayout>
          <c:xMode val="edge"/>
          <c:yMode val="edge"/>
          <c:x val="0.3078154009177313"/>
          <c:y val="7.5521634981123168E-3"/>
          <c:w val="0.42308838383838382"/>
          <c:h val="7.1003923983001968E-2"/>
        </c:manualLayout>
      </c:layout>
      <c:overlay val="0"/>
      <c:spPr>
        <a:noFill/>
        <a:ln>
          <a:noFill/>
        </a:ln>
        <a:effectLst/>
      </c:spPr>
      <c:txPr>
        <a:bodyPr rot="0" vert="horz"/>
        <a:lstStyle/>
        <a:p>
          <a:pPr>
            <a:defRPr sz="900">
              <a:solidFill>
                <a:schemeClr val="tx1">
                  <a:lumMod val="85000"/>
                  <a:lumOff val="15000"/>
                </a:schemeClr>
              </a:solidFill>
            </a:defRPr>
          </a:pPr>
          <a:endParaRPr lang="ko-KR"/>
        </a:p>
      </c:txPr>
    </c:legend>
    <c:plotVisOnly val="1"/>
    <c:dispBlanksAs val="gap"/>
    <c:showDLblsOverMax val="0"/>
  </c:chart>
  <c:spPr>
    <a:noFill/>
    <a:ln>
      <a:noFill/>
    </a:ln>
    <a:effectLst/>
  </c:spPr>
  <c:txPr>
    <a:bodyPr/>
    <a:lstStyle/>
    <a:p>
      <a:pPr>
        <a:defRPr sz="80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544755726748702"/>
          <c:y val="6.844199810096091E-2"/>
          <c:w val="0.76891158724026354"/>
          <c:h val="0.85696070999580465"/>
        </c:manualLayout>
      </c:layout>
      <c:barChart>
        <c:barDir val="col"/>
        <c:grouping val="stacked"/>
        <c:varyColors val="0"/>
        <c:ser>
          <c:idx val="0"/>
          <c:order val="0"/>
          <c:tx>
            <c:strRef>
              <c:f>Sheet1!$B$1</c:f>
              <c:strCache>
                <c:ptCount val="1"/>
                <c:pt idx="0">
                  <c:v>연합자산관리</c:v>
                </c:pt>
              </c:strCache>
            </c:strRef>
          </c:tx>
          <c:spPr>
            <a:solidFill>
              <a:srgbClr val="00B8F5"/>
            </a:solidFill>
            <a:ln>
              <a:noFill/>
            </a:ln>
            <a:effectLst/>
          </c:spPr>
          <c:invertIfNegative val="0"/>
          <c:dLbls>
            <c:spPr>
              <a:noFill/>
              <a:ln>
                <a:noFill/>
              </a:ln>
              <a:effectLst/>
            </c:spPr>
            <c:txPr>
              <a:bodyPr rot="0" spcFirstLastPara="1" vertOverflow="ellipsis" vert="horz" wrap="square" lIns="38100" tIns="19050" rIns="38100" bIns="19050" anchor="ctr" anchorCtr="0">
                <a:spAutoFit/>
              </a:bodyPr>
              <a:lstStyle/>
              <a:p>
                <a:pPr algn="ctr">
                  <a:defRPr lang="en-US" altLang="ko-KR" sz="800" b="0" i="0" u="none" strike="noStrike" kern="1200" baseline="0">
                    <a:ln>
                      <a:solidFill>
                        <a:schemeClr val="bg1">
                          <a:lumMod val="75000"/>
                          <a:alpha val="0"/>
                        </a:schemeClr>
                      </a:solidFill>
                    </a:ln>
                    <a:solidFill>
                      <a:schemeClr val="bg1"/>
                    </a:solidFill>
                    <a:latin typeface="KoPub돋움체 Medium" panose="00000600000000000000" pitchFamily="2" charset="-127"/>
                    <a:ea typeface="KoPub돋움체 Medium" panose="00000600000000000000" pitchFamily="2" charset="-127"/>
                    <a:cs typeface="+mn-cs"/>
                  </a:defRPr>
                </a:pPr>
                <a:endParaRPr lang="ko-KR"/>
              </a:p>
            </c:txPr>
            <c:dLblPos val="ctr"/>
            <c:showLegendKey val="0"/>
            <c:showVal val="1"/>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Sheet1!$A$3:$A$5</c:f>
              <c:strCache>
                <c:ptCount val="3"/>
                <c:pt idx="0">
                  <c:v>'21</c:v>
                </c:pt>
                <c:pt idx="1">
                  <c:v>'22</c:v>
                </c:pt>
                <c:pt idx="2">
                  <c:v>'23.1H</c:v>
                </c:pt>
              </c:strCache>
            </c:strRef>
          </c:cat>
          <c:val>
            <c:numRef>
              <c:f>Sheet1!$B$3:$B$5</c:f>
              <c:numCache>
                <c:formatCode>#,##0_ </c:formatCode>
                <c:ptCount val="3"/>
                <c:pt idx="0">
                  <c:v>11014</c:v>
                </c:pt>
                <c:pt idx="1">
                  <c:v>12737</c:v>
                </c:pt>
                <c:pt idx="2" formatCode="#,##0_);[Red]\(#,##0\)">
                  <c:v>5248.7650120600001</c:v>
                </c:pt>
              </c:numCache>
            </c:numRef>
          </c:val>
          <c:extLst>
            <c:ext xmlns:c16="http://schemas.microsoft.com/office/drawing/2014/chart" uri="{C3380CC4-5D6E-409C-BE32-E72D297353CC}">
              <c16:uniqueId val="{00000000-117A-496B-BBB1-DC4F8498A3AB}"/>
            </c:ext>
          </c:extLst>
        </c:ser>
        <c:ser>
          <c:idx val="1"/>
          <c:order val="1"/>
          <c:tx>
            <c:strRef>
              <c:f>Sheet1!$C$1</c:f>
              <c:strCache>
                <c:ptCount val="1"/>
                <c:pt idx="0">
                  <c:v>하나F&amp;I</c:v>
                </c:pt>
              </c:strCache>
            </c:strRef>
          </c:tx>
          <c:spPr>
            <a:solidFill>
              <a:srgbClr val="66D4F9"/>
            </a:solidFill>
            <a:ln>
              <a:noFill/>
            </a:ln>
            <a:effectLst/>
          </c:spPr>
          <c:invertIfNegative val="0"/>
          <c:dLbls>
            <c:dLbl>
              <c:idx val="0"/>
              <c:tx>
                <c:rich>
                  <a:bodyPr/>
                  <a:lstStyle/>
                  <a:p>
                    <a:fld id="{FACB72E3-7CE8-4BD5-9A78-A44F62288C87}" type="SERIESNAME">
                      <a:rPr lang="en-US" altLang="ko-KR"/>
                      <a:pPr/>
                      <a:t>[계열 이름]</a:t>
                    </a:fld>
                    <a:r>
                      <a:rPr lang="en-US" altLang="ko-KR" baseline="0"/>
                      <a:t>, </a:t>
                    </a:r>
                  </a:p>
                  <a:p>
                    <a:fld id="{D1FFBFCC-067E-4877-95D8-1F5CDEFE8032}" type="VALUE">
                      <a:rPr lang="en-US" altLang="ko-KR" baseline="0" smtClean="0"/>
                      <a:pPr/>
                      <a:t>[값]</a:t>
                    </a:fld>
                    <a:endParaRPr lang="ko-KR" altLang="en-US"/>
                  </a:p>
                </c:rich>
              </c:tx>
              <c:dLblPos val="ctr"/>
              <c:showLegendKey val="0"/>
              <c:showVal val="1"/>
              <c:showCatName val="0"/>
              <c:showSerName val="1"/>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117A-496B-BBB1-DC4F8498A3AB}"/>
                </c:ext>
              </c:extLst>
            </c:dLbl>
            <c:dLbl>
              <c:idx val="2"/>
              <c:tx>
                <c:rich>
                  <a:bodyPr/>
                  <a:lstStyle/>
                  <a:p>
                    <a:fld id="{DC6111F1-C45C-4B20-9F76-CD0D9A56CE5C}" type="SERIESNAME">
                      <a:rPr lang="en-US" altLang="ko-KR"/>
                      <a:pPr/>
                      <a:t>[계열 이름]</a:t>
                    </a:fld>
                    <a:r>
                      <a:rPr lang="en-US" altLang="ko-KR" baseline="0"/>
                      <a:t>, </a:t>
                    </a:r>
                  </a:p>
                  <a:p>
                    <a:fld id="{12AB0630-3A66-4AD3-B7BC-F702008DA966}" type="VALUE">
                      <a:rPr lang="en-US" altLang="ko-KR" baseline="0" smtClean="0"/>
                      <a:pPr/>
                      <a:t>[값]</a:t>
                    </a:fld>
                    <a:endParaRPr lang="ko-KR" altLang="en-US"/>
                  </a:p>
                </c:rich>
              </c:tx>
              <c:dLblPos val="ctr"/>
              <c:showLegendKey val="0"/>
              <c:showVal val="1"/>
              <c:showCatName val="0"/>
              <c:showSerName val="1"/>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0-9EE0-450D-8187-2ED069ED76C6}"/>
                </c:ext>
              </c:extLst>
            </c:dLbl>
            <c:spPr>
              <a:noFill/>
              <a:ln>
                <a:noFill/>
              </a:ln>
              <a:effectLst/>
            </c:spPr>
            <c:txPr>
              <a:bodyPr rot="0" spcFirstLastPara="1" vertOverflow="ellipsis" vert="horz" wrap="square" lIns="38100" tIns="19050" rIns="38100" bIns="19050" anchor="ctr" anchorCtr="0">
                <a:spAutoFit/>
              </a:bodyPr>
              <a:lstStyle/>
              <a:p>
                <a:pPr algn="ctr">
                  <a:defRPr lang="en-US" altLang="ko-KR" sz="800" b="0" i="0" u="none" strike="noStrike" kern="1200" baseline="0">
                    <a:ln>
                      <a:solidFill>
                        <a:schemeClr val="bg1">
                          <a:lumMod val="75000"/>
                          <a:alpha val="0"/>
                        </a:schemeClr>
                      </a:solidFill>
                    </a:ln>
                    <a:solidFill>
                      <a:schemeClr val="tx1"/>
                    </a:solidFill>
                    <a:latin typeface="KoPub돋움체 Medium" panose="00000600000000000000" pitchFamily="2" charset="-127"/>
                    <a:ea typeface="KoPub돋움체 Medium" panose="00000600000000000000" pitchFamily="2" charset="-127"/>
                    <a:cs typeface="+mn-cs"/>
                  </a:defRPr>
                </a:pPr>
                <a:endParaRPr lang="ko-KR"/>
              </a:p>
            </c:txPr>
            <c:dLblPos val="ctr"/>
            <c:showLegendKey val="0"/>
            <c:showVal val="1"/>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Sheet1!$A$3:$A$5</c:f>
              <c:strCache>
                <c:ptCount val="3"/>
                <c:pt idx="0">
                  <c:v>'21</c:v>
                </c:pt>
                <c:pt idx="1">
                  <c:v>'22</c:v>
                </c:pt>
                <c:pt idx="2">
                  <c:v>'23.1H</c:v>
                </c:pt>
              </c:strCache>
            </c:strRef>
          </c:cat>
          <c:val>
            <c:numRef>
              <c:f>Sheet1!$C$3:$C$5</c:f>
              <c:numCache>
                <c:formatCode>#,##0_ </c:formatCode>
                <c:ptCount val="3"/>
                <c:pt idx="0">
                  <c:v>9294</c:v>
                </c:pt>
                <c:pt idx="1">
                  <c:v>2987</c:v>
                </c:pt>
                <c:pt idx="2" formatCode="#,##0_);[Red]\(#,##0\)">
                  <c:v>8457.947902259999</c:v>
                </c:pt>
              </c:numCache>
            </c:numRef>
          </c:val>
          <c:extLst>
            <c:ext xmlns:c16="http://schemas.microsoft.com/office/drawing/2014/chart" uri="{C3380CC4-5D6E-409C-BE32-E72D297353CC}">
              <c16:uniqueId val="{00000002-117A-496B-BBB1-DC4F8498A3AB}"/>
            </c:ext>
          </c:extLst>
        </c:ser>
        <c:ser>
          <c:idx val="2"/>
          <c:order val="2"/>
          <c:tx>
            <c:strRef>
              <c:f>Sheet1!$D$1</c:f>
              <c:strCache>
                <c:ptCount val="1"/>
                <c:pt idx="0">
                  <c:v>대신F&amp;I</c:v>
                </c:pt>
              </c:strCache>
            </c:strRef>
          </c:tx>
          <c:spPr>
            <a:solidFill>
              <a:srgbClr val="DEF7FF"/>
            </a:solidFill>
            <a:ln>
              <a:noFill/>
            </a:ln>
            <a:effectLst/>
          </c:spPr>
          <c:invertIfNegative val="0"/>
          <c:dLbls>
            <c:dLbl>
              <c:idx val="0"/>
              <c:tx>
                <c:rich>
                  <a:bodyPr/>
                  <a:lstStyle/>
                  <a:p>
                    <a:fld id="{5D3E15F5-4D9C-416D-97D2-E3EEEA59633D}" type="SERIESNAME">
                      <a:rPr lang="en-US" altLang="ko-KR"/>
                      <a:pPr/>
                      <a:t>[계열 이름]</a:t>
                    </a:fld>
                    <a:r>
                      <a:rPr lang="en-US" altLang="ko-KR" baseline="0" dirty="0"/>
                      <a:t>, </a:t>
                    </a:r>
                    <a:fld id="{ED666A3C-D95C-4CEA-98BA-34CD48DB3243}" type="VALUE">
                      <a:rPr lang="en-US" altLang="ko-KR" baseline="0" smtClean="0"/>
                      <a:pPr/>
                      <a:t>[값]</a:t>
                    </a:fld>
                    <a:endParaRPr lang="en-US" altLang="ko-KR" baseline="0" dirty="0"/>
                  </a:p>
                </c:rich>
              </c:tx>
              <c:dLblPos val="ctr"/>
              <c:showLegendKey val="0"/>
              <c:showVal val="1"/>
              <c:showCatName val="0"/>
              <c:showSerName val="1"/>
              <c:showPercent val="0"/>
              <c:showBubbleSize val="0"/>
              <c:extLst>
                <c:ext xmlns:c15="http://schemas.microsoft.com/office/drawing/2012/chart" uri="{CE6537A1-D6FC-4f65-9D91-7224C49458BB}">
                  <c15:layout>
                    <c:manualLayout>
                      <c:w val="0.2094694865416665"/>
                      <c:h val="0.11238181011865746"/>
                    </c:manualLayout>
                  </c15:layout>
                  <c15:dlblFieldTable/>
                  <c15:showDataLabelsRange val="0"/>
                </c:ext>
                <c:ext xmlns:c16="http://schemas.microsoft.com/office/drawing/2014/chart" uri="{C3380CC4-5D6E-409C-BE32-E72D297353CC}">
                  <c16:uniqueId val="{00000003-117A-496B-BBB1-DC4F8498A3AB}"/>
                </c:ext>
              </c:extLst>
            </c:dLbl>
            <c:spPr>
              <a:noFill/>
              <a:ln>
                <a:noFill/>
              </a:ln>
              <a:effectLst/>
            </c:spPr>
            <c:txPr>
              <a:bodyPr rot="0" spcFirstLastPara="1" vertOverflow="ellipsis" vert="horz" wrap="square" lIns="38100" tIns="19050" rIns="38100" bIns="19050" anchor="ctr" anchorCtr="0">
                <a:spAutoFit/>
              </a:bodyPr>
              <a:lstStyle/>
              <a:p>
                <a:pPr algn="ctr">
                  <a:defRPr lang="en-US" altLang="ko-KR" sz="800" b="0" i="0" u="none" strike="noStrike" kern="1200" baseline="0">
                    <a:ln>
                      <a:solidFill>
                        <a:schemeClr val="bg1">
                          <a:lumMod val="75000"/>
                          <a:alpha val="0"/>
                        </a:schemeClr>
                      </a:solidFill>
                    </a:ln>
                    <a:solidFill>
                      <a:schemeClr val="tx1"/>
                    </a:solidFill>
                    <a:latin typeface="KoPub돋움체 Medium" panose="00000600000000000000" pitchFamily="2" charset="-127"/>
                    <a:ea typeface="KoPub돋움체 Medium" panose="00000600000000000000" pitchFamily="2" charset="-127"/>
                    <a:cs typeface="+mn-cs"/>
                  </a:defRPr>
                </a:pPr>
                <a:endParaRPr lang="ko-KR"/>
              </a:p>
            </c:txPr>
            <c:dLblPos val="ctr"/>
            <c:showLegendKey val="0"/>
            <c:showVal val="1"/>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Sheet1!$A$3:$A$5</c:f>
              <c:strCache>
                <c:ptCount val="3"/>
                <c:pt idx="0">
                  <c:v>'21</c:v>
                </c:pt>
                <c:pt idx="1">
                  <c:v>'22</c:v>
                </c:pt>
                <c:pt idx="2">
                  <c:v>'23.1H</c:v>
                </c:pt>
              </c:strCache>
            </c:strRef>
          </c:cat>
          <c:val>
            <c:numRef>
              <c:f>Sheet1!$D$3:$D$5</c:f>
              <c:numCache>
                <c:formatCode>#,##0_ </c:formatCode>
                <c:ptCount val="3"/>
                <c:pt idx="0">
                  <c:v>3054</c:v>
                </c:pt>
                <c:pt idx="1">
                  <c:v>2510</c:v>
                </c:pt>
                <c:pt idx="2" formatCode="#,##0_);[Red]\(#,##0\)">
                  <c:v>2797.3678411600004</c:v>
                </c:pt>
              </c:numCache>
            </c:numRef>
          </c:val>
          <c:extLst>
            <c:ext xmlns:c16="http://schemas.microsoft.com/office/drawing/2014/chart" uri="{C3380CC4-5D6E-409C-BE32-E72D297353CC}">
              <c16:uniqueId val="{00000004-117A-496B-BBB1-DC4F8498A3AB}"/>
            </c:ext>
          </c:extLst>
        </c:ser>
        <c:ser>
          <c:idx val="3"/>
          <c:order val="3"/>
          <c:tx>
            <c:strRef>
              <c:f>Sheet1!$E$1</c:f>
              <c:strCache>
                <c:ptCount val="1"/>
                <c:pt idx="0">
                  <c:v>키움F&amp;I</c:v>
                </c:pt>
              </c:strCache>
            </c:strRef>
          </c:tx>
          <c:spPr>
            <a:solidFill>
              <a:srgbClr val="CED3D8"/>
            </a:solidFill>
            <a:ln>
              <a:noFill/>
            </a:ln>
            <a:effectLst/>
          </c:spPr>
          <c:invertIfNegative val="0"/>
          <c:dLbls>
            <c:dLbl>
              <c:idx val="0"/>
              <c:layout>
                <c:manualLayout>
                  <c:x val="-1.42512077294686E-4"/>
                  <c:y val="-8.6848384944866654E-3"/>
                </c:manualLayout>
              </c:layout>
              <c:spPr>
                <a:noFill/>
                <a:ln>
                  <a:noFill/>
                </a:ln>
                <a:effectLst/>
              </c:spPr>
              <c:txPr>
                <a:bodyPr rot="0" spcFirstLastPara="1" vertOverflow="ellipsis" vert="horz" wrap="square" lIns="38100" tIns="19050" rIns="38100" bIns="19050" anchor="ctr" anchorCtr="0">
                  <a:noAutofit/>
                </a:bodyPr>
                <a:lstStyle/>
                <a:p>
                  <a:pPr algn="ctr">
                    <a:defRPr lang="en-US" altLang="ko-KR" sz="800" b="0" i="0" u="none" strike="noStrike" kern="1200" baseline="0">
                      <a:ln>
                        <a:solidFill>
                          <a:schemeClr val="bg1">
                            <a:lumMod val="75000"/>
                            <a:alpha val="0"/>
                          </a:schemeClr>
                        </a:solidFill>
                      </a:ln>
                      <a:solidFill>
                        <a:schemeClr val="tx1"/>
                      </a:solidFill>
                      <a:latin typeface="KoPub돋움체 Medium" panose="00000600000000000000" pitchFamily="2" charset="-127"/>
                      <a:ea typeface="KoPub돋움체 Medium" panose="00000600000000000000" pitchFamily="2" charset="-127"/>
                      <a:cs typeface="+mn-cs"/>
                    </a:defRPr>
                  </a:pPr>
                  <a:endParaRPr lang="ko-KR"/>
                </a:p>
              </c:txPr>
              <c:dLblPos val="ctr"/>
              <c:showLegendKey val="0"/>
              <c:showVal val="1"/>
              <c:showCatName val="0"/>
              <c:showSerName val="1"/>
              <c:showPercent val="0"/>
              <c:showBubbleSize val="0"/>
              <c:extLst>
                <c:ext xmlns:c15="http://schemas.microsoft.com/office/drawing/2012/chart" uri="{CE6537A1-D6FC-4f65-9D91-7224C49458BB}">
                  <c15:layout>
                    <c:manualLayout>
                      <c:w val="0.20357973936827675"/>
                      <c:h val="4.0992437693977063E-2"/>
                    </c:manualLayout>
                  </c15:layout>
                </c:ext>
                <c:ext xmlns:c16="http://schemas.microsoft.com/office/drawing/2014/chart" uri="{C3380CC4-5D6E-409C-BE32-E72D297353CC}">
                  <c16:uniqueId val="{00000005-117A-496B-BBB1-DC4F8498A3AB}"/>
                </c:ext>
              </c:extLst>
            </c:dLbl>
            <c:spPr>
              <a:noFill/>
              <a:ln>
                <a:noFill/>
              </a:ln>
              <a:effectLst/>
            </c:spPr>
            <c:txPr>
              <a:bodyPr rot="0" spcFirstLastPara="1" vertOverflow="ellipsis" vert="horz" wrap="square" lIns="38100" tIns="19050" rIns="38100" bIns="19050" anchor="ctr" anchorCtr="0">
                <a:spAutoFit/>
              </a:bodyPr>
              <a:lstStyle/>
              <a:p>
                <a:pPr algn="ctr">
                  <a:defRPr lang="en-US" altLang="ko-KR" sz="800" b="0" i="0" u="none" strike="noStrike" kern="1200" baseline="0">
                    <a:ln>
                      <a:solidFill>
                        <a:schemeClr val="bg1">
                          <a:lumMod val="75000"/>
                          <a:alpha val="0"/>
                        </a:schemeClr>
                      </a:solidFill>
                    </a:ln>
                    <a:solidFill>
                      <a:schemeClr val="tx1"/>
                    </a:solidFill>
                    <a:latin typeface="KoPub돋움체 Medium" panose="00000600000000000000" pitchFamily="2" charset="-127"/>
                    <a:ea typeface="KoPub돋움체 Medium" panose="00000600000000000000" pitchFamily="2" charset="-127"/>
                    <a:cs typeface="+mn-cs"/>
                  </a:defRPr>
                </a:pPr>
                <a:endParaRPr lang="ko-KR"/>
              </a:p>
            </c:txPr>
            <c:dLblPos val="ctr"/>
            <c:showLegendKey val="0"/>
            <c:showVal val="1"/>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Sheet1!$A$3:$A$5</c:f>
              <c:strCache>
                <c:ptCount val="3"/>
                <c:pt idx="0">
                  <c:v>'21</c:v>
                </c:pt>
                <c:pt idx="1">
                  <c:v>'22</c:v>
                </c:pt>
                <c:pt idx="2">
                  <c:v>'23.1H</c:v>
                </c:pt>
              </c:strCache>
            </c:strRef>
          </c:cat>
          <c:val>
            <c:numRef>
              <c:f>Sheet1!$E$3:$E$5</c:f>
              <c:numCache>
                <c:formatCode>#,##0_ </c:formatCode>
                <c:ptCount val="3"/>
                <c:pt idx="0">
                  <c:v>3899.0000000000005</c:v>
                </c:pt>
                <c:pt idx="1">
                  <c:v>1407</c:v>
                </c:pt>
                <c:pt idx="2" formatCode="#,##0_);[Red]\(#,##0\)">
                  <c:v>2940.3602690399998</c:v>
                </c:pt>
              </c:numCache>
            </c:numRef>
          </c:val>
          <c:extLst>
            <c:ext xmlns:c16="http://schemas.microsoft.com/office/drawing/2014/chart" uri="{C3380CC4-5D6E-409C-BE32-E72D297353CC}">
              <c16:uniqueId val="{00000006-117A-496B-BBB1-DC4F8498A3AB}"/>
            </c:ext>
          </c:extLst>
        </c:ser>
        <c:ser>
          <c:idx val="4"/>
          <c:order val="4"/>
          <c:tx>
            <c:strRef>
              <c:f>Sheet1!$F$1</c:f>
              <c:strCache>
                <c:ptCount val="1"/>
                <c:pt idx="0">
                  <c:v>우리종합금융</c:v>
                </c:pt>
              </c:strCache>
            </c:strRef>
          </c:tx>
          <c:spPr>
            <a:solidFill>
              <a:srgbClr val="E1D1FE"/>
            </a:solidFill>
            <a:ln>
              <a:noFill/>
            </a:ln>
            <a:effectLst/>
          </c:spPr>
          <c:invertIfNegative val="0"/>
          <c:dLbls>
            <c:delete val="1"/>
          </c:dLbls>
          <c:cat>
            <c:strRef>
              <c:f>Sheet1!$A$3:$A$5</c:f>
              <c:strCache>
                <c:ptCount val="3"/>
                <c:pt idx="0">
                  <c:v>'21</c:v>
                </c:pt>
                <c:pt idx="1">
                  <c:v>'22</c:v>
                </c:pt>
                <c:pt idx="2">
                  <c:v>'23.1H</c:v>
                </c:pt>
              </c:strCache>
            </c:strRef>
          </c:cat>
          <c:val>
            <c:numRef>
              <c:f>Sheet1!$F$3:$F$5</c:f>
              <c:numCache>
                <c:formatCode>#,##0_ </c:formatCode>
                <c:ptCount val="3"/>
                <c:pt idx="0">
                  <c:v>0</c:v>
                </c:pt>
                <c:pt idx="1">
                  <c:v>0</c:v>
                </c:pt>
                <c:pt idx="2" formatCode="#,##0_);[Red]\(#,##0\)">
                  <c:v>0</c:v>
                </c:pt>
              </c:numCache>
            </c:numRef>
          </c:val>
          <c:extLst>
            <c:ext xmlns:c16="http://schemas.microsoft.com/office/drawing/2014/chart" uri="{C3380CC4-5D6E-409C-BE32-E72D297353CC}">
              <c16:uniqueId val="{00000007-117A-496B-BBB1-DC4F8498A3AB}"/>
            </c:ext>
          </c:extLst>
        </c:ser>
        <c:ser>
          <c:idx val="5"/>
          <c:order val="5"/>
          <c:tx>
            <c:strRef>
              <c:f>Sheet1!$G$1</c:f>
              <c:strCache>
                <c:ptCount val="1"/>
                <c:pt idx="0">
                  <c:v>우리금융F&amp;I</c:v>
                </c:pt>
              </c:strCache>
            </c:strRef>
          </c:tx>
          <c:spPr>
            <a:solidFill>
              <a:srgbClr val="66D9CE"/>
            </a:solidFill>
            <a:ln>
              <a:noFill/>
            </a:ln>
            <a:effectLst/>
          </c:spPr>
          <c:invertIfNegative val="0"/>
          <c:dLbls>
            <c:dLbl>
              <c:idx val="0"/>
              <c:layout>
                <c:manualLayout>
                  <c:x val="2.6061551780467481E-3"/>
                  <c:y val="1.709613876867454E-7"/>
                </c:manualLayout>
              </c:layout>
              <c:spPr>
                <a:noFill/>
                <a:ln>
                  <a:noFill/>
                </a:ln>
                <a:effectLst/>
              </c:spPr>
              <c:txPr>
                <a:bodyPr rot="0" spcFirstLastPara="1" vertOverflow="ellipsis" vert="horz" wrap="square" lIns="38100" tIns="19050" rIns="38100" bIns="19050" anchor="ctr" anchorCtr="0">
                  <a:noAutofit/>
                </a:bodyPr>
                <a:lstStyle/>
                <a:p>
                  <a:pPr algn="ctr">
                    <a:defRPr lang="en-US" altLang="ko-KR" sz="800" b="0" i="0" u="none" strike="noStrike" kern="1200" baseline="0">
                      <a:ln>
                        <a:solidFill>
                          <a:schemeClr val="bg1">
                            <a:lumMod val="75000"/>
                            <a:alpha val="0"/>
                          </a:schemeClr>
                        </a:solidFill>
                      </a:ln>
                      <a:solidFill>
                        <a:schemeClr val="tx1"/>
                      </a:solidFill>
                      <a:latin typeface="KoPub돋움체 Medium" panose="00000600000000000000" pitchFamily="2" charset="-127"/>
                      <a:ea typeface="KoPub돋움체 Medium" panose="00000600000000000000" pitchFamily="2" charset="-127"/>
                      <a:cs typeface="+mn-cs"/>
                    </a:defRPr>
                  </a:pPr>
                  <a:endParaRPr lang="ko-KR"/>
                </a:p>
              </c:txPr>
              <c:dLblPos val="ctr"/>
              <c:showLegendKey val="0"/>
              <c:showVal val="1"/>
              <c:showCatName val="0"/>
              <c:showSerName val="1"/>
              <c:showPercent val="0"/>
              <c:showBubbleSize val="0"/>
              <c:extLst>
                <c:ext xmlns:c15="http://schemas.microsoft.com/office/drawing/2012/chart" uri="{CE6537A1-D6FC-4f65-9D91-7224C49458BB}">
                  <c15:layout>
                    <c:manualLayout>
                      <c:w val="0.22671875202721273"/>
                      <c:h val="0.11481356489711371"/>
                    </c:manualLayout>
                  </c15:layout>
                </c:ext>
                <c:ext xmlns:c16="http://schemas.microsoft.com/office/drawing/2014/chart" uri="{C3380CC4-5D6E-409C-BE32-E72D297353CC}">
                  <c16:uniqueId val="{00000008-117A-496B-BBB1-DC4F8498A3AB}"/>
                </c:ext>
              </c:extLst>
            </c:dLbl>
            <c:dLbl>
              <c:idx val="1"/>
              <c:layout>
                <c:manualLayout>
                  <c:x val="0"/>
                  <c:y val="0"/>
                </c:manualLayout>
              </c:layout>
              <c:dLblPos val="ctr"/>
              <c:showLegendKey val="0"/>
              <c:showVal val="1"/>
              <c:showCatName val="0"/>
              <c:showSerName val="1"/>
              <c:showPercent val="0"/>
              <c:showBubbleSize val="0"/>
              <c:extLst>
                <c:ext xmlns:c15="http://schemas.microsoft.com/office/drawing/2012/chart" uri="{CE6537A1-D6FC-4f65-9D91-7224C49458BB}">
                  <c15:layout>
                    <c:manualLayout>
                      <c:w val="0.15539106280193238"/>
                      <c:h val="0.11238181011865746"/>
                    </c:manualLayout>
                  </c15:layout>
                </c:ext>
                <c:ext xmlns:c16="http://schemas.microsoft.com/office/drawing/2014/chart" uri="{C3380CC4-5D6E-409C-BE32-E72D297353CC}">
                  <c16:uniqueId val="{00000009-117A-496B-BBB1-DC4F8498A3AB}"/>
                </c:ext>
              </c:extLst>
            </c:dLbl>
            <c:dLbl>
              <c:idx val="2"/>
              <c:tx>
                <c:rich>
                  <a:bodyPr/>
                  <a:lstStyle/>
                  <a:p>
                    <a:fld id="{0A39194B-9680-4142-B336-7138E1BFD461}" type="SERIESNAME">
                      <a:rPr lang="en-US" altLang="ko-KR"/>
                      <a:pPr/>
                      <a:t>[계열 이름]</a:t>
                    </a:fld>
                    <a:r>
                      <a:rPr lang="en-US" altLang="ko-KR" baseline="0" dirty="0"/>
                      <a:t>, </a:t>
                    </a:r>
                    <a:fld id="{0D1E76F1-D4D7-4DFC-93B3-CF23F60EE033}" type="VALUE">
                      <a:rPr lang="en-US" altLang="ko-KR" baseline="0" smtClean="0"/>
                      <a:pPr/>
                      <a:t>[값]</a:t>
                    </a:fld>
                    <a:endParaRPr lang="en-US" altLang="ko-KR" baseline="0" dirty="0"/>
                  </a:p>
                </c:rich>
              </c:tx>
              <c:dLblPos val="ctr"/>
              <c:showLegendKey val="0"/>
              <c:showVal val="1"/>
              <c:showCatName val="0"/>
              <c:showSerName val="1"/>
              <c:showPercent val="0"/>
              <c:showBubbleSize val="0"/>
              <c:extLst>
                <c:ext xmlns:c15="http://schemas.microsoft.com/office/drawing/2012/chart" uri="{CE6537A1-D6FC-4f65-9D91-7224C49458BB}">
                  <c15:layout>
                    <c:manualLayout>
                      <c:w val="0.24163054542194923"/>
                      <c:h val="0.11238181011865746"/>
                    </c:manualLayout>
                  </c15:layout>
                  <c15:dlblFieldTable/>
                  <c15:showDataLabelsRange val="0"/>
                </c:ext>
                <c:ext xmlns:c16="http://schemas.microsoft.com/office/drawing/2014/chart" uri="{C3380CC4-5D6E-409C-BE32-E72D297353CC}">
                  <c16:uniqueId val="{00000001-9EE0-450D-8187-2ED069ED76C6}"/>
                </c:ext>
              </c:extLst>
            </c:dLbl>
            <c:spPr>
              <a:noFill/>
              <a:ln>
                <a:noFill/>
              </a:ln>
              <a:effectLst/>
            </c:spPr>
            <c:txPr>
              <a:bodyPr rot="0" spcFirstLastPara="1" vertOverflow="ellipsis" vert="horz" wrap="square" lIns="38100" tIns="19050" rIns="38100" bIns="19050" anchor="ctr" anchorCtr="0">
                <a:spAutoFit/>
              </a:bodyPr>
              <a:lstStyle/>
              <a:p>
                <a:pPr algn="ctr">
                  <a:defRPr lang="en-US" altLang="ko-KR" sz="800" b="0" i="0" u="none" strike="noStrike" kern="1200" baseline="0">
                    <a:ln>
                      <a:solidFill>
                        <a:schemeClr val="bg1">
                          <a:lumMod val="75000"/>
                          <a:alpha val="0"/>
                        </a:schemeClr>
                      </a:solidFill>
                    </a:ln>
                    <a:solidFill>
                      <a:schemeClr val="tx1"/>
                    </a:solidFill>
                    <a:latin typeface="KoPub돋움체 Medium" panose="00000600000000000000" pitchFamily="2" charset="-127"/>
                    <a:ea typeface="KoPub돋움체 Medium" panose="00000600000000000000" pitchFamily="2" charset="-127"/>
                    <a:cs typeface="+mn-cs"/>
                  </a:defRPr>
                </a:pPr>
                <a:endParaRPr lang="ko-KR"/>
              </a:p>
            </c:txPr>
            <c:dLblPos val="ctr"/>
            <c:showLegendKey val="0"/>
            <c:showVal val="1"/>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Sheet1!$A$3:$A$5</c:f>
              <c:strCache>
                <c:ptCount val="3"/>
                <c:pt idx="0">
                  <c:v>'21</c:v>
                </c:pt>
                <c:pt idx="1">
                  <c:v>'22</c:v>
                </c:pt>
                <c:pt idx="2">
                  <c:v>'23.1H</c:v>
                </c:pt>
              </c:strCache>
            </c:strRef>
          </c:cat>
          <c:val>
            <c:numRef>
              <c:f>Sheet1!$G$3:$G$5</c:f>
              <c:numCache>
                <c:formatCode>#,##0_ </c:formatCode>
                <c:ptCount val="3"/>
                <c:pt idx="0">
                  <c:v>1764</c:v>
                </c:pt>
                <c:pt idx="1">
                  <c:v>3823</c:v>
                </c:pt>
                <c:pt idx="2" formatCode="#,##0_);[Red]\(#,##0\)">
                  <c:v>1253.4163765200001</c:v>
                </c:pt>
              </c:numCache>
            </c:numRef>
          </c:val>
          <c:extLst>
            <c:ext xmlns:c16="http://schemas.microsoft.com/office/drawing/2014/chart" uri="{C3380CC4-5D6E-409C-BE32-E72D297353CC}">
              <c16:uniqueId val="{0000000A-117A-496B-BBB1-DC4F8498A3AB}"/>
            </c:ext>
          </c:extLst>
        </c:ser>
        <c:ser>
          <c:idx val="6"/>
          <c:order val="6"/>
          <c:tx>
            <c:strRef>
              <c:f>Sheet1!$H$1</c:f>
              <c:strCache>
                <c:ptCount val="1"/>
                <c:pt idx="0">
                  <c:v>자산운용사</c:v>
                </c:pt>
              </c:strCache>
            </c:strRef>
          </c:tx>
          <c:spPr>
            <a:solidFill>
              <a:srgbClr val="00A3A1"/>
            </a:solidFill>
            <a:ln>
              <a:noFill/>
            </a:ln>
            <a:effectLst/>
          </c:spPr>
          <c:invertIfNegative val="0"/>
          <c:dLbls>
            <c:dLbl>
              <c:idx val="0"/>
              <c:delete val="1"/>
              <c:extLst>
                <c:ext xmlns:c15="http://schemas.microsoft.com/office/drawing/2012/chart" uri="{CE6537A1-D6FC-4f65-9D91-7224C49458BB}"/>
                <c:ext xmlns:c16="http://schemas.microsoft.com/office/drawing/2014/chart" uri="{C3380CC4-5D6E-409C-BE32-E72D297353CC}">
                  <c16:uniqueId val="{0000000B-117A-496B-BBB1-DC4F8498A3AB}"/>
                </c:ext>
              </c:extLst>
            </c:dLbl>
            <c:dLbl>
              <c:idx val="1"/>
              <c:layout>
                <c:manualLayout>
                  <c:x val="9.202898550724526E-3"/>
                  <c:y val="-3.4739353977946662E-2"/>
                </c:manualLayout>
              </c:layout>
              <c:tx>
                <c:rich>
                  <a:bodyPr/>
                  <a:lstStyle/>
                  <a:p>
                    <a:r>
                      <a:rPr lang="ko-KR" altLang="en-US"/>
                      <a:t>자산운용사</a:t>
                    </a:r>
                    <a:r>
                      <a:rPr lang="en-US" altLang="ko-KR"/>
                      <a:t>, </a:t>
                    </a:r>
                    <a:fld id="{386AB4E9-4DFC-40F9-9FDA-608E29081B02}" type="VALUE">
                      <a:rPr lang="en-US" altLang="ko-KR" smtClean="0"/>
                      <a:pPr/>
                      <a:t>[값]</a:t>
                    </a:fld>
                    <a:endParaRPr lang="en-US" altLang="ko-KR"/>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C-117A-496B-BBB1-DC4F8498A3AB}"/>
                </c:ext>
              </c:extLst>
            </c:dLbl>
            <c:dLbl>
              <c:idx val="2"/>
              <c:layout>
                <c:manualLayout>
                  <c:x val="-1.0984663062391309E-16"/>
                  <c:y val="-2.6054515483459998E-2"/>
                </c:manualLayout>
              </c:layout>
              <c:tx>
                <c:rich>
                  <a:bodyPr/>
                  <a:lstStyle/>
                  <a:p>
                    <a:r>
                      <a:rPr lang="ko-KR" altLang="en-US" dirty="0"/>
                      <a:t>자산운용사</a:t>
                    </a:r>
                    <a:r>
                      <a:rPr lang="en-US" altLang="ko-KR" dirty="0"/>
                      <a:t>, </a:t>
                    </a:r>
                    <a:fld id="{F4338924-7D33-4AF9-A5E8-9F0824FA9783}" type="VALUE">
                      <a:rPr lang="en-US" altLang="ko-KR" smtClean="0"/>
                      <a:pPr/>
                      <a:t>[값]</a:t>
                    </a:fld>
                    <a:endParaRPr lang="en-US" altLang="ko-KR" dirty="0"/>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9EE0-450D-8187-2ED069ED76C6}"/>
                </c:ext>
              </c:extLst>
            </c:dLbl>
            <c:spPr>
              <a:noFill/>
              <a:ln>
                <a:noFill/>
              </a:ln>
              <a:effectLst/>
            </c:spPr>
            <c:txPr>
              <a:bodyPr rot="0" spcFirstLastPara="1" vertOverflow="ellipsis" vert="horz" wrap="square" lIns="38100" tIns="19050" rIns="38100" bIns="19050" anchor="ctr" anchorCtr="0">
                <a:spAutoFit/>
              </a:bodyPr>
              <a:lstStyle/>
              <a:p>
                <a:pPr algn="ctr">
                  <a:defRPr lang="en-US" altLang="ko-KR" sz="800" b="0" i="0" u="none" strike="noStrike" kern="1200" baseline="0">
                    <a:ln>
                      <a:solidFill>
                        <a:schemeClr val="bg1">
                          <a:lumMod val="75000"/>
                          <a:alpha val="0"/>
                        </a:schemeClr>
                      </a:solidFill>
                    </a:ln>
                    <a:solidFill>
                      <a:schemeClr val="tx1"/>
                    </a:solidFill>
                    <a:latin typeface="KoPub돋움체 Medium" panose="00000600000000000000" pitchFamily="2" charset="-127"/>
                    <a:ea typeface="KoPub돋움체 Medium" panose="00000600000000000000" pitchFamily="2" charset="-127"/>
                    <a:cs typeface="+mn-cs"/>
                  </a:defRPr>
                </a:pPr>
                <a:endParaRPr lang="ko-K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Sheet1!$A$3:$A$5</c:f>
              <c:strCache>
                <c:ptCount val="3"/>
                <c:pt idx="0">
                  <c:v>'21</c:v>
                </c:pt>
                <c:pt idx="1">
                  <c:v>'22</c:v>
                </c:pt>
                <c:pt idx="2">
                  <c:v>'23.1H</c:v>
                </c:pt>
              </c:strCache>
            </c:strRef>
          </c:cat>
          <c:val>
            <c:numRef>
              <c:f>Sheet1!$H$3:$H$5</c:f>
              <c:numCache>
                <c:formatCode>#,##0_ </c:formatCode>
                <c:ptCount val="3"/>
                <c:pt idx="0">
                  <c:v>0</c:v>
                </c:pt>
                <c:pt idx="1">
                  <c:v>227</c:v>
                </c:pt>
                <c:pt idx="2" formatCode="#,##0_);[Red]\(#,##0\)">
                  <c:v>612.87423836999994</c:v>
                </c:pt>
              </c:numCache>
            </c:numRef>
          </c:val>
          <c:extLst>
            <c:ext xmlns:c16="http://schemas.microsoft.com/office/drawing/2014/chart" uri="{C3380CC4-5D6E-409C-BE32-E72D297353CC}">
              <c16:uniqueId val="{0000000D-117A-496B-BBB1-DC4F8498A3AB}"/>
            </c:ext>
          </c:extLst>
        </c:ser>
        <c:ser>
          <c:idx val="7"/>
          <c:order val="7"/>
          <c:tx>
            <c:strRef>
              <c:f>Sheet1!$I$1</c:f>
              <c:strCache>
                <c:ptCount val="1"/>
                <c:pt idx="0">
                  <c:v>캐피탈사 등</c:v>
                </c:pt>
              </c:strCache>
            </c:strRef>
          </c:tx>
          <c:spPr>
            <a:solidFill>
              <a:srgbClr val="C1F3EF"/>
            </a:solidFill>
            <a:ln>
              <a:noFill/>
            </a:ln>
            <a:effectLst/>
          </c:spPr>
          <c:invertIfNegative val="0"/>
          <c:dLbls>
            <c:delete val="1"/>
          </c:dLbls>
          <c:cat>
            <c:strRef>
              <c:f>Sheet1!$A$3:$A$5</c:f>
              <c:strCache>
                <c:ptCount val="3"/>
                <c:pt idx="0">
                  <c:v>'21</c:v>
                </c:pt>
                <c:pt idx="1">
                  <c:v>'22</c:v>
                </c:pt>
                <c:pt idx="2">
                  <c:v>'23.1H</c:v>
                </c:pt>
              </c:strCache>
            </c:strRef>
          </c:cat>
          <c:val>
            <c:numRef>
              <c:f>Sheet1!$I$3:$I$5</c:f>
              <c:numCache>
                <c:formatCode>#,##0_ </c:formatCode>
                <c:ptCount val="3"/>
                <c:pt idx="0">
                  <c:v>0</c:v>
                </c:pt>
                <c:pt idx="1">
                  <c:v>0</c:v>
                </c:pt>
                <c:pt idx="2" formatCode="#,##0_);[Red]\(#,##0\)">
                  <c:v>0</c:v>
                </c:pt>
              </c:numCache>
            </c:numRef>
          </c:val>
          <c:extLst>
            <c:ext xmlns:c16="http://schemas.microsoft.com/office/drawing/2014/chart" uri="{C3380CC4-5D6E-409C-BE32-E72D297353CC}">
              <c16:uniqueId val="{0000000E-117A-496B-BBB1-DC4F8498A3AB}"/>
            </c:ext>
          </c:extLst>
        </c:ser>
        <c:dLbls>
          <c:dLblPos val="ctr"/>
          <c:showLegendKey val="0"/>
          <c:showVal val="1"/>
          <c:showCatName val="0"/>
          <c:showSerName val="0"/>
          <c:showPercent val="0"/>
          <c:showBubbleSize val="0"/>
        </c:dLbls>
        <c:gapWidth val="82"/>
        <c:overlap val="100"/>
        <c:axId val="1055174447"/>
        <c:axId val="1930444751"/>
      </c:barChart>
      <c:catAx>
        <c:axId val="105517444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US" altLang="ko-KR" sz="800" b="0" i="0" u="none" strike="noStrike" kern="1200" baseline="0">
                <a:ln>
                  <a:solidFill>
                    <a:schemeClr val="bg1">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930444751"/>
        <c:crosses val="autoZero"/>
        <c:auto val="1"/>
        <c:lblAlgn val="ctr"/>
        <c:lblOffset val="100"/>
        <c:noMultiLvlLbl val="0"/>
      </c:catAx>
      <c:valAx>
        <c:axId val="1930444751"/>
        <c:scaling>
          <c:orientation val="minMax"/>
          <c:max val="30000"/>
        </c:scaling>
        <c:delete val="0"/>
        <c:axPos val="l"/>
        <c:numFmt formatCode="#,##0_);[Red]\(#,##0\)" sourceLinked="0"/>
        <c:majorTickMark val="out"/>
        <c:minorTickMark val="none"/>
        <c:tickLblPos val="nextTo"/>
        <c:spPr>
          <a:noFill/>
          <a:ln>
            <a:solidFill>
              <a:schemeClr val="bg1">
                <a:lumMod val="85000"/>
              </a:schemeClr>
            </a:solidFill>
          </a:ln>
          <a:effectLst/>
        </c:spPr>
        <c:txPr>
          <a:bodyPr rot="-60000000" spcFirstLastPara="1" vertOverflow="ellipsis" vert="horz" wrap="square" anchor="ctr" anchorCtr="1"/>
          <a:lstStyle/>
          <a:p>
            <a:pPr algn="ctr">
              <a:defRPr lang="en-US" altLang="ko-KR" sz="800" b="0" i="0" u="none" strike="noStrike" kern="1200" baseline="0">
                <a:ln>
                  <a:solidFill>
                    <a:schemeClr val="bg1">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055174447"/>
        <c:crosses val="autoZero"/>
        <c:crossBetween val="between"/>
        <c:majorUnit val="10000"/>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lgn="ctr">
        <a:defRPr lang="en-US" altLang="ko-KR" sz="800" b="0" i="0" u="none" strike="noStrike" kern="1200" baseline="0">
          <a:ln>
            <a:solidFill>
              <a:schemeClr val="bg1">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externalData r:id="rId3">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8261478420569343E-2"/>
          <c:y val="3.7334289363780124E-2"/>
          <c:w val="0.86550091827364561"/>
          <c:h val="0.85408316254154326"/>
        </c:manualLayout>
      </c:layout>
      <c:barChart>
        <c:barDir val="col"/>
        <c:grouping val="clustered"/>
        <c:varyColors val="0"/>
        <c:ser>
          <c:idx val="5"/>
          <c:order val="5"/>
          <c:tx>
            <c:strRef>
              <c:f>Sheet1!$G$1</c:f>
              <c:strCache>
                <c:ptCount val="1"/>
                <c:pt idx="0">
                  <c:v>평균매입률</c:v>
                </c:pt>
              </c:strCache>
            </c:strRef>
          </c:tx>
          <c:spPr>
            <a:solidFill>
              <a:schemeClr val="bg1">
                <a:lumMod val="8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accent1">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Sheet1!$A$6:$A$12</c:f>
              <c:strCache>
                <c:ptCount val="7"/>
                <c:pt idx="0">
                  <c:v>'17</c:v>
                </c:pt>
                <c:pt idx="1">
                  <c:v>'18</c:v>
                </c:pt>
                <c:pt idx="2">
                  <c:v>'19</c:v>
                </c:pt>
                <c:pt idx="3">
                  <c:v>'20</c:v>
                </c:pt>
                <c:pt idx="4">
                  <c:v>'21</c:v>
                </c:pt>
                <c:pt idx="5">
                  <c:v>'22</c:v>
                </c:pt>
                <c:pt idx="6">
                  <c:v>'23.1H</c:v>
                </c:pt>
              </c:strCache>
            </c:strRef>
          </c:cat>
          <c:val>
            <c:numRef>
              <c:f>Sheet1!$G$6:$G$12</c:f>
              <c:numCache>
                <c:formatCode>0.0</c:formatCode>
                <c:ptCount val="7"/>
                <c:pt idx="0">
                  <c:v>74.875223906585987</c:v>
                </c:pt>
                <c:pt idx="1">
                  <c:v>74.61425277708787</c:v>
                </c:pt>
                <c:pt idx="2">
                  <c:v>73.095968863366011</c:v>
                </c:pt>
                <c:pt idx="3">
                  <c:v>72.955382869803955</c:v>
                </c:pt>
                <c:pt idx="4">
                  <c:v>84.27636511054979</c:v>
                </c:pt>
                <c:pt idx="5">
                  <c:v>89.11999999999999</c:v>
                </c:pt>
                <c:pt idx="6">
                  <c:v>84.26</c:v>
                </c:pt>
              </c:numCache>
            </c:numRef>
          </c:val>
          <c:extLst>
            <c:ext xmlns:c16="http://schemas.microsoft.com/office/drawing/2014/chart" uri="{C3380CC4-5D6E-409C-BE32-E72D297353CC}">
              <c16:uniqueId val="{00000000-F057-44F7-85A8-93EB0F3D59E5}"/>
            </c:ext>
          </c:extLst>
        </c:ser>
        <c:dLbls>
          <c:showLegendKey val="0"/>
          <c:showVal val="0"/>
          <c:showCatName val="0"/>
          <c:showSerName val="0"/>
          <c:showPercent val="0"/>
          <c:showBubbleSize val="0"/>
        </c:dLbls>
        <c:gapWidth val="150"/>
        <c:axId val="492638792"/>
        <c:axId val="492636440"/>
      </c:barChart>
      <c:lineChart>
        <c:grouping val="standard"/>
        <c:varyColors val="0"/>
        <c:ser>
          <c:idx val="0"/>
          <c:order val="0"/>
          <c:tx>
            <c:strRef>
              <c:f>Sheet1!$B$1</c:f>
              <c:strCache>
                <c:ptCount val="1"/>
                <c:pt idx="0">
                  <c:v>연합자산관리</c:v>
                </c:pt>
              </c:strCache>
            </c:strRef>
          </c:tx>
          <c:spPr>
            <a:ln w="19050" cap="rnd">
              <a:solidFill>
                <a:schemeClr val="accent1"/>
              </a:solidFill>
              <a:prstDash val="solid"/>
              <a:round/>
            </a:ln>
            <a:effectLst/>
          </c:spPr>
          <c:marker>
            <c:symbol val="none"/>
          </c:marker>
          <c:dLbls>
            <c:dLbl>
              <c:idx val="6"/>
              <c:layout>
                <c:manualLayout>
                  <c:x val="-1.1662075298438934E-2"/>
                  <c:y val="2.1355980313485574E-2"/>
                </c:manualLayout>
              </c:layout>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accent1">
                            <a:alpha val="0"/>
                          </a:schemeClr>
                        </a:solidFill>
                      </a:ln>
                      <a:solidFill>
                        <a:schemeClr val="accent1"/>
                      </a:solidFill>
                      <a:latin typeface="KoPub돋움체 Medium" panose="00000600000000000000" pitchFamily="2" charset="-127"/>
                      <a:ea typeface="KoPub돋움체 Medium" panose="00000600000000000000" pitchFamily="2" charset="-127"/>
                      <a:cs typeface="+mn-cs"/>
                    </a:defRPr>
                  </a:pPr>
                  <a:endParaRPr lang="ko-KR"/>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87A0-4379-AAE0-01F3C508102F}"/>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accent1">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Sheet1!$A$6:$A$12</c:f>
              <c:strCache>
                <c:ptCount val="7"/>
                <c:pt idx="0">
                  <c:v>'17</c:v>
                </c:pt>
                <c:pt idx="1">
                  <c:v>'18</c:v>
                </c:pt>
                <c:pt idx="2">
                  <c:v>'19</c:v>
                </c:pt>
                <c:pt idx="3">
                  <c:v>'20</c:v>
                </c:pt>
                <c:pt idx="4">
                  <c:v>'21</c:v>
                </c:pt>
                <c:pt idx="5">
                  <c:v>'22</c:v>
                </c:pt>
                <c:pt idx="6">
                  <c:v>'23.1H</c:v>
                </c:pt>
              </c:strCache>
            </c:strRef>
          </c:cat>
          <c:val>
            <c:numRef>
              <c:f>Sheet1!$B$6:$B$12</c:f>
              <c:numCache>
                <c:formatCode>0.0_);[Red]\(0.0\)</c:formatCode>
                <c:ptCount val="7"/>
                <c:pt idx="0">
                  <c:v>67.367584654909194</c:v>
                </c:pt>
                <c:pt idx="1">
                  <c:v>72.931736421123077</c:v>
                </c:pt>
                <c:pt idx="2">
                  <c:v>64.137548669151883</c:v>
                </c:pt>
                <c:pt idx="3">
                  <c:v>78.039931380947479</c:v>
                </c:pt>
                <c:pt idx="4" formatCode="0.0_ ">
                  <c:v>71.2</c:v>
                </c:pt>
                <c:pt idx="5" formatCode="0.0_ ">
                  <c:v>69.2</c:v>
                </c:pt>
                <c:pt idx="6">
                  <c:v>96.3</c:v>
                </c:pt>
              </c:numCache>
            </c:numRef>
          </c:val>
          <c:smooth val="1"/>
          <c:extLst>
            <c:ext xmlns:c16="http://schemas.microsoft.com/office/drawing/2014/chart" uri="{C3380CC4-5D6E-409C-BE32-E72D297353CC}">
              <c16:uniqueId val="{00000007-F057-44F7-85A8-93EB0F3D59E5}"/>
            </c:ext>
          </c:extLst>
        </c:ser>
        <c:ser>
          <c:idx val="1"/>
          <c:order val="1"/>
          <c:tx>
            <c:strRef>
              <c:f>Sheet1!$C$1</c:f>
              <c:strCache>
                <c:ptCount val="1"/>
                <c:pt idx="0">
                  <c:v>대신F&amp;I</c:v>
                </c:pt>
              </c:strCache>
            </c:strRef>
          </c:tx>
          <c:spPr>
            <a:ln w="19050" cap="sq">
              <a:solidFill>
                <a:schemeClr val="bg1">
                  <a:lumMod val="50000"/>
                </a:schemeClr>
              </a:solidFill>
              <a:prstDash val="sysDash"/>
              <a:round/>
            </a:ln>
            <a:effectLst/>
          </c:spPr>
          <c:marker>
            <c:symbol val="none"/>
          </c:marker>
          <c:dLbls>
            <c:dLbl>
              <c:idx val="6"/>
              <c:layout>
                <c:manualLayout>
                  <c:x val="-1.4577594123048775E-2"/>
                  <c:y val="-8.5423921253942846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B44E-4350-A5A5-8D4B606D045C}"/>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accent1">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Sheet1!$A$6:$A$12</c:f>
              <c:strCache>
                <c:ptCount val="7"/>
                <c:pt idx="0">
                  <c:v>'17</c:v>
                </c:pt>
                <c:pt idx="1">
                  <c:v>'18</c:v>
                </c:pt>
                <c:pt idx="2">
                  <c:v>'19</c:v>
                </c:pt>
                <c:pt idx="3">
                  <c:v>'20</c:v>
                </c:pt>
                <c:pt idx="4">
                  <c:v>'21</c:v>
                </c:pt>
                <c:pt idx="5">
                  <c:v>'22</c:v>
                </c:pt>
                <c:pt idx="6">
                  <c:v>'23.1H</c:v>
                </c:pt>
              </c:strCache>
            </c:strRef>
          </c:cat>
          <c:val>
            <c:numRef>
              <c:f>Sheet1!$C$6:$C$12</c:f>
              <c:numCache>
                <c:formatCode>0.0_);[Red]\(0.0\)</c:formatCode>
                <c:ptCount val="7"/>
                <c:pt idx="0">
                  <c:v>74.358087064848775</c:v>
                </c:pt>
                <c:pt idx="1">
                  <c:v>72.594001790510305</c:v>
                </c:pt>
                <c:pt idx="2">
                  <c:v>81.450357920946161</c:v>
                </c:pt>
                <c:pt idx="3">
                  <c:v>79.026217228464418</c:v>
                </c:pt>
                <c:pt idx="4" formatCode="0.0_ ">
                  <c:v>93.778650949574327</c:v>
                </c:pt>
                <c:pt idx="5" formatCode="0.0_ ">
                  <c:v>98.3</c:v>
                </c:pt>
                <c:pt idx="6">
                  <c:v>96.7</c:v>
                </c:pt>
              </c:numCache>
            </c:numRef>
          </c:val>
          <c:smooth val="1"/>
          <c:extLst>
            <c:ext xmlns:c16="http://schemas.microsoft.com/office/drawing/2014/chart" uri="{C3380CC4-5D6E-409C-BE32-E72D297353CC}">
              <c16:uniqueId val="{00000009-F057-44F7-85A8-93EB0F3D59E5}"/>
            </c:ext>
          </c:extLst>
        </c:ser>
        <c:ser>
          <c:idx val="2"/>
          <c:order val="2"/>
          <c:tx>
            <c:strRef>
              <c:f>Sheet1!$D$1</c:f>
              <c:strCache>
                <c:ptCount val="1"/>
                <c:pt idx="0">
                  <c:v>하나F&amp;I</c:v>
                </c:pt>
              </c:strCache>
            </c:strRef>
          </c:tx>
          <c:spPr>
            <a:ln w="19050" cap="sq">
              <a:solidFill>
                <a:schemeClr val="accent4"/>
              </a:solidFill>
              <a:prstDash val="solid"/>
              <a:round/>
            </a:ln>
            <a:effectLst/>
          </c:spPr>
          <c:marker>
            <c:symbol val="none"/>
          </c:marker>
          <c:dLbls>
            <c:dLbl>
              <c:idx val="6"/>
              <c:layout>
                <c:manualLayout>
                  <c:x val="-1.1662075298438934E-2"/>
                  <c:y val="2.9898372438879817E-2"/>
                </c:manualLayout>
              </c:layout>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accent1">
                            <a:alpha val="0"/>
                          </a:schemeClr>
                        </a:solidFill>
                      </a:ln>
                      <a:solidFill>
                        <a:schemeClr val="accent4"/>
                      </a:solidFill>
                      <a:latin typeface="KoPub돋움체 Medium" panose="00000600000000000000" pitchFamily="2" charset="-127"/>
                      <a:ea typeface="KoPub돋움체 Medium" panose="00000600000000000000" pitchFamily="2" charset="-127"/>
                      <a:cs typeface="+mn-cs"/>
                    </a:defRPr>
                  </a:pPr>
                  <a:endParaRPr lang="ko-KR"/>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7A0-4379-AAE0-01F3C508102F}"/>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accent1">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Sheet1!$A$6:$A$12</c:f>
              <c:strCache>
                <c:ptCount val="7"/>
                <c:pt idx="0">
                  <c:v>'17</c:v>
                </c:pt>
                <c:pt idx="1">
                  <c:v>'18</c:v>
                </c:pt>
                <c:pt idx="2">
                  <c:v>'19</c:v>
                </c:pt>
                <c:pt idx="3">
                  <c:v>'20</c:v>
                </c:pt>
                <c:pt idx="4">
                  <c:v>'21</c:v>
                </c:pt>
                <c:pt idx="5">
                  <c:v>'22</c:v>
                </c:pt>
                <c:pt idx="6">
                  <c:v>'23.1H</c:v>
                </c:pt>
              </c:strCache>
            </c:strRef>
          </c:cat>
          <c:val>
            <c:numRef>
              <c:f>Sheet1!$D$6:$D$12</c:f>
              <c:numCache>
                <c:formatCode>0.0_);[Red]\(0.0\)</c:formatCode>
                <c:ptCount val="7"/>
                <c:pt idx="0">
                  <c:v>82.9</c:v>
                </c:pt>
                <c:pt idx="1">
                  <c:v>78.317020119630229</c:v>
                </c:pt>
                <c:pt idx="2">
                  <c:v>73.7</c:v>
                </c:pt>
                <c:pt idx="3">
                  <c:v>61.8</c:v>
                </c:pt>
                <c:pt idx="4" formatCode="0.0_ ">
                  <c:v>81.8</c:v>
                </c:pt>
                <c:pt idx="5" formatCode="0.0_ ">
                  <c:v>94.3</c:v>
                </c:pt>
                <c:pt idx="6">
                  <c:v>92.5</c:v>
                </c:pt>
              </c:numCache>
            </c:numRef>
          </c:val>
          <c:smooth val="1"/>
          <c:extLst>
            <c:ext xmlns:c16="http://schemas.microsoft.com/office/drawing/2014/chart" uri="{C3380CC4-5D6E-409C-BE32-E72D297353CC}">
              <c16:uniqueId val="{0000000B-F057-44F7-85A8-93EB0F3D59E5}"/>
            </c:ext>
          </c:extLst>
        </c:ser>
        <c:ser>
          <c:idx val="3"/>
          <c:order val="3"/>
          <c:tx>
            <c:strRef>
              <c:f>Sheet1!$E$1</c:f>
              <c:strCache>
                <c:ptCount val="1"/>
                <c:pt idx="0">
                  <c:v>키움F&amp;I</c:v>
                </c:pt>
              </c:strCache>
            </c:strRef>
          </c:tx>
          <c:spPr>
            <a:ln w="19050" cap="rnd">
              <a:solidFill>
                <a:schemeClr val="accent5"/>
              </a:solidFill>
              <a:round/>
            </a:ln>
            <a:effectLst/>
          </c:spPr>
          <c:marker>
            <c:symbol val="none"/>
          </c:marker>
          <c:dLbls>
            <c:dLbl>
              <c:idx val="6"/>
              <c:layout>
                <c:manualLayout>
                  <c:x val="-2.3324150596877976E-2"/>
                  <c:y val="-2.5627176376182736E-2"/>
                </c:manualLayout>
              </c:layout>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accent1">
                            <a:alpha val="0"/>
                          </a:schemeClr>
                        </a:solidFill>
                      </a:ln>
                      <a:solidFill>
                        <a:schemeClr val="accent5"/>
                      </a:solidFill>
                      <a:latin typeface="KoPub돋움체 Medium" panose="00000600000000000000" pitchFamily="2" charset="-127"/>
                      <a:ea typeface="KoPub돋움체 Medium" panose="00000600000000000000" pitchFamily="2" charset="-127"/>
                      <a:cs typeface="+mn-cs"/>
                    </a:defRPr>
                  </a:pPr>
                  <a:endParaRPr lang="ko-KR"/>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87A0-4379-AAE0-01F3C508102F}"/>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accent1">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Sheet1!$A$6:$A$12</c:f>
              <c:strCache>
                <c:ptCount val="7"/>
                <c:pt idx="0">
                  <c:v>'17</c:v>
                </c:pt>
                <c:pt idx="1">
                  <c:v>'18</c:v>
                </c:pt>
                <c:pt idx="2">
                  <c:v>'19</c:v>
                </c:pt>
                <c:pt idx="3">
                  <c:v>'20</c:v>
                </c:pt>
                <c:pt idx="4">
                  <c:v>'21</c:v>
                </c:pt>
                <c:pt idx="5">
                  <c:v>'22</c:v>
                </c:pt>
                <c:pt idx="6">
                  <c:v>'23.1H</c:v>
                </c:pt>
              </c:strCache>
            </c:strRef>
          </c:cat>
          <c:val>
            <c:numRef>
              <c:f>Sheet1!$E$6:$E$12</c:f>
              <c:numCache>
                <c:formatCode>General</c:formatCode>
                <c:ptCount val="7"/>
                <c:pt idx="4" formatCode="0.0_ ">
                  <c:v>75</c:v>
                </c:pt>
                <c:pt idx="5" formatCode="0.0_ ">
                  <c:v>92.6</c:v>
                </c:pt>
                <c:pt idx="6" formatCode="0.0">
                  <c:v>36.6</c:v>
                </c:pt>
              </c:numCache>
            </c:numRef>
          </c:val>
          <c:smooth val="1"/>
          <c:extLst>
            <c:ext xmlns:c16="http://schemas.microsoft.com/office/drawing/2014/chart" uri="{C3380CC4-5D6E-409C-BE32-E72D297353CC}">
              <c16:uniqueId val="{0000000D-F057-44F7-85A8-93EB0F3D59E5}"/>
            </c:ext>
          </c:extLst>
        </c:ser>
        <c:ser>
          <c:idx val="4"/>
          <c:order val="4"/>
          <c:tx>
            <c:strRef>
              <c:f>Sheet1!$F$1</c:f>
              <c:strCache>
                <c:ptCount val="1"/>
                <c:pt idx="0">
                  <c:v>우리금융F&amp;I</c:v>
                </c:pt>
              </c:strCache>
            </c:strRef>
          </c:tx>
          <c:spPr>
            <a:ln w="19050" cap="rnd">
              <a:solidFill>
                <a:srgbClr val="00C0AE"/>
              </a:solidFill>
              <a:round/>
            </a:ln>
            <a:effectLst/>
          </c:spPr>
          <c:marker>
            <c:symbol val="none"/>
          </c:marker>
          <c:dLbls>
            <c:dLbl>
              <c:idx val="6"/>
              <c:layout>
                <c:manualLayout>
                  <c:x val="-2.0408631772268135E-2"/>
                  <c:y val="-4.2711960626971225E-2"/>
                </c:manualLayout>
              </c:layout>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accent1">
                            <a:alpha val="0"/>
                          </a:schemeClr>
                        </a:solidFill>
                      </a:ln>
                      <a:solidFill>
                        <a:srgbClr val="00C0AE"/>
                      </a:solidFill>
                      <a:latin typeface="KoPub돋움체 Medium" panose="00000600000000000000" pitchFamily="2" charset="-127"/>
                      <a:ea typeface="KoPub돋움체 Medium" panose="00000600000000000000" pitchFamily="2" charset="-127"/>
                      <a:cs typeface="+mn-cs"/>
                    </a:defRPr>
                  </a:pPr>
                  <a:endParaRPr lang="ko-KR"/>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B44E-4350-A5A5-8D4B606D045C}"/>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a:solidFill>
                        <a:schemeClr val="accent1">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Sheet1!$A$6:$A$12</c:f>
              <c:strCache>
                <c:ptCount val="7"/>
                <c:pt idx="0">
                  <c:v>'17</c:v>
                </c:pt>
                <c:pt idx="1">
                  <c:v>'18</c:v>
                </c:pt>
                <c:pt idx="2">
                  <c:v>'19</c:v>
                </c:pt>
                <c:pt idx="3">
                  <c:v>'20</c:v>
                </c:pt>
                <c:pt idx="4">
                  <c:v>'21</c:v>
                </c:pt>
                <c:pt idx="5">
                  <c:v>'22</c:v>
                </c:pt>
                <c:pt idx="6">
                  <c:v>'23.1H</c:v>
                </c:pt>
              </c:strCache>
            </c:strRef>
          </c:cat>
          <c:val>
            <c:numRef>
              <c:f>Sheet1!$F$6:$F$12</c:f>
              <c:numCache>
                <c:formatCode>General</c:formatCode>
                <c:ptCount val="7"/>
                <c:pt idx="4" formatCode="0.0_ ">
                  <c:v>99.603174603174608</c:v>
                </c:pt>
                <c:pt idx="5" formatCode="0.0_ ">
                  <c:v>91.2</c:v>
                </c:pt>
                <c:pt idx="6" formatCode="0.0">
                  <c:v>99.2</c:v>
                </c:pt>
              </c:numCache>
            </c:numRef>
          </c:val>
          <c:smooth val="0"/>
          <c:extLst>
            <c:ext xmlns:c16="http://schemas.microsoft.com/office/drawing/2014/chart" uri="{C3380CC4-5D6E-409C-BE32-E72D297353CC}">
              <c16:uniqueId val="{0000000F-F057-44F7-85A8-93EB0F3D59E5}"/>
            </c:ext>
          </c:extLst>
        </c:ser>
        <c:dLbls>
          <c:showLegendKey val="0"/>
          <c:showVal val="0"/>
          <c:showCatName val="0"/>
          <c:showSerName val="0"/>
          <c:showPercent val="0"/>
          <c:showBubbleSize val="0"/>
        </c:dLbls>
        <c:marker val="1"/>
        <c:smooth val="0"/>
        <c:axId val="492638792"/>
        <c:axId val="492636440"/>
      </c:lineChart>
      <c:catAx>
        <c:axId val="492638792"/>
        <c:scaling>
          <c:orientation val="minMax"/>
        </c:scaling>
        <c:delete val="0"/>
        <c:axPos val="b"/>
        <c:numFmt formatCode="General" sourceLinked="1"/>
        <c:majorTickMark val="out"/>
        <c:minorTickMark val="none"/>
        <c:tickLblPos val="nextTo"/>
        <c:spPr>
          <a:noFill/>
          <a:ln w="6350"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ln>
                  <a:solidFill>
                    <a:schemeClr val="accent1">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92636440"/>
        <c:crosses val="autoZero"/>
        <c:auto val="1"/>
        <c:lblAlgn val="ctr"/>
        <c:lblOffset val="100"/>
        <c:noMultiLvlLbl val="0"/>
      </c:catAx>
      <c:valAx>
        <c:axId val="492636440"/>
        <c:scaling>
          <c:orientation val="minMax"/>
          <c:max val="120"/>
          <c:min val="30"/>
        </c:scaling>
        <c:delete val="0"/>
        <c:axPos val="l"/>
        <c:numFmt formatCode="#,##0_);[Red]\(#,##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accent1">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92638792"/>
        <c:crosses val="autoZero"/>
        <c:crossBetween val="between"/>
      </c:valAx>
      <c:spPr>
        <a:noFill/>
        <a:ln>
          <a:noFill/>
        </a:ln>
        <a:effectLst/>
      </c:spPr>
    </c:plotArea>
    <c:legend>
      <c:legendPos val="t"/>
      <c:legendEntry>
        <c:idx val="1"/>
        <c:txPr>
          <a:bodyPr rot="0" spcFirstLastPara="1" vertOverflow="ellipsis" vert="horz" wrap="square" anchor="ctr" anchorCtr="1"/>
          <a:lstStyle/>
          <a:p>
            <a:pPr>
              <a:defRPr sz="900" b="0" i="0" u="none" strike="noStrike" kern="1200" baseline="0">
                <a:ln>
                  <a:solidFill>
                    <a:schemeClr val="accent1">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Entry>
      <c:layout>
        <c:manualLayout>
          <c:xMode val="edge"/>
          <c:yMode val="edge"/>
          <c:x val="8.6648071625344353E-2"/>
          <c:y val="8.5423921253942447E-3"/>
          <c:w val="0.7982690541781452"/>
          <c:h val="0.12857107303879792"/>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accent1">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800">
          <a:ln>
            <a:solidFill>
              <a:schemeClr val="accent1">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661909187920725E-2"/>
          <c:y val="0.17219289494141998"/>
          <c:w val="0.79957779845277854"/>
          <c:h val="0.63699537370363235"/>
        </c:manualLayout>
      </c:layout>
      <c:lineChart>
        <c:grouping val="standard"/>
        <c:varyColors val="0"/>
        <c:ser>
          <c:idx val="9"/>
          <c:order val="0"/>
          <c:tx>
            <c:strRef>
              <c:f>Sheet1!$B$1</c:f>
              <c:strCache>
                <c:ptCount val="1"/>
                <c:pt idx="0">
                  <c:v>OECD 전체</c:v>
                </c:pt>
              </c:strCache>
            </c:strRef>
          </c:tx>
          <c:spPr>
            <a:ln w="12700" cap="rnd">
              <a:solidFill>
                <a:schemeClr val="bg1">
                  <a:lumMod val="75000"/>
                </a:schemeClr>
              </a:solidFill>
              <a:prstDash val="sysDash"/>
              <a:round/>
            </a:ln>
            <a:effectLst/>
          </c:spPr>
          <c:marker>
            <c:symbol val="none"/>
          </c:marker>
          <c:cat>
            <c:strRef>
              <c:f>Sheet1!$A$2:$A$8</c:f>
              <c:strCache>
                <c:ptCount val="7"/>
                <c:pt idx="0">
                  <c:v>'18</c:v>
                </c:pt>
                <c:pt idx="1">
                  <c:v>'19</c:v>
                </c:pt>
                <c:pt idx="2">
                  <c:v>'20</c:v>
                </c:pt>
                <c:pt idx="3">
                  <c:v>'21</c:v>
                </c:pt>
                <c:pt idx="4">
                  <c:v>'22</c:v>
                </c:pt>
                <c:pt idx="5">
                  <c:v>'23</c:v>
                </c:pt>
                <c:pt idx="6">
                  <c:v>'24</c:v>
                </c:pt>
              </c:strCache>
            </c:strRef>
          </c:cat>
          <c:val>
            <c:numRef>
              <c:f>Sheet1!$B$2:$B$8</c:f>
              <c:numCache>
                <c:formatCode>0.0</c:formatCode>
                <c:ptCount val="7"/>
                <c:pt idx="0">
                  <c:v>2.1779099999999998</c:v>
                </c:pt>
                <c:pt idx="1">
                  <c:v>1.956278</c:v>
                </c:pt>
                <c:pt idx="2">
                  <c:v>1.567817</c:v>
                </c:pt>
                <c:pt idx="3">
                  <c:v>2.9965869999999999</c:v>
                </c:pt>
                <c:pt idx="4">
                  <c:v>6.6397089999999999</c:v>
                </c:pt>
                <c:pt idx="5">
                  <c:v>6.4832539999999996</c:v>
                </c:pt>
                <c:pt idx="6">
                  <c:v>4.4555439999999997</c:v>
                </c:pt>
              </c:numCache>
            </c:numRef>
          </c:val>
          <c:smooth val="0"/>
          <c:extLst>
            <c:ext xmlns:c16="http://schemas.microsoft.com/office/drawing/2014/chart" uri="{C3380CC4-5D6E-409C-BE32-E72D297353CC}">
              <c16:uniqueId val="{00000000-D7AE-4E58-9F77-3FAFD06C43F9}"/>
            </c:ext>
          </c:extLst>
        </c:ser>
        <c:ser>
          <c:idx val="10"/>
          <c:order val="1"/>
          <c:tx>
            <c:strRef>
              <c:f>Sheet1!$C$1</c:f>
              <c:strCache>
                <c:ptCount val="1"/>
                <c:pt idx="0">
                  <c:v>미국</c:v>
                </c:pt>
              </c:strCache>
            </c:strRef>
          </c:tx>
          <c:spPr>
            <a:ln w="12700" cap="rnd">
              <a:solidFill>
                <a:schemeClr val="accent1"/>
              </a:solidFill>
              <a:round/>
            </a:ln>
            <a:effectLst/>
          </c:spPr>
          <c:marker>
            <c:symbol val="none"/>
          </c:marker>
          <c:cat>
            <c:strRef>
              <c:f>Sheet1!$A$2:$A$8</c:f>
              <c:strCache>
                <c:ptCount val="7"/>
                <c:pt idx="0">
                  <c:v>'18</c:v>
                </c:pt>
                <c:pt idx="1">
                  <c:v>'19</c:v>
                </c:pt>
                <c:pt idx="2">
                  <c:v>'20</c:v>
                </c:pt>
                <c:pt idx="3">
                  <c:v>'21</c:v>
                </c:pt>
                <c:pt idx="4">
                  <c:v>'22</c:v>
                </c:pt>
                <c:pt idx="5">
                  <c:v>'23</c:v>
                </c:pt>
                <c:pt idx="6">
                  <c:v>'24</c:v>
                </c:pt>
              </c:strCache>
            </c:strRef>
          </c:cat>
          <c:val>
            <c:numRef>
              <c:f>Sheet1!$C$2:$C$8</c:f>
              <c:numCache>
                <c:formatCode>0.0</c:formatCode>
                <c:ptCount val="7"/>
                <c:pt idx="0">
                  <c:v>1.998686</c:v>
                </c:pt>
                <c:pt idx="1">
                  <c:v>1.7055739999999999</c:v>
                </c:pt>
                <c:pt idx="2">
                  <c:v>1.3318730000000001</c:v>
                </c:pt>
                <c:pt idx="3">
                  <c:v>3.4584389999999998</c:v>
                </c:pt>
                <c:pt idx="4">
                  <c:v>5.0223009999999997</c:v>
                </c:pt>
                <c:pt idx="5">
                  <c:v>4.2157429999999998</c:v>
                </c:pt>
                <c:pt idx="6">
                  <c:v>2.6058430000000001</c:v>
                </c:pt>
              </c:numCache>
            </c:numRef>
          </c:val>
          <c:smooth val="0"/>
          <c:extLst>
            <c:ext xmlns:c16="http://schemas.microsoft.com/office/drawing/2014/chart" uri="{C3380CC4-5D6E-409C-BE32-E72D297353CC}">
              <c16:uniqueId val="{00000001-D7AE-4E58-9F77-3FAFD06C43F9}"/>
            </c:ext>
          </c:extLst>
        </c:ser>
        <c:ser>
          <c:idx val="0"/>
          <c:order val="2"/>
          <c:tx>
            <c:strRef>
              <c:f>Sheet1!$D$1</c:f>
              <c:strCache>
                <c:ptCount val="1"/>
                <c:pt idx="0">
                  <c:v>유로존</c:v>
                </c:pt>
              </c:strCache>
            </c:strRef>
          </c:tx>
          <c:spPr>
            <a:ln w="12700" cap="rnd">
              <a:solidFill>
                <a:schemeClr val="accent4"/>
              </a:solidFill>
              <a:prstDash val="solid"/>
              <a:round/>
            </a:ln>
            <a:effectLst/>
          </c:spPr>
          <c:marker>
            <c:symbol val="none"/>
          </c:marker>
          <c:cat>
            <c:strRef>
              <c:f>Sheet1!$A$2:$A$8</c:f>
              <c:strCache>
                <c:ptCount val="7"/>
                <c:pt idx="0">
                  <c:v>'18</c:v>
                </c:pt>
                <c:pt idx="1">
                  <c:v>'19</c:v>
                </c:pt>
                <c:pt idx="2">
                  <c:v>'20</c:v>
                </c:pt>
                <c:pt idx="3">
                  <c:v>'21</c:v>
                </c:pt>
                <c:pt idx="4">
                  <c:v>'22</c:v>
                </c:pt>
                <c:pt idx="5">
                  <c:v>'23</c:v>
                </c:pt>
                <c:pt idx="6">
                  <c:v>'24</c:v>
                </c:pt>
              </c:strCache>
            </c:strRef>
          </c:cat>
          <c:val>
            <c:numRef>
              <c:f>Sheet1!$D$2:$D$8</c:f>
              <c:numCache>
                <c:formatCode>0.0</c:formatCode>
                <c:ptCount val="7"/>
                <c:pt idx="0">
                  <c:v>1.0140020000000001</c:v>
                </c:pt>
                <c:pt idx="1">
                  <c:v>1.0378780000000001</c:v>
                </c:pt>
                <c:pt idx="2">
                  <c:v>0.70154300000000003</c:v>
                </c:pt>
                <c:pt idx="3">
                  <c:v>1.386592</c:v>
                </c:pt>
                <c:pt idx="4">
                  <c:v>3.950091</c:v>
                </c:pt>
                <c:pt idx="5">
                  <c:v>5.3782370000000004</c:v>
                </c:pt>
                <c:pt idx="6">
                  <c:v>3.5524960000000001</c:v>
                </c:pt>
              </c:numCache>
            </c:numRef>
          </c:val>
          <c:smooth val="0"/>
          <c:extLst>
            <c:ext xmlns:c16="http://schemas.microsoft.com/office/drawing/2014/chart" uri="{C3380CC4-5D6E-409C-BE32-E72D297353CC}">
              <c16:uniqueId val="{00000002-D7AE-4E58-9F77-3FAFD06C43F9}"/>
            </c:ext>
          </c:extLst>
        </c:ser>
        <c:ser>
          <c:idx val="1"/>
          <c:order val="3"/>
          <c:tx>
            <c:strRef>
              <c:f>Sheet1!$E$1</c:f>
              <c:strCache>
                <c:ptCount val="1"/>
                <c:pt idx="0">
                  <c:v>브라질</c:v>
                </c:pt>
              </c:strCache>
            </c:strRef>
          </c:tx>
          <c:spPr>
            <a:ln w="12700" cap="rnd">
              <a:solidFill>
                <a:srgbClr val="00C0AE"/>
              </a:solidFill>
              <a:prstDash val="sysDash"/>
              <a:round/>
            </a:ln>
            <a:effectLst/>
          </c:spPr>
          <c:marker>
            <c:symbol val="none"/>
          </c:marker>
          <c:cat>
            <c:strRef>
              <c:f>Sheet1!$A$2:$A$8</c:f>
              <c:strCache>
                <c:ptCount val="7"/>
                <c:pt idx="0">
                  <c:v>'18</c:v>
                </c:pt>
                <c:pt idx="1">
                  <c:v>'19</c:v>
                </c:pt>
                <c:pt idx="2">
                  <c:v>'20</c:v>
                </c:pt>
                <c:pt idx="3">
                  <c:v>'21</c:v>
                </c:pt>
                <c:pt idx="4">
                  <c:v>'22</c:v>
                </c:pt>
                <c:pt idx="5">
                  <c:v>'23</c:v>
                </c:pt>
                <c:pt idx="6">
                  <c:v>'24</c:v>
                </c:pt>
              </c:strCache>
            </c:strRef>
          </c:cat>
          <c:val>
            <c:numRef>
              <c:f>Sheet1!$E$2:$E$8</c:f>
              <c:numCache>
                <c:formatCode>0.0</c:formatCode>
                <c:ptCount val="7"/>
                <c:pt idx="0">
                  <c:v>3.3255699999999999</c:v>
                </c:pt>
                <c:pt idx="1">
                  <c:v>3.5199630000000002</c:v>
                </c:pt>
                <c:pt idx="2">
                  <c:v>2.6442649999999999</c:v>
                </c:pt>
                <c:pt idx="3">
                  <c:v>5.1190569999999997</c:v>
                </c:pt>
                <c:pt idx="4">
                  <c:v>9.2946150000000003</c:v>
                </c:pt>
                <c:pt idx="5">
                  <c:v>6.8597109999999999</c:v>
                </c:pt>
                <c:pt idx="6">
                  <c:v>4.6318039999999998</c:v>
                </c:pt>
              </c:numCache>
            </c:numRef>
          </c:val>
          <c:smooth val="0"/>
          <c:extLst>
            <c:ext xmlns:c16="http://schemas.microsoft.com/office/drawing/2014/chart" uri="{C3380CC4-5D6E-409C-BE32-E72D297353CC}">
              <c16:uniqueId val="{00000003-D7AE-4E58-9F77-3FAFD06C43F9}"/>
            </c:ext>
          </c:extLst>
        </c:ser>
        <c:dLbls>
          <c:showLegendKey val="0"/>
          <c:showVal val="0"/>
          <c:showCatName val="0"/>
          <c:showSerName val="0"/>
          <c:showPercent val="0"/>
          <c:showBubbleSize val="0"/>
        </c:dLbls>
        <c:smooth val="0"/>
        <c:axId val="236162544"/>
        <c:axId val="283922272"/>
      </c:lineChart>
      <c:catAx>
        <c:axId val="236162544"/>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altLang="ko-KR" sz="7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283922272"/>
        <c:crosses val="autoZero"/>
        <c:auto val="1"/>
        <c:lblAlgn val="ctr"/>
        <c:lblOffset val="100"/>
        <c:noMultiLvlLbl val="0"/>
      </c:catAx>
      <c:valAx>
        <c:axId val="283922272"/>
        <c:scaling>
          <c:orientation val="minMax"/>
        </c:scaling>
        <c:delete val="0"/>
        <c:axPos val="l"/>
        <c:numFmt formatCode="#,##0_ " sourceLinked="0"/>
        <c:majorTickMark val="out"/>
        <c:minorTickMark val="none"/>
        <c:tickLblPos val="nextTo"/>
        <c:spPr>
          <a:noFill/>
          <a:ln>
            <a:solidFill>
              <a:schemeClr val="bg1">
                <a:lumMod val="85000"/>
              </a:schemeClr>
            </a:solidFill>
          </a:ln>
          <a:effectLst/>
        </c:spPr>
        <c:txPr>
          <a:bodyPr rot="-6000000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236162544"/>
        <c:crosses val="autoZero"/>
        <c:crossBetween val="between"/>
      </c:valAx>
      <c:spPr>
        <a:noFill/>
        <a:ln>
          <a:noFill/>
        </a:ln>
        <a:effectLst/>
      </c:spPr>
    </c:plotArea>
    <c:legend>
      <c:legendPos val="r"/>
      <c:legendEntry>
        <c:idx val="1"/>
        <c:txPr>
          <a:bodyPr rot="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legendEntry>
      <c:layout>
        <c:manualLayout>
          <c:xMode val="edge"/>
          <c:yMode val="edge"/>
          <c:x val="9.5522567342405926E-2"/>
          <c:y val="4.1923137984546985E-2"/>
          <c:w val="0.84195859491239022"/>
          <c:h val="0.17528607524043913"/>
        </c:manualLayout>
      </c:layout>
      <c:overlay val="0"/>
      <c:spPr>
        <a:noFill/>
        <a:ln>
          <a:noFill/>
        </a:ln>
        <a:effectLst/>
      </c:spPr>
      <c:txPr>
        <a:bodyPr rot="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lgn="ctr">
        <a:defRPr lang="en-US" altLang="ko-K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externalData r:id="rId3">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661909187920725E-2"/>
          <c:y val="0.16280966220479315"/>
          <c:w val="0.79957779845277854"/>
          <c:h val="0.66571391245713929"/>
        </c:manualLayout>
      </c:layout>
      <c:lineChart>
        <c:grouping val="standard"/>
        <c:varyColors val="0"/>
        <c:ser>
          <c:idx val="9"/>
          <c:order val="0"/>
          <c:tx>
            <c:strRef>
              <c:f>Sheet1!$B$1</c:f>
              <c:strCache>
                <c:ptCount val="1"/>
                <c:pt idx="0">
                  <c:v>선행지수 순환변동치</c:v>
                </c:pt>
              </c:strCache>
            </c:strRef>
          </c:tx>
          <c:spPr>
            <a:ln w="12700" cap="rnd">
              <a:solidFill>
                <a:schemeClr val="accent1"/>
              </a:solidFill>
              <a:round/>
            </a:ln>
            <a:effectLst/>
          </c:spPr>
          <c:marker>
            <c:symbol val="none"/>
          </c:marker>
          <c:cat>
            <c:strRef>
              <c:f>Sheet1!$A$26:$A$79</c:f>
              <c:strCache>
                <c:ptCount val="54"/>
                <c:pt idx="0">
                  <c:v>'19.1</c:v>
                </c:pt>
                <c:pt idx="12">
                  <c:v>'20.1</c:v>
                </c:pt>
                <c:pt idx="24">
                  <c:v>'21.1</c:v>
                </c:pt>
                <c:pt idx="36">
                  <c:v>'22.1</c:v>
                </c:pt>
                <c:pt idx="48">
                  <c:v>'23.1</c:v>
                </c:pt>
                <c:pt idx="53">
                  <c:v>'23.6</c:v>
                </c:pt>
              </c:strCache>
            </c:strRef>
          </c:cat>
          <c:val>
            <c:numRef>
              <c:f>Sheet1!$B$26:$B$79</c:f>
              <c:numCache>
                <c:formatCode>General</c:formatCode>
                <c:ptCount val="54"/>
                <c:pt idx="0">
                  <c:v>98.8</c:v>
                </c:pt>
                <c:pt idx="1">
                  <c:v>98.7</c:v>
                </c:pt>
                <c:pt idx="2">
                  <c:v>98.8</c:v>
                </c:pt>
                <c:pt idx="3">
                  <c:v>98.7</c:v>
                </c:pt>
                <c:pt idx="4">
                  <c:v>98.5</c:v>
                </c:pt>
                <c:pt idx="5">
                  <c:v>98.3</c:v>
                </c:pt>
                <c:pt idx="6">
                  <c:v>98.1</c:v>
                </c:pt>
                <c:pt idx="7">
                  <c:v>98</c:v>
                </c:pt>
                <c:pt idx="8">
                  <c:v>98.1</c:v>
                </c:pt>
                <c:pt idx="9">
                  <c:v>98.5</c:v>
                </c:pt>
                <c:pt idx="10">
                  <c:v>98.8</c:v>
                </c:pt>
                <c:pt idx="11">
                  <c:v>99.1</c:v>
                </c:pt>
                <c:pt idx="12">
                  <c:v>99.1</c:v>
                </c:pt>
                <c:pt idx="13">
                  <c:v>99.1</c:v>
                </c:pt>
                <c:pt idx="14">
                  <c:v>98.6</c:v>
                </c:pt>
                <c:pt idx="15">
                  <c:v>98.4</c:v>
                </c:pt>
                <c:pt idx="16">
                  <c:v>98</c:v>
                </c:pt>
                <c:pt idx="17">
                  <c:v>98.2</c:v>
                </c:pt>
                <c:pt idx="18">
                  <c:v>98.6</c:v>
                </c:pt>
                <c:pt idx="19">
                  <c:v>99</c:v>
                </c:pt>
                <c:pt idx="20">
                  <c:v>99.4</c:v>
                </c:pt>
                <c:pt idx="21">
                  <c:v>99.7</c:v>
                </c:pt>
                <c:pt idx="22">
                  <c:v>100.2</c:v>
                </c:pt>
                <c:pt idx="23">
                  <c:v>100.4</c:v>
                </c:pt>
                <c:pt idx="24">
                  <c:v>100.8</c:v>
                </c:pt>
                <c:pt idx="25">
                  <c:v>101</c:v>
                </c:pt>
                <c:pt idx="26">
                  <c:v>101.2</c:v>
                </c:pt>
                <c:pt idx="27">
                  <c:v>101.6</c:v>
                </c:pt>
                <c:pt idx="28">
                  <c:v>101.9</c:v>
                </c:pt>
                <c:pt idx="29">
                  <c:v>102.2</c:v>
                </c:pt>
                <c:pt idx="30">
                  <c:v>102.1</c:v>
                </c:pt>
                <c:pt idx="31">
                  <c:v>101.9</c:v>
                </c:pt>
                <c:pt idx="32">
                  <c:v>101.5</c:v>
                </c:pt>
                <c:pt idx="33">
                  <c:v>101.2</c:v>
                </c:pt>
                <c:pt idx="34">
                  <c:v>100.9</c:v>
                </c:pt>
                <c:pt idx="35">
                  <c:v>100.8</c:v>
                </c:pt>
                <c:pt idx="36">
                  <c:v>100.8</c:v>
                </c:pt>
                <c:pt idx="37">
                  <c:v>100.6</c:v>
                </c:pt>
                <c:pt idx="38">
                  <c:v>100.4</c:v>
                </c:pt>
                <c:pt idx="39">
                  <c:v>100.3</c:v>
                </c:pt>
                <c:pt idx="40">
                  <c:v>100.4</c:v>
                </c:pt>
                <c:pt idx="41">
                  <c:v>100.5</c:v>
                </c:pt>
                <c:pt idx="42">
                  <c:v>100.3</c:v>
                </c:pt>
                <c:pt idx="43">
                  <c:v>100.2</c:v>
                </c:pt>
                <c:pt idx="44">
                  <c:v>100.2</c:v>
                </c:pt>
                <c:pt idx="45">
                  <c:v>100.2</c:v>
                </c:pt>
                <c:pt idx="46">
                  <c:v>100</c:v>
                </c:pt>
                <c:pt idx="47">
                  <c:v>99.5</c:v>
                </c:pt>
                <c:pt idx="48">
                  <c:v>99.1</c:v>
                </c:pt>
                <c:pt idx="49">
                  <c:v>98.9</c:v>
                </c:pt>
                <c:pt idx="50">
                  <c:v>98.6</c:v>
                </c:pt>
                <c:pt idx="51">
                  <c:v>98.4</c:v>
                </c:pt>
                <c:pt idx="52" formatCode="0.0_ ">
                  <c:v>98.5</c:v>
                </c:pt>
                <c:pt idx="53" formatCode="0.0_ ">
                  <c:v>98.8</c:v>
                </c:pt>
              </c:numCache>
            </c:numRef>
          </c:val>
          <c:smooth val="0"/>
          <c:extLst>
            <c:ext xmlns:c16="http://schemas.microsoft.com/office/drawing/2014/chart" uri="{C3380CC4-5D6E-409C-BE32-E72D297353CC}">
              <c16:uniqueId val="{00000000-DFDB-4420-8461-52550315B912}"/>
            </c:ext>
          </c:extLst>
        </c:ser>
        <c:ser>
          <c:idx val="10"/>
          <c:order val="1"/>
          <c:tx>
            <c:strRef>
              <c:f>Sheet1!$C$1</c:f>
              <c:strCache>
                <c:ptCount val="1"/>
                <c:pt idx="0">
                  <c:v>동행지수 순환변동치</c:v>
                </c:pt>
              </c:strCache>
            </c:strRef>
          </c:tx>
          <c:spPr>
            <a:ln w="12700" cap="rnd">
              <a:solidFill>
                <a:srgbClr val="00B8F5"/>
              </a:solidFill>
              <a:round/>
            </a:ln>
            <a:effectLst/>
          </c:spPr>
          <c:marker>
            <c:symbol val="none"/>
          </c:marker>
          <c:cat>
            <c:strRef>
              <c:f>Sheet1!$A$26:$A$79</c:f>
              <c:strCache>
                <c:ptCount val="54"/>
                <c:pt idx="0">
                  <c:v>'19.1</c:v>
                </c:pt>
                <c:pt idx="12">
                  <c:v>'20.1</c:v>
                </c:pt>
                <c:pt idx="24">
                  <c:v>'21.1</c:v>
                </c:pt>
                <c:pt idx="36">
                  <c:v>'22.1</c:v>
                </c:pt>
                <c:pt idx="48">
                  <c:v>'23.1</c:v>
                </c:pt>
                <c:pt idx="53">
                  <c:v>'23.6</c:v>
                </c:pt>
              </c:strCache>
            </c:strRef>
          </c:cat>
          <c:val>
            <c:numRef>
              <c:f>Sheet1!$C$26:$C$79</c:f>
              <c:numCache>
                <c:formatCode>General</c:formatCode>
                <c:ptCount val="54"/>
                <c:pt idx="0">
                  <c:v>100</c:v>
                </c:pt>
                <c:pt idx="1">
                  <c:v>99.4</c:v>
                </c:pt>
                <c:pt idx="2">
                  <c:v>99.4</c:v>
                </c:pt>
                <c:pt idx="3">
                  <c:v>99.2</c:v>
                </c:pt>
                <c:pt idx="4">
                  <c:v>99.5</c:v>
                </c:pt>
                <c:pt idx="5">
                  <c:v>99.5</c:v>
                </c:pt>
                <c:pt idx="6">
                  <c:v>99.5</c:v>
                </c:pt>
                <c:pt idx="7">
                  <c:v>99.7</c:v>
                </c:pt>
                <c:pt idx="8">
                  <c:v>99.8</c:v>
                </c:pt>
                <c:pt idx="9">
                  <c:v>99.8</c:v>
                </c:pt>
                <c:pt idx="10">
                  <c:v>99.7</c:v>
                </c:pt>
                <c:pt idx="11">
                  <c:v>100.1</c:v>
                </c:pt>
                <c:pt idx="12">
                  <c:v>100.3</c:v>
                </c:pt>
                <c:pt idx="13">
                  <c:v>99.7</c:v>
                </c:pt>
                <c:pt idx="14">
                  <c:v>98.6</c:v>
                </c:pt>
                <c:pt idx="15">
                  <c:v>97.5</c:v>
                </c:pt>
                <c:pt idx="16">
                  <c:v>96.4</c:v>
                </c:pt>
                <c:pt idx="17">
                  <c:v>96.5</c:v>
                </c:pt>
                <c:pt idx="18">
                  <c:v>96.6</c:v>
                </c:pt>
                <c:pt idx="19">
                  <c:v>96.9</c:v>
                </c:pt>
                <c:pt idx="20">
                  <c:v>97.4</c:v>
                </c:pt>
                <c:pt idx="21">
                  <c:v>97.8</c:v>
                </c:pt>
                <c:pt idx="22">
                  <c:v>98.2</c:v>
                </c:pt>
                <c:pt idx="23">
                  <c:v>98.2</c:v>
                </c:pt>
                <c:pt idx="24">
                  <c:v>97.8</c:v>
                </c:pt>
                <c:pt idx="25">
                  <c:v>97.9</c:v>
                </c:pt>
                <c:pt idx="26">
                  <c:v>98.4</c:v>
                </c:pt>
                <c:pt idx="27">
                  <c:v>99.2</c:v>
                </c:pt>
                <c:pt idx="28">
                  <c:v>99.3</c:v>
                </c:pt>
                <c:pt idx="29">
                  <c:v>99.2</c:v>
                </c:pt>
                <c:pt idx="30">
                  <c:v>99.1</c:v>
                </c:pt>
                <c:pt idx="31">
                  <c:v>99</c:v>
                </c:pt>
                <c:pt idx="32">
                  <c:v>99</c:v>
                </c:pt>
                <c:pt idx="33">
                  <c:v>99.2</c:v>
                </c:pt>
                <c:pt idx="34">
                  <c:v>99.4</c:v>
                </c:pt>
                <c:pt idx="35">
                  <c:v>100.1</c:v>
                </c:pt>
                <c:pt idx="36">
                  <c:v>100.5</c:v>
                </c:pt>
                <c:pt idx="37">
                  <c:v>100.7</c:v>
                </c:pt>
                <c:pt idx="38">
                  <c:v>100.6</c:v>
                </c:pt>
                <c:pt idx="39">
                  <c:v>100.3</c:v>
                </c:pt>
                <c:pt idx="40">
                  <c:v>100.4</c:v>
                </c:pt>
                <c:pt idx="41">
                  <c:v>100.4</c:v>
                </c:pt>
                <c:pt idx="42">
                  <c:v>100.5</c:v>
                </c:pt>
                <c:pt idx="43">
                  <c:v>100.8</c:v>
                </c:pt>
                <c:pt idx="44">
                  <c:v>100.8</c:v>
                </c:pt>
                <c:pt idx="45">
                  <c:v>100.7</c:v>
                </c:pt>
                <c:pt idx="46">
                  <c:v>100</c:v>
                </c:pt>
                <c:pt idx="47">
                  <c:v>99.4</c:v>
                </c:pt>
                <c:pt idx="48">
                  <c:v>98.9</c:v>
                </c:pt>
                <c:pt idx="49">
                  <c:v>99.2</c:v>
                </c:pt>
                <c:pt idx="50">
                  <c:v>99.6</c:v>
                </c:pt>
                <c:pt idx="51">
                  <c:v>99.8</c:v>
                </c:pt>
                <c:pt idx="52" formatCode="0.0_ ">
                  <c:v>99.9</c:v>
                </c:pt>
                <c:pt idx="53" formatCode="0.0_ ">
                  <c:v>99.7</c:v>
                </c:pt>
              </c:numCache>
            </c:numRef>
          </c:val>
          <c:smooth val="0"/>
          <c:extLst>
            <c:ext xmlns:c16="http://schemas.microsoft.com/office/drawing/2014/chart" uri="{C3380CC4-5D6E-409C-BE32-E72D297353CC}">
              <c16:uniqueId val="{00000001-DFDB-4420-8461-52550315B912}"/>
            </c:ext>
          </c:extLst>
        </c:ser>
        <c:dLbls>
          <c:showLegendKey val="0"/>
          <c:showVal val="0"/>
          <c:showCatName val="0"/>
          <c:showSerName val="0"/>
          <c:showPercent val="0"/>
          <c:showBubbleSize val="0"/>
        </c:dLbls>
        <c:smooth val="0"/>
        <c:axId val="236162544"/>
        <c:axId val="283922272"/>
      </c:lineChart>
      <c:catAx>
        <c:axId val="2361625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altLang="ko-KR" sz="7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283922272"/>
        <c:crosses val="autoZero"/>
        <c:auto val="1"/>
        <c:lblAlgn val="ctr"/>
        <c:lblOffset val="100"/>
        <c:noMultiLvlLbl val="0"/>
      </c:catAx>
      <c:valAx>
        <c:axId val="283922272"/>
        <c:scaling>
          <c:orientation val="minMax"/>
        </c:scaling>
        <c:delete val="0"/>
        <c:axPos val="l"/>
        <c:numFmt formatCode="#,##0_ " sourceLinked="0"/>
        <c:majorTickMark val="out"/>
        <c:minorTickMark val="none"/>
        <c:tickLblPos val="nextTo"/>
        <c:spPr>
          <a:noFill/>
          <a:ln>
            <a:solidFill>
              <a:schemeClr val="bg1">
                <a:lumMod val="85000"/>
              </a:schemeClr>
            </a:solidFill>
          </a:ln>
          <a:effectLst/>
        </c:spPr>
        <c:txPr>
          <a:bodyPr rot="-6000000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236162544"/>
        <c:crosses val="autoZero"/>
        <c:crossBetween val="between"/>
      </c:valAx>
      <c:spPr>
        <a:noFill/>
        <a:ln>
          <a:noFill/>
        </a:ln>
        <a:effectLst/>
      </c:spPr>
    </c:plotArea>
    <c:legend>
      <c:legendPos val="r"/>
      <c:legendEntry>
        <c:idx val="1"/>
        <c:txPr>
          <a:bodyPr rot="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legendEntry>
      <c:layout>
        <c:manualLayout>
          <c:xMode val="edge"/>
          <c:yMode val="edge"/>
          <c:x val="0.10020206590649994"/>
          <c:y val="7.1683281770564516E-2"/>
          <c:w val="0.86067658916876633"/>
          <c:h val="0.14552593145442158"/>
        </c:manualLayout>
      </c:layout>
      <c:overlay val="0"/>
      <c:spPr>
        <a:noFill/>
        <a:ln>
          <a:noFill/>
        </a:ln>
        <a:effectLst/>
      </c:spPr>
      <c:txPr>
        <a:bodyPr rot="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lgn="ctr">
        <a:defRPr lang="en-US" altLang="ko-K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3518860753348009E-2"/>
          <c:y val="6.0408149101554606E-2"/>
          <c:w val="0.88418133857506342"/>
          <c:h val="0.82806632344033915"/>
        </c:manualLayout>
      </c:layout>
      <c:lineChart>
        <c:grouping val="standard"/>
        <c:varyColors val="0"/>
        <c:ser>
          <c:idx val="0"/>
          <c:order val="0"/>
          <c:tx>
            <c:strRef>
              <c:f>Sheet1!$B$1</c:f>
              <c:strCache>
                <c:ptCount val="1"/>
                <c:pt idx="0">
                  <c:v>기계수주액 증감률</c:v>
                </c:pt>
              </c:strCache>
            </c:strRef>
          </c:tx>
          <c:spPr>
            <a:ln w="19050" cap="rnd">
              <a:solidFill>
                <a:schemeClr val="accent1"/>
              </a:solidFill>
              <a:round/>
            </a:ln>
            <a:effectLst/>
          </c:spPr>
          <c:marker>
            <c:symbol val="none"/>
          </c:marker>
          <c:cat>
            <c:strRef>
              <c:f>Sheet1!$A$30:$A$51</c:f>
              <c:strCache>
                <c:ptCount val="22"/>
                <c:pt idx="0">
                  <c:v>'18</c:v>
                </c:pt>
                <c:pt idx="4">
                  <c:v>'19</c:v>
                </c:pt>
                <c:pt idx="8">
                  <c:v>'20</c:v>
                </c:pt>
                <c:pt idx="12">
                  <c:v>'21</c:v>
                </c:pt>
                <c:pt idx="16">
                  <c:v>'22</c:v>
                </c:pt>
                <c:pt idx="20">
                  <c:v>'23</c:v>
                </c:pt>
                <c:pt idx="21">
                  <c:v>.2Q</c:v>
                </c:pt>
              </c:strCache>
            </c:strRef>
          </c:cat>
          <c:val>
            <c:numRef>
              <c:f>Sheet1!$B$30:$B$51</c:f>
              <c:numCache>
                <c:formatCode>General</c:formatCode>
                <c:ptCount val="22"/>
                <c:pt idx="0">
                  <c:v>42.4</c:v>
                </c:pt>
                <c:pt idx="1">
                  <c:v>2.6</c:v>
                </c:pt>
                <c:pt idx="2">
                  <c:v>24.1</c:v>
                </c:pt>
                <c:pt idx="3">
                  <c:v>2.5</c:v>
                </c:pt>
                <c:pt idx="4">
                  <c:v>-15.9</c:v>
                </c:pt>
                <c:pt idx="5">
                  <c:v>-14.8</c:v>
                </c:pt>
                <c:pt idx="6">
                  <c:v>-24.8</c:v>
                </c:pt>
                <c:pt idx="7">
                  <c:v>28.8</c:v>
                </c:pt>
                <c:pt idx="8">
                  <c:v>-5.5</c:v>
                </c:pt>
                <c:pt idx="9">
                  <c:v>-17.3</c:v>
                </c:pt>
                <c:pt idx="10">
                  <c:v>-3.9</c:v>
                </c:pt>
                <c:pt idx="11">
                  <c:v>0.2</c:v>
                </c:pt>
                <c:pt idx="12">
                  <c:v>90</c:v>
                </c:pt>
                <c:pt idx="13">
                  <c:v>106.7</c:v>
                </c:pt>
                <c:pt idx="14">
                  <c:v>74.099999999999994</c:v>
                </c:pt>
                <c:pt idx="15">
                  <c:v>5.8</c:v>
                </c:pt>
                <c:pt idx="16">
                  <c:v>13.7</c:v>
                </c:pt>
                <c:pt idx="17">
                  <c:v>16</c:v>
                </c:pt>
                <c:pt idx="18">
                  <c:v>18.399999999999999</c:v>
                </c:pt>
                <c:pt idx="19">
                  <c:v>1.3</c:v>
                </c:pt>
                <c:pt idx="20">
                  <c:v>-5.4</c:v>
                </c:pt>
                <c:pt idx="21">
                  <c:v>-19.100000000000001</c:v>
                </c:pt>
              </c:numCache>
            </c:numRef>
          </c:val>
          <c:smooth val="1"/>
          <c:extLst>
            <c:ext xmlns:c16="http://schemas.microsoft.com/office/drawing/2014/chart" uri="{C3380CC4-5D6E-409C-BE32-E72D297353CC}">
              <c16:uniqueId val="{00000000-3C8D-4DA3-8493-AC755FBEA28D}"/>
            </c:ext>
          </c:extLst>
        </c:ser>
        <c:ser>
          <c:idx val="1"/>
          <c:order val="1"/>
          <c:tx>
            <c:strRef>
              <c:f>Sheet1!$C$1</c:f>
              <c:strCache>
                <c:ptCount val="1"/>
                <c:pt idx="0">
                  <c:v>반도체 제조용장비 수입액 증감률</c:v>
                </c:pt>
              </c:strCache>
            </c:strRef>
          </c:tx>
          <c:spPr>
            <a:ln w="19050" cap="sq">
              <a:solidFill>
                <a:schemeClr val="accent4"/>
              </a:solidFill>
              <a:prstDash val="sysDash"/>
              <a:round/>
            </a:ln>
            <a:effectLst/>
          </c:spPr>
          <c:marker>
            <c:symbol val="none"/>
          </c:marker>
          <c:cat>
            <c:strRef>
              <c:f>Sheet1!$A$30:$A$51</c:f>
              <c:strCache>
                <c:ptCount val="22"/>
                <c:pt idx="0">
                  <c:v>'18</c:v>
                </c:pt>
                <c:pt idx="4">
                  <c:v>'19</c:v>
                </c:pt>
                <c:pt idx="8">
                  <c:v>'20</c:v>
                </c:pt>
                <c:pt idx="12">
                  <c:v>'21</c:v>
                </c:pt>
                <c:pt idx="16">
                  <c:v>'22</c:v>
                </c:pt>
                <c:pt idx="20">
                  <c:v>'23</c:v>
                </c:pt>
                <c:pt idx="21">
                  <c:v>.2Q</c:v>
                </c:pt>
              </c:strCache>
            </c:strRef>
          </c:cat>
          <c:val>
            <c:numRef>
              <c:f>Sheet1!$C$30:$C$51</c:f>
              <c:numCache>
                <c:formatCode>0.0</c:formatCode>
                <c:ptCount val="22"/>
                <c:pt idx="0" formatCode="#,##0.0">
                  <c:v>72.7</c:v>
                </c:pt>
                <c:pt idx="1">
                  <c:v>6.9562566431971423E-2</c:v>
                </c:pt>
                <c:pt idx="2">
                  <c:v>-32.593680184405741</c:v>
                </c:pt>
                <c:pt idx="3">
                  <c:v>-33.644273065716227</c:v>
                </c:pt>
                <c:pt idx="4">
                  <c:v>-59.96841338427231</c:v>
                </c:pt>
                <c:pt idx="5">
                  <c:v>-41.700947370871255</c:v>
                </c:pt>
                <c:pt idx="6">
                  <c:v>-36.892291643360075</c:v>
                </c:pt>
                <c:pt idx="7" formatCode="General">
                  <c:v>-25.20964849188293</c:v>
                </c:pt>
                <c:pt idx="8">
                  <c:v>43.629585247819954</c:v>
                </c:pt>
                <c:pt idx="9">
                  <c:v>53.053401975505366</c:v>
                </c:pt>
                <c:pt idx="10">
                  <c:v>70.200984794244306</c:v>
                </c:pt>
                <c:pt idx="11">
                  <c:v>88.596138947693404</c:v>
                </c:pt>
                <c:pt idx="12">
                  <c:v>96.237503709183315</c:v>
                </c:pt>
                <c:pt idx="13">
                  <c:v>42.901551011010241</c:v>
                </c:pt>
                <c:pt idx="14">
                  <c:v>41.462092695736068</c:v>
                </c:pt>
                <c:pt idx="15">
                  <c:v>26.810835203776133</c:v>
                </c:pt>
                <c:pt idx="16">
                  <c:v>-27.295338635899274</c:v>
                </c:pt>
                <c:pt idx="17">
                  <c:v>-9.5755686104029891</c:v>
                </c:pt>
                <c:pt idx="18">
                  <c:v>-1.9060313103636268</c:v>
                </c:pt>
                <c:pt idx="19">
                  <c:v>3.2590415267974975</c:v>
                </c:pt>
                <c:pt idx="20">
                  <c:v>-2.0373579395920012</c:v>
                </c:pt>
                <c:pt idx="21" formatCode="General">
                  <c:v>-10.6</c:v>
                </c:pt>
              </c:numCache>
            </c:numRef>
          </c:val>
          <c:smooth val="1"/>
          <c:extLst>
            <c:ext xmlns:c16="http://schemas.microsoft.com/office/drawing/2014/chart" uri="{C3380CC4-5D6E-409C-BE32-E72D297353CC}">
              <c16:uniqueId val="{00000001-3C8D-4DA3-8493-AC755FBEA28D}"/>
            </c:ext>
          </c:extLst>
        </c:ser>
        <c:dLbls>
          <c:showLegendKey val="0"/>
          <c:showVal val="0"/>
          <c:showCatName val="0"/>
          <c:showSerName val="0"/>
          <c:showPercent val="0"/>
          <c:showBubbleSize val="0"/>
        </c:dLbls>
        <c:smooth val="0"/>
        <c:axId val="188638816"/>
        <c:axId val="188636072"/>
      </c:lineChart>
      <c:catAx>
        <c:axId val="188638816"/>
        <c:scaling>
          <c:orientation val="minMax"/>
        </c:scaling>
        <c:delete val="0"/>
        <c:axPos val="b"/>
        <c:numFmt formatCode="General" sourceLinked="1"/>
        <c:majorTickMark val="out"/>
        <c:minorTickMark val="none"/>
        <c:tickLblPos val="low"/>
        <c:spPr>
          <a:noFill/>
          <a:ln w="6350"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88636072"/>
        <c:crosses val="autoZero"/>
        <c:auto val="1"/>
        <c:lblAlgn val="ctr"/>
        <c:lblOffset val="100"/>
        <c:noMultiLvlLbl val="0"/>
      </c:catAx>
      <c:valAx>
        <c:axId val="188636072"/>
        <c:scaling>
          <c:orientation val="minMax"/>
        </c:scaling>
        <c:delete val="0"/>
        <c:axPos val="l"/>
        <c:numFmt formatCode="#,##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88638816"/>
        <c:crosses val="autoZero"/>
        <c:crossBetween val="between"/>
      </c:valAx>
      <c:spPr>
        <a:noFill/>
        <a:ln>
          <a:noFill/>
        </a:ln>
        <a:effectLst/>
      </c:spPr>
    </c:plotArea>
    <c:legend>
      <c:legendPos val="t"/>
      <c:layout>
        <c:manualLayout>
          <c:xMode val="edge"/>
          <c:yMode val="edge"/>
          <c:x val="0.11260626438443382"/>
          <c:y val="7.5675064599483215E-3"/>
          <c:w val="0.86710196195852984"/>
          <c:h val="0.11574519230769231"/>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bg1">
                    <a:lumMod val="6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900">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661909187920725E-2"/>
          <c:y val="0.10126387446090236"/>
          <c:w val="0.83338835318485072"/>
          <c:h val="0.69420899228764776"/>
        </c:manualLayout>
      </c:layout>
      <c:lineChart>
        <c:grouping val="standard"/>
        <c:varyColors val="0"/>
        <c:ser>
          <c:idx val="9"/>
          <c:order val="0"/>
          <c:tx>
            <c:strRef>
              <c:f>Sheet1!$B$1</c:f>
              <c:strCache>
                <c:ptCount val="1"/>
                <c:pt idx="0">
                  <c:v>PCE</c:v>
                </c:pt>
              </c:strCache>
            </c:strRef>
          </c:tx>
          <c:spPr>
            <a:ln w="12700" cap="rnd">
              <a:solidFill>
                <a:schemeClr val="accent1"/>
              </a:solidFill>
              <a:round/>
            </a:ln>
            <a:effectLst/>
          </c:spPr>
          <c:marker>
            <c:symbol val="none"/>
          </c:marker>
          <c:dPt>
            <c:idx val="51"/>
            <c:marker>
              <c:symbol val="none"/>
            </c:marker>
            <c:bubble3D val="0"/>
            <c:extLst>
              <c:ext xmlns:c16="http://schemas.microsoft.com/office/drawing/2014/chart" uri="{C3380CC4-5D6E-409C-BE32-E72D297353CC}">
                <c16:uniqueId val="{00000000-8611-4897-927D-8B64DD80404A}"/>
              </c:ext>
            </c:extLst>
          </c:dPt>
          <c:dPt>
            <c:idx val="52"/>
            <c:marker>
              <c:symbol val="none"/>
            </c:marker>
            <c:bubble3D val="0"/>
            <c:extLst>
              <c:ext xmlns:c16="http://schemas.microsoft.com/office/drawing/2014/chart" uri="{C3380CC4-5D6E-409C-BE32-E72D297353CC}">
                <c16:uniqueId val="{00000001-8611-4897-927D-8B64DD80404A}"/>
              </c:ext>
            </c:extLst>
          </c:dPt>
          <c:dLbls>
            <c:dLbl>
              <c:idx val="66"/>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B29B-4284-9333-03BBEF97026D}"/>
                </c:ext>
              </c:extLst>
            </c:dLbl>
            <c:spPr>
              <a:noFill/>
              <a:ln>
                <a:noFill/>
              </a:ln>
              <a:effectLst/>
            </c:spPr>
            <c:txPr>
              <a:bodyPr rot="0" spcFirstLastPara="1" vertOverflow="ellipsis" vert="horz" wrap="square" lIns="38100" tIns="19050" rIns="38100" bIns="19050" anchor="ctr" anchorCtr="1">
                <a:spAutoFit/>
              </a:bodyPr>
              <a:lstStyle/>
              <a:p>
                <a:pPr>
                  <a:defRPr lang="en-US" altLang="ko-KR" sz="800" b="0" i="0" u="none" strike="noStrike" kern="1200" baseline="0">
                    <a:ln>
                      <a:solidFill>
                        <a:schemeClr val="bg1">
                          <a:lumMod val="65000"/>
                          <a:alpha val="0"/>
                        </a:schemeClr>
                      </a:solidFill>
                    </a:ln>
                    <a:solidFill>
                      <a:schemeClr val="accent1"/>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Sheet1!$A$14:$A$80</c:f>
              <c:strCache>
                <c:ptCount val="67"/>
                <c:pt idx="0">
                  <c:v>'18.1</c:v>
                </c:pt>
                <c:pt idx="12">
                  <c:v>'19.1</c:v>
                </c:pt>
                <c:pt idx="24">
                  <c:v>'20.1</c:v>
                </c:pt>
                <c:pt idx="36">
                  <c:v>'21.1</c:v>
                </c:pt>
                <c:pt idx="48">
                  <c:v>'22.1</c:v>
                </c:pt>
                <c:pt idx="60">
                  <c:v>'23.1</c:v>
                </c:pt>
                <c:pt idx="66">
                  <c:v>'23.7</c:v>
                </c:pt>
              </c:strCache>
            </c:strRef>
          </c:cat>
          <c:val>
            <c:numRef>
              <c:f>Sheet1!$B$14:$B$80</c:f>
              <c:numCache>
                <c:formatCode>0.0</c:formatCode>
                <c:ptCount val="67"/>
                <c:pt idx="0">
                  <c:v>1.74899</c:v>
                </c:pt>
                <c:pt idx="1">
                  <c:v>1.76606</c:v>
                </c:pt>
                <c:pt idx="2">
                  <c:v>2.0472399999999999</c:v>
                </c:pt>
                <c:pt idx="3">
                  <c:v>1.97919</c:v>
                </c:pt>
                <c:pt idx="4">
                  <c:v>2.0767000000000002</c:v>
                </c:pt>
                <c:pt idx="5">
                  <c:v>2.0366</c:v>
                </c:pt>
                <c:pt idx="6">
                  <c:v>2.1104099999999999</c:v>
                </c:pt>
                <c:pt idx="7">
                  <c:v>2.0097299999999998</c:v>
                </c:pt>
                <c:pt idx="8">
                  <c:v>2.0893600000000001</c:v>
                </c:pt>
                <c:pt idx="9">
                  <c:v>1.9603900000000001</c:v>
                </c:pt>
                <c:pt idx="10">
                  <c:v>2.07125</c:v>
                </c:pt>
                <c:pt idx="11">
                  <c:v>2.0847500000000001</c:v>
                </c:pt>
                <c:pt idx="12">
                  <c:v>1.8830199999999999</c:v>
                </c:pt>
                <c:pt idx="13">
                  <c:v>1.7344999999999999</c:v>
                </c:pt>
                <c:pt idx="14">
                  <c:v>1.63195</c:v>
                </c:pt>
                <c:pt idx="15">
                  <c:v>1.7312099999999999</c:v>
                </c:pt>
                <c:pt idx="16">
                  <c:v>1.6524799999999999</c:v>
                </c:pt>
                <c:pt idx="17">
                  <c:v>1.7506600000000001</c:v>
                </c:pt>
                <c:pt idx="18">
                  <c:v>1.7583200000000001</c:v>
                </c:pt>
                <c:pt idx="19">
                  <c:v>1.83589</c:v>
                </c:pt>
                <c:pt idx="20">
                  <c:v>1.68634</c:v>
                </c:pt>
                <c:pt idx="21">
                  <c:v>1.69038</c:v>
                </c:pt>
                <c:pt idx="22">
                  <c:v>1.52755</c:v>
                </c:pt>
                <c:pt idx="23">
                  <c:v>1.58816</c:v>
                </c:pt>
                <c:pt idx="24">
                  <c:v>1.68625</c:v>
                </c:pt>
                <c:pt idx="25">
                  <c:v>1.79755</c:v>
                </c:pt>
                <c:pt idx="26">
                  <c:v>1.6102399999999999</c:v>
                </c:pt>
                <c:pt idx="27">
                  <c:v>0.91178000000000003</c:v>
                </c:pt>
                <c:pt idx="28">
                  <c:v>0.93583000000000005</c:v>
                </c:pt>
                <c:pt idx="29">
                  <c:v>0.93838999999999995</c:v>
                </c:pt>
                <c:pt idx="30">
                  <c:v>1.13056</c:v>
                </c:pt>
                <c:pt idx="31">
                  <c:v>1.3467499999999999</c:v>
                </c:pt>
                <c:pt idx="32">
                  <c:v>1.45987</c:v>
                </c:pt>
                <c:pt idx="33">
                  <c:v>1.35205</c:v>
                </c:pt>
                <c:pt idx="34">
                  <c:v>1.3543799999999999</c:v>
                </c:pt>
                <c:pt idx="35">
                  <c:v>1.46313</c:v>
                </c:pt>
                <c:pt idx="36">
                  <c:v>1.5698000000000001</c:v>
                </c:pt>
                <c:pt idx="37">
                  <c:v>1.56264</c:v>
                </c:pt>
                <c:pt idx="38">
                  <c:v>2.0451999999999999</c:v>
                </c:pt>
                <c:pt idx="39">
                  <c:v>3.1224500000000002</c:v>
                </c:pt>
                <c:pt idx="40">
                  <c:v>3.5171399999999999</c:v>
                </c:pt>
                <c:pt idx="41">
                  <c:v>3.8018200000000002</c:v>
                </c:pt>
                <c:pt idx="42">
                  <c:v>3.86687</c:v>
                </c:pt>
                <c:pt idx="43">
                  <c:v>3.88198</c:v>
                </c:pt>
                <c:pt idx="44">
                  <c:v>3.9191400000000001</c:v>
                </c:pt>
                <c:pt idx="45">
                  <c:v>4.3081300000000002</c:v>
                </c:pt>
                <c:pt idx="46">
                  <c:v>4.8181500000000002</c:v>
                </c:pt>
                <c:pt idx="47">
                  <c:v>5.0436100000000001</c:v>
                </c:pt>
                <c:pt idx="48">
                  <c:v>5.2089999999999996</c:v>
                </c:pt>
                <c:pt idx="49">
                  <c:v>5.4185699999999999</c:v>
                </c:pt>
                <c:pt idx="50">
                  <c:v>5.36477</c:v>
                </c:pt>
                <c:pt idx="51">
                  <c:v>5.0298699999999998</c:v>
                </c:pt>
                <c:pt idx="52">
                  <c:v>4.8815400000000002</c:v>
                </c:pt>
                <c:pt idx="53">
                  <c:v>5.0354099999999997</c:v>
                </c:pt>
                <c:pt idx="54">
                  <c:v>4.7032999999999996</c:v>
                </c:pt>
                <c:pt idx="55">
                  <c:v>4.93405</c:v>
                </c:pt>
                <c:pt idx="56">
                  <c:v>5.20153</c:v>
                </c:pt>
                <c:pt idx="57">
                  <c:v>5.0500699999999998</c:v>
                </c:pt>
                <c:pt idx="58">
                  <c:v>4.7965999999999998</c:v>
                </c:pt>
                <c:pt idx="59">
                  <c:v>4.6200700000000001</c:v>
                </c:pt>
                <c:pt idx="60" formatCode="0.0_ ">
                  <c:v>4.7010199999999998</c:v>
                </c:pt>
                <c:pt idx="61" formatCode="0.0_ ">
                  <c:v>4.6854500000000003</c:v>
                </c:pt>
                <c:pt idx="62" formatCode="0.0_ ">
                  <c:v>4.6255300000000004</c:v>
                </c:pt>
                <c:pt idx="63" formatCode="0.0_ ">
                  <c:v>4.6972100000000001</c:v>
                </c:pt>
                <c:pt idx="64">
                  <c:v>4.64968</c:v>
                </c:pt>
                <c:pt idx="65">
                  <c:v>4.5808600000000004</c:v>
                </c:pt>
                <c:pt idx="66">
                  <c:v>4.0995299999999997</c:v>
                </c:pt>
              </c:numCache>
            </c:numRef>
          </c:val>
          <c:smooth val="0"/>
          <c:extLst>
            <c:ext xmlns:c16="http://schemas.microsoft.com/office/drawing/2014/chart" uri="{C3380CC4-5D6E-409C-BE32-E72D297353CC}">
              <c16:uniqueId val="{00000003-8611-4897-927D-8B64DD80404A}"/>
            </c:ext>
          </c:extLst>
        </c:ser>
        <c:ser>
          <c:idx val="10"/>
          <c:order val="1"/>
          <c:tx>
            <c:strRef>
              <c:f>Sheet1!$C$1</c:f>
              <c:strCache>
                <c:ptCount val="1"/>
                <c:pt idx="0">
                  <c:v>CPI</c:v>
                </c:pt>
              </c:strCache>
            </c:strRef>
          </c:tx>
          <c:spPr>
            <a:ln w="12700" cap="rnd">
              <a:solidFill>
                <a:schemeClr val="accent4"/>
              </a:solidFill>
              <a:round/>
            </a:ln>
            <a:effectLst/>
          </c:spPr>
          <c:marker>
            <c:symbol val="none"/>
          </c:marker>
          <c:dPt>
            <c:idx val="52"/>
            <c:marker>
              <c:symbol val="none"/>
            </c:marker>
            <c:bubble3D val="0"/>
            <c:extLst>
              <c:ext xmlns:c16="http://schemas.microsoft.com/office/drawing/2014/chart" uri="{C3380CC4-5D6E-409C-BE32-E72D297353CC}">
                <c16:uniqueId val="{00000004-8611-4897-927D-8B64DD80404A}"/>
              </c:ext>
            </c:extLst>
          </c:dPt>
          <c:dPt>
            <c:idx val="53"/>
            <c:marker>
              <c:symbol val="none"/>
            </c:marker>
            <c:bubble3D val="0"/>
            <c:extLst>
              <c:ext xmlns:c16="http://schemas.microsoft.com/office/drawing/2014/chart" uri="{C3380CC4-5D6E-409C-BE32-E72D297353CC}">
                <c16:uniqueId val="{00000005-8611-4897-927D-8B64DD80404A}"/>
              </c:ext>
            </c:extLst>
          </c:dPt>
          <c:dLbls>
            <c:dLbl>
              <c:idx val="66"/>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B29B-4284-9333-03BBEF97026D}"/>
                </c:ext>
              </c:extLst>
            </c:dLbl>
            <c:spPr>
              <a:noFill/>
              <a:ln>
                <a:noFill/>
              </a:ln>
              <a:effectLst/>
            </c:spPr>
            <c:txPr>
              <a:bodyPr rot="0" spcFirstLastPara="1" vertOverflow="ellipsis" vert="horz" wrap="square" lIns="38100" tIns="19050" rIns="38100" bIns="19050" anchor="ctr" anchorCtr="1">
                <a:spAutoFit/>
              </a:bodyPr>
              <a:lstStyle/>
              <a:p>
                <a:pPr>
                  <a:defRPr lang="en-US" altLang="ko-KR" sz="800" b="0" i="0" u="none" strike="noStrike" kern="1200" baseline="0">
                    <a:ln>
                      <a:solidFill>
                        <a:schemeClr val="bg1">
                          <a:lumMod val="65000"/>
                          <a:alpha val="0"/>
                        </a:schemeClr>
                      </a:solidFill>
                    </a:ln>
                    <a:solidFill>
                      <a:schemeClr val="accent4"/>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Sheet1!$A$14:$A$80</c:f>
              <c:strCache>
                <c:ptCount val="67"/>
                <c:pt idx="0">
                  <c:v>'18.1</c:v>
                </c:pt>
                <c:pt idx="12">
                  <c:v>'19.1</c:v>
                </c:pt>
                <c:pt idx="24">
                  <c:v>'20.1</c:v>
                </c:pt>
                <c:pt idx="36">
                  <c:v>'21.1</c:v>
                </c:pt>
                <c:pt idx="48">
                  <c:v>'22.1</c:v>
                </c:pt>
                <c:pt idx="60">
                  <c:v>'23.1</c:v>
                </c:pt>
                <c:pt idx="66">
                  <c:v>'23.7</c:v>
                </c:pt>
              </c:strCache>
            </c:strRef>
          </c:cat>
          <c:val>
            <c:numRef>
              <c:f>Sheet1!$C$14:$C$80</c:f>
              <c:numCache>
                <c:formatCode>0.0</c:formatCode>
                <c:ptCount val="67"/>
                <c:pt idx="0">
                  <c:v>2.0705100000000001</c:v>
                </c:pt>
                <c:pt idx="1">
                  <c:v>2.2118000000000002</c:v>
                </c:pt>
                <c:pt idx="2">
                  <c:v>2.3597100000000002</c:v>
                </c:pt>
                <c:pt idx="3">
                  <c:v>2.4627400000000002</c:v>
                </c:pt>
                <c:pt idx="4">
                  <c:v>2.8010100000000002</c:v>
                </c:pt>
                <c:pt idx="5">
                  <c:v>2.87155</c:v>
                </c:pt>
                <c:pt idx="6">
                  <c:v>2.9495200000000001</c:v>
                </c:pt>
                <c:pt idx="7">
                  <c:v>2.6991800000000001</c:v>
                </c:pt>
                <c:pt idx="8">
                  <c:v>2.2769699999999999</c:v>
                </c:pt>
                <c:pt idx="9">
                  <c:v>2.5224700000000002</c:v>
                </c:pt>
                <c:pt idx="10">
                  <c:v>2.1766000000000001</c:v>
                </c:pt>
                <c:pt idx="11">
                  <c:v>1.9101600000000001</c:v>
                </c:pt>
                <c:pt idx="12">
                  <c:v>1.55124</c:v>
                </c:pt>
                <c:pt idx="13">
                  <c:v>1.52014</c:v>
                </c:pt>
                <c:pt idx="14">
                  <c:v>1.86252</c:v>
                </c:pt>
                <c:pt idx="15">
                  <c:v>1.99644</c:v>
                </c:pt>
                <c:pt idx="16">
                  <c:v>1.79023</c:v>
                </c:pt>
                <c:pt idx="17">
                  <c:v>1.6484799999999999</c:v>
                </c:pt>
                <c:pt idx="18">
                  <c:v>1.8114600000000001</c:v>
                </c:pt>
                <c:pt idx="19">
                  <c:v>1.7497799999999999</c:v>
                </c:pt>
                <c:pt idx="20">
                  <c:v>1.7113</c:v>
                </c:pt>
                <c:pt idx="21">
                  <c:v>1.7640400000000001</c:v>
                </c:pt>
                <c:pt idx="22">
                  <c:v>2.0512800000000002</c:v>
                </c:pt>
                <c:pt idx="23">
                  <c:v>2.2851300000000001</c:v>
                </c:pt>
                <c:pt idx="24">
                  <c:v>2.4865699999999999</c:v>
                </c:pt>
                <c:pt idx="25">
                  <c:v>2.33487</c:v>
                </c:pt>
                <c:pt idx="26">
                  <c:v>1.5393300000000001</c:v>
                </c:pt>
                <c:pt idx="27">
                  <c:v>0.3291</c:v>
                </c:pt>
                <c:pt idx="28">
                  <c:v>0.11792999999999999</c:v>
                </c:pt>
                <c:pt idx="29">
                  <c:v>0.64573000000000003</c:v>
                </c:pt>
                <c:pt idx="30">
                  <c:v>0.98607999999999996</c:v>
                </c:pt>
                <c:pt idx="31">
                  <c:v>1.30965</c:v>
                </c:pt>
                <c:pt idx="32">
                  <c:v>1.3713200000000001</c:v>
                </c:pt>
                <c:pt idx="33">
                  <c:v>1.18207</c:v>
                </c:pt>
                <c:pt idx="34">
                  <c:v>1.1745399999999999</c:v>
                </c:pt>
                <c:pt idx="35">
                  <c:v>1.3620099999999999</c:v>
                </c:pt>
                <c:pt idx="36">
                  <c:v>1.39977</c:v>
                </c:pt>
                <c:pt idx="37">
                  <c:v>1.67622</c:v>
                </c:pt>
                <c:pt idx="38">
                  <c:v>2.6197599999999999</c:v>
                </c:pt>
                <c:pt idx="39">
                  <c:v>4.1596900000000003</c:v>
                </c:pt>
                <c:pt idx="40">
                  <c:v>4.9927099999999998</c:v>
                </c:pt>
                <c:pt idx="41">
                  <c:v>5.3914499999999999</c:v>
                </c:pt>
                <c:pt idx="42">
                  <c:v>5.3654799999999998</c:v>
                </c:pt>
                <c:pt idx="43">
                  <c:v>5.2512699999999999</c:v>
                </c:pt>
                <c:pt idx="44">
                  <c:v>5.3903499999999998</c:v>
                </c:pt>
                <c:pt idx="45">
                  <c:v>6.22187</c:v>
                </c:pt>
                <c:pt idx="46">
                  <c:v>6.8090000000000002</c:v>
                </c:pt>
                <c:pt idx="47">
                  <c:v>7.0364000000000004</c:v>
                </c:pt>
                <c:pt idx="48">
                  <c:v>7.47987</c:v>
                </c:pt>
                <c:pt idx="49">
                  <c:v>7.8710599999999999</c:v>
                </c:pt>
                <c:pt idx="50">
                  <c:v>8.5424600000000002</c:v>
                </c:pt>
                <c:pt idx="51">
                  <c:v>8.2586300000000001</c:v>
                </c:pt>
                <c:pt idx="52">
                  <c:v>8.5815099999999997</c:v>
                </c:pt>
                <c:pt idx="53">
                  <c:v>9.0597600000000007</c:v>
                </c:pt>
                <c:pt idx="54">
                  <c:v>8.5248100000000004</c:v>
                </c:pt>
                <c:pt idx="55">
                  <c:v>8.2626899999999992</c:v>
                </c:pt>
                <c:pt idx="56">
                  <c:v>8.20167</c:v>
                </c:pt>
                <c:pt idx="57">
                  <c:v>7.7454299999999998</c:v>
                </c:pt>
                <c:pt idx="58">
                  <c:v>7.1103199999999998</c:v>
                </c:pt>
                <c:pt idx="59">
                  <c:v>6.4543999999999997</c:v>
                </c:pt>
                <c:pt idx="60">
                  <c:v>6.4101499999999998</c:v>
                </c:pt>
                <c:pt idx="61">
                  <c:v>6.0356100000000001</c:v>
                </c:pt>
                <c:pt idx="62">
                  <c:v>4.9849699999999997</c:v>
                </c:pt>
                <c:pt idx="63">
                  <c:v>4.93032</c:v>
                </c:pt>
                <c:pt idx="64" formatCode="0.0_ ">
                  <c:v>4.0476099999999997</c:v>
                </c:pt>
                <c:pt idx="65" formatCode="0.0_ ">
                  <c:v>2.9691800000000002</c:v>
                </c:pt>
                <c:pt idx="66" formatCode="0.0_ ">
                  <c:v>3.1777799999999998</c:v>
                </c:pt>
              </c:numCache>
            </c:numRef>
          </c:val>
          <c:smooth val="0"/>
          <c:extLst>
            <c:ext xmlns:c16="http://schemas.microsoft.com/office/drawing/2014/chart" uri="{C3380CC4-5D6E-409C-BE32-E72D297353CC}">
              <c16:uniqueId val="{00000007-8611-4897-927D-8B64DD80404A}"/>
            </c:ext>
          </c:extLst>
        </c:ser>
        <c:dLbls>
          <c:showLegendKey val="0"/>
          <c:showVal val="0"/>
          <c:showCatName val="0"/>
          <c:showSerName val="0"/>
          <c:showPercent val="0"/>
          <c:showBubbleSize val="0"/>
        </c:dLbls>
        <c:smooth val="0"/>
        <c:axId val="236162544"/>
        <c:axId val="283922272"/>
      </c:lineChart>
      <c:catAx>
        <c:axId val="2361625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altLang="ko-KR" sz="7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283922272"/>
        <c:crosses val="autoZero"/>
        <c:auto val="1"/>
        <c:lblAlgn val="ctr"/>
        <c:lblOffset val="100"/>
        <c:noMultiLvlLbl val="0"/>
      </c:catAx>
      <c:valAx>
        <c:axId val="283922272"/>
        <c:scaling>
          <c:orientation val="minMax"/>
        </c:scaling>
        <c:delete val="0"/>
        <c:axPos val="l"/>
        <c:numFmt formatCode="#,##0_);[Red]\(#,##0\)" sourceLinked="0"/>
        <c:majorTickMark val="out"/>
        <c:minorTickMark val="none"/>
        <c:tickLblPos val="nextTo"/>
        <c:spPr>
          <a:noFill/>
          <a:ln>
            <a:solidFill>
              <a:schemeClr val="bg1">
                <a:lumMod val="85000"/>
              </a:schemeClr>
            </a:solidFill>
          </a:ln>
          <a:effectLst/>
        </c:spPr>
        <c:txPr>
          <a:bodyPr rot="-6000000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236162544"/>
        <c:crosses val="autoZero"/>
        <c:crossBetween val="between"/>
        <c:majorUnit val="1"/>
      </c:valAx>
      <c:spPr>
        <a:noFill/>
        <a:ln>
          <a:noFill/>
        </a:ln>
        <a:effectLst/>
      </c:spPr>
    </c:plotArea>
    <c:legend>
      <c:legendPos val="r"/>
      <c:legendEntry>
        <c:idx val="1"/>
        <c:txPr>
          <a:bodyPr rot="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legendEntry>
      <c:layout>
        <c:manualLayout>
          <c:xMode val="edge"/>
          <c:yMode val="edge"/>
          <c:x val="0.12827907938733066"/>
          <c:y val="4.1923186286968131E-2"/>
          <c:w val="0.74992818463622835"/>
          <c:h val="0.1075878797363119"/>
        </c:manualLayout>
      </c:layout>
      <c:overlay val="0"/>
      <c:spPr>
        <a:noFill/>
        <a:ln>
          <a:noFill/>
        </a:ln>
        <a:effectLst/>
      </c:spPr>
      <c:txPr>
        <a:bodyPr rot="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lgn="ctr">
        <a:defRPr lang="en-US" altLang="ko-K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externalData r:id="rId3">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514933719411537"/>
          <c:y val="6.9117567114411665E-2"/>
          <c:w val="0.87333602044396319"/>
          <c:h val="0.74015662421732176"/>
        </c:manualLayout>
      </c:layout>
      <c:lineChart>
        <c:grouping val="standard"/>
        <c:varyColors val="0"/>
        <c:ser>
          <c:idx val="9"/>
          <c:order val="0"/>
          <c:tx>
            <c:strRef>
              <c:f>Sheet1!$B$1</c:f>
              <c:strCache>
                <c:ptCount val="1"/>
                <c:pt idx="0">
                  <c:v>소비자물가상승률</c:v>
                </c:pt>
              </c:strCache>
            </c:strRef>
          </c:tx>
          <c:spPr>
            <a:ln w="12700" cap="rnd">
              <a:solidFill>
                <a:schemeClr val="accent1"/>
              </a:solidFill>
              <a:round/>
            </a:ln>
            <a:effectLst/>
          </c:spPr>
          <c:marker>
            <c:symbol val="none"/>
          </c:marker>
          <c:dPt>
            <c:idx val="53"/>
            <c:marker>
              <c:symbol val="none"/>
            </c:marker>
            <c:bubble3D val="0"/>
            <c:extLst>
              <c:ext xmlns:c16="http://schemas.microsoft.com/office/drawing/2014/chart" uri="{C3380CC4-5D6E-409C-BE32-E72D297353CC}">
                <c16:uniqueId val="{00000000-A6AD-4C7F-94F7-C07E77C1F5D2}"/>
              </c:ext>
            </c:extLst>
          </c:dPt>
          <c:dLbls>
            <c:dLbl>
              <c:idx val="66"/>
              <c:layout>
                <c:manualLayout>
                  <c:x val="-4.6994933058123111E-3"/>
                  <c:y val="3.3732313112360947E-2"/>
                </c:manualLayout>
              </c:layout>
              <c:spPr>
                <a:noFill/>
                <a:ln>
                  <a:noFill/>
                </a:ln>
                <a:effectLst/>
              </c:spPr>
              <c:txPr>
                <a:bodyPr rot="0" spcFirstLastPara="1" vertOverflow="ellipsis" vert="horz" wrap="square" lIns="38100" tIns="19050" rIns="38100" bIns="19050" anchor="ctr" anchorCtr="1">
                  <a:spAutoFit/>
                </a:bodyPr>
                <a:lstStyle/>
                <a:p>
                  <a:pPr>
                    <a:defRPr lang="en-US" altLang="ko-KR" sz="800" b="0" i="0" u="none" strike="noStrike" kern="1200" baseline="0">
                      <a:ln>
                        <a:solidFill>
                          <a:schemeClr val="tx2">
                            <a:lumMod val="75000"/>
                            <a:alpha val="0"/>
                          </a:schemeClr>
                        </a:solidFill>
                      </a:ln>
                      <a:solidFill>
                        <a:schemeClr val="accent1"/>
                      </a:solidFill>
                      <a:latin typeface="KoPub돋움체 Medium" panose="00000600000000000000" pitchFamily="2" charset="-127"/>
                      <a:ea typeface="KoPub돋움체 Medium" panose="00000600000000000000" pitchFamily="2" charset="-127"/>
                      <a:cs typeface="+mn-cs"/>
                    </a:defRPr>
                  </a:pPr>
                  <a:endParaRPr lang="ko-KR"/>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75E2-4223-B938-B81CA3457CE0}"/>
                </c:ext>
              </c:extLst>
            </c:dLbl>
            <c:spPr>
              <a:noFill/>
              <a:ln>
                <a:noFill/>
              </a:ln>
              <a:effectLst/>
            </c:spPr>
            <c:txPr>
              <a:bodyPr rot="0" spcFirstLastPara="1" vertOverflow="ellipsis" vert="horz" wrap="square" lIns="38100" tIns="19050" rIns="38100" bIns="19050" anchor="ctr" anchorCtr="1">
                <a:spAutoFit/>
              </a:bodyPr>
              <a:lstStyle/>
              <a:p>
                <a:pP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Sheet1!$A$14:$A$81</c:f>
              <c:strCache>
                <c:ptCount val="68"/>
                <c:pt idx="0">
                  <c:v>'18.1</c:v>
                </c:pt>
                <c:pt idx="12">
                  <c:v>'19.1</c:v>
                </c:pt>
                <c:pt idx="24">
                  <c:v>'20.1</c:v>
                </c:pt>
                <c:pt idx="36">
                  <c:v>'21.1</c:v>
                </c:pt>
                <c:pt idx="48">
                  <c:v>'22.1</c:v>
                </c:pt>
                <c:pt idx="60">
                  <c:v>'23.1</c:v>
                </c:pt>
                <c:pt idx="67">
                  <c:v>'23.8</c:v>
                </c:pt>
              </c:strCache>
            </c:strRef>
          </c:cat>
          <c:val>
            <c:numRef>
              <c:f>Sheet1!$B$14:$B$81</c:f>
              <c:numCache>
                <c:formatCode>0.0_);[Red]\(0.0\)</c:formatCode>
                <c:ptCount val="68"/>
                <c:pt idx="0">
                  <c:v>0.8</c:v>
                </c:pt>
                <c:pt idx="1">
                  <c:v>1.3</c:v>
                </c:pt>
                <c:pt idx="2">
                  <c:v>1.2</c:v>
                </c:pt>
                <c:pt idx="3">
                  <c:v>1.5</c:v>
                </c:pt>
                <c:pt idx="4">
                  <c:v>1.5</c:v>
                </c:pt>
                <c:pt idx="5">
                  <c:v>1.5</c:v>
                </c:pt>
                <c:pt idx="6">
                  <c:v>1.1000000000000001</c:v>
                </c:pt>
                <c:pt idx="7">
                  <c:v>1.4</c:v>
                </c:pt>
                <c:pt idx="8">
                  <c:v>2.1</c:v>
                </c:pt>
                <c:pt idx="9">
                  <c:v>2</c:v>
                </c:pt>
                <c:pt idx="10">
                  <c:v>2</c:v>
                </c:pt>
                <c:pt idx="11">
                  <c:v>1.3</c:v>
                </c:pt>
                <c:pt idx="12">
                  <c:v>0.8</c:v>
                </c:pt>
                <c:pt idx="13">
                  <c:v>0.5</c:v>
                </c:pt>
                <c:pt idx="14">
                  <c:v>0.4</c:v>
                </c:pt>
                <c:pt idx="15">
                  <c:v>0.6</c:v>
                </c:pt>
                <c:pt idx="16">
                  <c:v>0.7</c:v>
                </c:pt>
                <c:pt idx="17">
                  <c:v>0.7</c:v>
                </c:pt>
                <c:pt idx="18">
                  <c:v>0.6</c:v>
                </c:pt>
                <c:pt idx="19">
                  <c:v>0</c:v>
                </c:pt>
                <c:pt idx="20">
                  <c:v>-0.4</c:v>
                </c:pt>
                <c:pt idx="21">
                  <c:v>0</c:v>
                </c:pt>
                <c:pt idx="22">
                  <c:v>0.2</c:v>
                </c:pt>
                <c:pt idx="23">
                  <c:v>0.7</c:v>
                </c:pt>
                <c:pt idx="24">
                  <c:v>1.2</c:v>
                </c:pt>
                <c:pt idx="25">
                  <c:v>0.9</c:v>
                </c:pt>
                <c:pt idx="26">
                  <c:v>0.8</c:v>
                </c:pt>
                <c:pt idx="27">
                  <c:v>0</c:v>
                </c:pt>
                <c:pt idx="28">
                  <c:v>-0.2</c:v>
                </c:pt>
                <c:pt idx="29">
                  <c:v>0.2</c:v>
                </c:pt>
                <c:pt idx="30">
                  <c:v>0.4</c:v>
                </c:pt>
                <c:pt idx="31">
                  <c:v>0.8</c:v>
                </c:pt>
                <c:pt idx="32">
                  <c:v>0.9</c:v>
                </c:pt>
                <c:pt idx="33">
                  <c:v>0.1</c:v>
                </c:pt>
                <c:pt idx="34">
                  <c:v>0.6</c:v>
                </c:pt>
                <c:pt idx="35">
                  <c:v>0.6</c:v>
                </c:pt>
                <c:pt idx="36">
                  <c:v>0.9</c:v>
                </c:pt>
                <c:pt idx="37">
                  <c:v>1.4</c:v>
                </c:pt>
                <c:pt idx="38">
                  <c:v>1.9</c:v>
                </c:pt>
                <c:pt idx="39">
                  <c:v>2.5</c:v>
                </c:pt>
                <c:pt idx="40">
                  <c:v>2.6</c:v>
                </c:pt>
                <c:pt idx="41">
                  <c:v>2.2999999999999998</c:v>
                </c:pt>
                <c:pt idx="42">
                  <c:v>2.6</c:v>
                </c:pt>
                <c:pt idx="43">
                  <c:v>2.6</c:v>
                </c:pt>
                <c:pt idx="44">
                  <c:v>2.4</c:v>
                </c:pt>
                <c:pt idx="45">
                  <c:v>3.2</c:v>
                </c:pt>
                <c:pt idx="46">
                  <c:v>3.8</c:v>
                </c:pt>
                <c:pt idx="47">
                  <c:v>3.7</c:v>
                </c:pt>
                <c:pt idx="48">
                  <c:v>3.6</c:v>
                </c:pt>
                <c:pt idx="49">
                  <c:v>3.7</c:v>
                </c:pt>
                <c:pt idx="50">
                  <c:v>4.0999999999999996</c:v>
                </c:pt>
                <c:pt idx="51">
                  <c:v>4.8</c:v>
                </c:pt>
                <c:pt idx="52">
                  <c:v>5.4</c:v>
                </c:pt>
                <c:pt idx="53">
                  <c:v>6</c:v>
                </c:pt>
                <c:pt idx="54" formatCode="General">
                  <c:v>6.3</c:v>
                </c:pt>
                <c:pt idx="55">
                  <c:v>5.7</c:v>
                </c:pt>
                <c:pt idx="56">
                  <c:v>5.6</c:v>
                </c:pt>
                <c:pt idx="57">
                  <c:v>5.7</c:v>
                </c:pt>
                <c:pt idx="58">
                  <c:v>5</c:v>
                </c:pt>
                <c:pt idx="59">
                  <c:v>5</c:v>
                </c:pt>
                <c:pt idx="60" formatCode="General">
                  <c:v>5.2</c:v>
                </c:pt>
                <c:pt idx="61">
                  <c:v>4.8</c:v>
                </c:pt>
                <c:pt idx="62">
                  <c:v>4.2</c:v>
                </c:pt>
                <c:pt idx="63">
                  <c:v>3.7</c:v>
                </c:pt>
                <c:pt idx="64">
                  <c:v>3.3</c:v>
                </c:pt>
                <c:pt idx="65">
                  <c:v>2.7</c:v>
                </c:pt>
                <c:pt idx="66">
                  <c:v>2.2999999999999998</c:v>
                </c:pt>
              </c:numCache>
            </c:numRef>
          </c:val>
          <c:smooth val="0"/>
          <c:extLst>
            <c:ext xmlns:c16="http://schemas.microsoft.com/office/drawing/2014/chart" uri="{C3380CC4-5D6E-409C-BE32-E72D297353CC}">
              <c16:uniqueId val="{00000002-A6AD-4C7F-94F7-C07E77C1F5D2}"/>
            </c:ext>
          </c:extLst>
        </c:ser>
        <c:ser>
          <c:idx val="0"/>
          <c:order val="1"/>
          <c:tx>
            <c:strRef>
              <c:f>Sheet1!$C$1</c:f>
              <c:strCache>
                <c:ptCount val="1"/>
                <c:pt idx="0">
                  <c:v>기대인플레이션율</c:v>
                </c:pt>
              </c:strCache>
            </c:strRef>
          </c:tx>
          <c:spPr>
            <a:ln w="12700" cap="rnd">
              <a:solidFill>
                <a:schemeClr val="accent4"/>
              </a:solidFill>
              <a:prstDash val="sysDash"/>
              <a:round/>
            </a:ln>
            <a:effectLst/>
          </c:spPr>
          <c:marker>
            <c:symbol val="none"/>
          </c:marker>
          <c:dPt>
            <c:idx val="54"/>
            <c:marker>
              <c:symbol val="none"/>
            </c:marker>
            <c:bubble3D val="0"/>
            <c:extLst>
              <c:ext xmlns:c16="http://schemas.microsoft.com/office/drawing/2014/chart" uri="{C3380CC4-5D6E-409C-BE32-E72D297353CC}">
                <c16:uniqueId val="{00000003-A6AD-4C7F-94F7-C07E77C1F5D2}"/>
              </c:ext>
            </c:extLst>
          </c:dPt>
          <c:dLbls>
            <c:dLbl>
              <c:idx val="54"/>
              <c:delete val="1"/>
              <c:extLst>
                <c:ext xmlns:c15="http://schemas.microsoft.com/office/drawing/2012/chart" uri="{CE6537A1-D6FC-4f65-9D91-7224C49458BB}">
                  <c15:layout>
                    <c:manualLayout>
                      <c:w val="0.15224027066121132"/>
                      <c:h val="8.1025016095891134E-2"/>
                    </c:manualLayout>
                  </c15:layout>
                </c:ext>
                <c:ext xmlns:c16="http://schemas.microsoft.com/office/drawing/2014/chart" uri="{C3380CC4-5D6E-409C-BE32-E72D297353CC}">
                  <c16:uniqueId val="{00000003-A6AD-4C7F-94F7-C07E77C1F5D2}"/>
                </c:ext>
              </c:extLst>
            </c:dLbl>
            <c:dLbl>
              <c:idx val="66"/>
              <c:layout>
                <c:manualLayout>
                  <c:x val="-1.7231276397469796E-16"/>
                  <c:y val="-4.72252383573054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75E2-4223-B938-B81CA3457CE0}"/>
                </c:ext>
              </c:extLst>
            </c:dLbl>
            <c:spPr>
              <a:noFill/>
              <a:ln>
                <a:noFill/>
              </a:ln>
              <a:effectLst/>
            </c:spPr>
            <c:txPr>
              <a:bodyPr rot="0" spcFirstLastPara="1" vertOverflow="ellipsis" vert="horz" wrap="square" lIns="38100" tIns="19050" rIns="38100" bIns="19050" anchor="ctr" anchorCtr="1">
                <a:spAutoFit/>
              </a:bodyPr>
              <a:lstStyle/>
              <a:p>
                <a:pPr>
                  <a:defRPr lang="en-US" altLang="ko-KR" sz="800" b="0" i="0" u="none" strike="noStrike" kern="1200" baseline="0">
                    <a:ln>
                      <a:solidFill>
                        <a:schemeClr val="tx2">
                          <a:lumMod val="75000"/>
                          <a:alpha val="0"/>
                        </a:schemeClr>
                      </a:solidFill>
                    </a:ln>
                    <a:solidFill>
                      <a:schemeClr val="accent4"/>
                    </a:solidFill>
                    <a:latin typeface="KoPub돋움체 Medium" panose="00000600000000000000" pitchFamily="2" charset="-127"/>
                    <a:ea typeface="KoPub돋움체 Medium" panose="00000600000000000000" pitchFamily="2" charset="-127"/>
                    <a:cs typeface="+mn-cs"/>
                  </a:defRPr>
                </a:pPr>
                <a:endParaRPr lang="ko-KR"/>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Sheet1!$A$14:$A$81</c:f>
              <c:strCache>
                <c:ptCount val="68"/>
                <c:pt idx="0">
                  <c:v>'18.1</c:v>
                </c:pt>
                <c:pt idx="12">
                  <c:v>'19.1</c:v>
                </c:pt>
                <c:pt idx="24">
                  <c:v>'20.1</c:v>
                </c:pt>
                <c:pt idx="36">
                  <c:v>'21.1</c:v>
                </c:pt>
                <c:pt idx="48">
                  <c:v>'22.1</c:v>
                </c:pt>
                <c:pt idx="60">
                  <c:v>'23.1</c:v>
                </c:pt>
                <c:pt idx="67">
                  <c:v>'23.8</c:v>
                </c:pt>
              </c:strCache>
            </c:strRef>
          </c:cat>
          <c:val>
            <c:numRef>
              <c:f>Sheet1!$C$14:$C$81</c:f>
              <c:numCache>
                <c:formatCode>###,###,###,##0.0</c:formatCode>
                <c:ptCount val="68"/>
                <c:pt idx="0">
                  <c:v>2.6</c:v>
                </c:pt>
                <c:pt idx="1">
                  <c:v>2.6</c:v>
                </c:pt>
                <c:pt idx="2">
                  <c:v>2.6</c:v>
                </c:pt>
                <c:pt idx="3">
                  <c:v>2.6</c:v>
                </c:pt>
                <c:pt idx="4">
                  <c:v>2.6</c:v>
                </c:pt>
                <c:pt idx="5">
                  <c:v>2.6</c:v>
                </c:pt>
                <c:pt idx="6">
                  <c:v>2.6</c:v>
                </c:pt>
                <c:pt idx="7">
                  <c:v>2.7</c:v>
                </c:pt>
                <c:pt idx="8">
                  <c:v>2.5</c:v>
                </c:pt>
                <c:pt idx="9">
                  <c:v>2.5</c:v>
                </c:pt>
                <c:pt idx="10">
                  <c:v>2.4</c:v>
                </c:pt>
                <c:pt idx="11">
                  <c:v>2.4</c:v>
                </c:pt>
                <c:pt idx="12">
                  <c:v>2.2999999999999998</c:v>
                </c:pt>
                <c:pt idx="13">
                  <c:v>2.2999999999999998</c:v>
                </c:pt>
                <c:pt idx="14">
                  <c:v>2.2999999999999998</c:v>
                </c:pt>
                <c:pt idx="15">
                  <c:v>2.1</c:v>
                </c:pt>
                <c:pt idx="16">
                  <c:v>2.2000000000000002</c:v>
                </c:pt>
                <c:pt idx="17">
                  <c:v>2.1</c:v>
                </c:pt>
                <c:pt idx="18">
                  <c:v>2.1</c:v>
                </c:pt>
                <c:pt idx="19">
                  <c:v>2</c:v>
                </c:pt>
                <c:pt idx="20">
                  <c:v>1.8</c:v>
                </c:pt>
                <c:pt idx="21">
                  <c:v>1.7</c:v>
                </c:pt>
                <c:pt idx="22">
                  <c:v>1.7</c:v>
                </c:pt>
                <c:pt idx="23">
                  <c:v>1.7</c:v>
                </c:pt>
                <c:pt idx="24">
                  <c:v>1.8</c:v>
                </c:pt>
                <c:pt idx="25">
                  <c:v>1.7</c:v>
                </c:pt>
                <c:pt idx="26">
                  <c:v>1.7</c:v>
                </c:pt>
                <c:pt idx="27">
                  <c:v>1.7</c:v>
                </c:pt>
                <c:pt idx="28">
                  <c:v>1.6</c:v>
                </c:pt>
                <c:pt idx="29">
                  <c:v>1.6</c:v>
                </c:pt>
                <c:pt idx="30">
                  <c:v>1.7</c:v>
                </c:pt>
                <c:pt idx="31">
                  <c:v>1.8</c:v>
                </c:pt>
                <c:pt idx="32">
                  <c:v>1.9</c:v>
                </c:pt>
                <c:pt idx="33">
                  <c:v>1.8</c:v>
                </c:pt>
                <c:pt idx="34">
                  <c:v>1.8</c:v>
                </c:pt>
                <c:pt idx="35">
                  <c:v>1.8</c:v>
                </c:pt>
                <c:pt idx="36">
                  <c:v>1.8</c:v>
                </c:pt>
                <c:pt idx="37">
                  <c:v>2</c:v>
                </c:pt>
                <c:pt idx="38">
                  <c:v>2.1</c:v>
                </c:pt>
                <c:pt idx="39">
                  <c:v>2.1</c:v>
                </c:pt>
                <c:pt idx="40">
                  <c:v>2.2000000000000002</c:v>
                </c:pt>
                <c:pt idx="41">
                  <c:v>2.2999999999999998</c:v>
                </c:pt>
                <c:pt idx="42">
                  <c:v>2.2999999999999998</c:v>
                </c:pt>
                <c:pt idx="43">
                  <c:v>2.4</c:v>
                </c:pt>
                <c:pt idx="44">
                  <c:v>2.4</c:v>
                </c:pt>
                <c:pt idx="45">
                  <c:v>2.4</c:v>
                </c:pt>
                <c:pt idx="46">
                  <c:v>2.7</c:v>
                </c:pt>
                <c:pt idx="47">
                  <c:v>2.6</c:v>
                </c:pt>
                <c:pt idx="48" formatCode="General">
                  <c:v>2.6</c:v>
                </c:pt>
                <c:pt idx="49" formatCode="General">
                  <c:v>2.7</c:v>
                </c:pt>
                <c:pt idx="50" formatCode="General">
                  <c:v>2.9</c:v>
                </c:pt>
                <c:pt idx="51" formatCode="General">
                  <c:v>3.1</c:v>
                </c:pt>
                <c:pt idx="52" formatCode="General">
                  <c:v>3.3</c:v>
                </c:pt>
                <c:pt idx="53" formatCode="General">
                  <c:v>3.9</c:v>
                </c:pt>
                <c:pt idx="54" formatCode="General">
                  <c:v>4.7</c:v>
                </c:pt>
                <c:pt idx="55" formatCode="General">
                  <c:v>4.3</c:v>
                </c:pt>
                <c:pt idx="56" formatCode="General">
                  <c:v>4.2</c:v>
                </c:pt>
                <c:pt idx="57" formatCode="General">
                  <c:v>4.3</c:v>
                </c:pt>
                <c:pt idx="58" formatCode="General">
                  <c:v>4.2</c:v>
                </c:pt>
                <c:pt idx="59" formatCode="General">
                  <c:v>3.8</c:v>
                </c:pt>
                <c:pt idx="60" formatCode="0.0_);[Red]\(0.0\)">
                  <c:v>3.9</c:v>
                </c:pt>
                <c:pt idx="61" formatCode="General">
                  <c:v>4</c:v>
                </c:pt>
                <c:pt idx="62" formatCode="General">
                  <c:v>3.9</c:v>
                </c:pt>
                <c:pt idx="63" formatCode="General">
                  <c:v>3.7</c:v>
                </c:pt>
                <c:pt idx="64" formatCode="General">
                  <c:v>3.5</c:v>
                </c:pt>
                <c:pt idx="65" formatCode="0.0_);[Red]\(0.0\)">
                  <c:v>3.5</c:v>
                </c:pt>
                <c:pt idx="66" formatCode="0.0_);[Red]\(0.0\)">
                  <c:v>3.3</c:v>
                </c:pt>
                <c:pt idx="67" formatCode="0.0_);[Red]\(0.0\)">
                  <c:v>3.3</c:v>
                </c:pt>
              </c:numCache>
            </c:numRef>
          </c:val>
          <c:smooth val="0"/>
          <c:extLst>
            <c:ext xmlns:c16="http://schemas.microsoft.com/office/drawing/2014/chart" uri="{C3380CC4-5D6E-409C-BE32-E72D297353CC}">
              <c16:uniqueId val="{00000005-A6AD-4C7F-94F7-C07E77C1F5D2}"/>
            </c:ext>
          </c:extLst>
        </c:ser>
        <c:dLbls>
          <c:showLegendKey val="0"/>
          <c:showVal val="0"/>
          <c:showCatName val="0"/>
          <c:showSerName val="0"/>
          <c:showPercent val="0"/>
          <c:showBubbleSize val="0"/>
        </c:dLbls>
        <c:smooth val="0"/>
        <c:axId val="236162544"/>
        <c:axId val="283922272"/>
      </c:lineChart>
      <c:catAx>
        <c:axId val="236162544"/>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altLang="ko-KR" sz="7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283922272"/>
        <c:crosses val="autoZero"/>
        <c:auto val="1"/>
        <c:lblAlgn val="ctr"/>
        <c:lblOffset val="100"/>
        <c:noMultiLvlLbl val="0"/>
      </c:catAx>
      <c:valAx>
        <c:axId val="283922272"/>
        <c:scaling>
          <c:orientation val="minMax"/>
        </c:scaling>
        <c:delete val="0"/>
        <c:axPos val="l"/>
        <c:numFmt formatCode="#,##0_ "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236162544"/>
        <c:crosses val="autoZero"/>
        <c:crossBetween val="between"/>
      </c:valAx>
      <c:spPr>
        <a:noFill/>
        <a:ln>
          <a:noFill/>
        </a:ln>
        <a:effectLst/>
      </c:spPr>
    </c:plotArea>
    <c:legend>
      <c:legendPos val="r"/>
      <c:layout>
        <c:manualLayout>
          <c:xMode val="edge"/>
          <c:yMode val="edge"/>
          <c:x val="0.11003364023121505"/>
          <c:y val="1.1394616004096747E-2"/>
          <c:w val="0.84767092001647415"/>
          <c:h val="0.11366355231536472"/>
        </c:manualLayout>
      </c:layout>
      <c:overlay val="0"/>
      <c:spPr>
        <a:noFill/>
        <a:ln>
          <a:noFill/>
        </a:ln>
        <a:effectLst/>
      </c:spPr>
      <c:txPr>
        <a:bodyPr rot="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lgn="ctr">
        <a:defRPr lang="en-US" altLang="ko-KR" sz="7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externalData r:id="rId3">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3367969821673512E-2"/>
          <c:y val="7.7814420021397462E-2"/>
          <c:w val="0.904121240358435"/>
          <c:h val="0.75622029826833526"/>
        </c:manualLayout>
      </c:layout>
      <c:lineChart>
        <c:grouping val="standard"/>
        <c:varyColors val="0"/>
        <c:ser>
          <c:idx val="0"/>
          <c:order val="0"/>
          <c:tx>
            <c:strRef>
              <c:f>Sheet1!$B$1</c:f>
              <c:strCache>
                <c:ptCount val="1"/>
                <c:pt idx="0">
                  <c:v>한국 기준금리</c:v>
                </c:pt>
              </c:strCache>
            </c:strRef>
          </c:tx>
          <c:spPr>
            <a:ln w="12700" cap="rnd">
              <a:solidFill>
                <a:schemeClr val="accent4"/>
              </a:solidFill>
              <a:round/>
            </a:ln>
            <a:effectLst/>
          </c:spPr>
          <c:marker>
            <c:symbol val="none"/>
          </c:marker>
          <c:cat>
            <c:strRef>
              <c:f>Sheet1!$A$122:$A$188</c:f>
              <c:strCache>
                <c:ptCount val="67"/>
                <c:pt idx="0">
                  <c:v>'18.1</c:v>
                </c:pt>
                <c:pt idx="12">
                  <c:v>'19.1</c:v>
                </c:pt>
                <c:pt idx="24">
                  <c:v>'20.1</c:v>
                </c:pt>
                <c:pt idx="36">
                  <c:v>'21.1</c:v>
                </c:pt>
                <c:pt idx="48">
                  <c:v>'22.1</c:v>
                </c:pt>
                <c:pt idx="60">
                  <c:v>'23.1</c:v>
                </c:pt>
                <c:pt idx="66">
                  <c:v>'23.7</c:v>
                </c:pt>
              </c:strCache>
            </c:strRef>
          </c:cat>
          <c:val>
            <c:numRef>
              <c:f>Sheet1!$B$122:$B$188</c:f>
              <c:numCache>
                <c:formatCode>0.00</c:formatCode>
                <c:ptCount val="67"/>
                <c:pt idx="0">
                  <c:v>1.5</c:v>
                </c:pt>
                <c:pt idx="1">
                  <c:v>1.5</c:v>
                </c:pt>
                <c:pt idx="2">
                  <c:v>1.5</c:v>
                </c:pt>
                <c:pt idx="3">
                  <c:v>1.5</c:v>
                </c:pt>
                <c:pt idx="4">
                  <c:v>1.5</c:v>
                </c:pt>
                <c:pt idx="5">
                  <c:v>1.5</c:v>
                </c:pt>
                <c:pt idx="6">
                  <c:v>1.5</c:v>
                </c:pt>
                <c:pt idx="7">
                  <c:v>1.5</c:v>
                </c:pt>
                <c:pt idx="8">
                  <c:v>1.5</c:v>
                </c:pt>
                <c:pt idx="9">
                  <c:v>1.5</c:v>
                </c:pt>
                <c:pt idx="10">
                  <c:v>1.75</c:v>
                </c:pt>
                <c:pt idx="11">
                  <c:v>1.75</c:v>
                </c:pt>
                <c:pt idx="12">
                  <c:v>1.75</c:v>
                </c:pt>
                <c:pt idx="13">
                  <c:v>1.75</c:v>
                </c:pt>
                <c:pt idx="14">
                  <c:v>1.75</c:v>
                </c:pt>
                <c:pt idx="15">
                  <c:v>1.75</c:v>
                </c:pt>
                <c:pt idx="16">
                  <c:v>1.75</c:v>
                </c:pt>
                <c:pt idx="17">
                  <c:v>1.75</c:v>
                </c:pt>
                <c:pt idx="18">
                  <c:v>1.5</c:v>
                </c:pt>
                <c:pt idx="19">
                  <c:v>1.5</c:v>
                </c:pt>
                <c:pt idx="20">
                  <c:v>1.5</c:v>
                </c:pt>
                <c:pt idx="21">
                  <c:v>1.25</c:v>
                </c:pt>
                <c:pt idx="22">
                  <c:v>1.25</c:v>
                </c:pt>
                <c:pt idx="23">
                  <c:v>1.25</c:v>
                </c:pt>
                <c:pt idx="24">
                  <c:v>1.25</c:v>
                </c:pt>
                <c:pt idx="25">
                  <c:v>1.25</c:v>
                </c:pt>
                <c:pt idx="26">
                  <c:v>0.75</c:v>
                </c:pt>
                <c:pt idx="27">
                  <c:v>0.75</c:v>
                </c:pt>
                <c:pt idx="28">
                  <c:v>0.5</c:v>
                </c:pt>
                <c:pt idx="29">
                  <c:v>0.5</c:v>
                </c:pt>
                <c:pt idx="30">
                  <c:v>0.5</c:v>
                </c:pt>
                <c:pt idx="31">
                  <c:v>0.5</c:v>
                </c:pt>
                <c:pt idx="32">
                  <c:v>0.5</c:v>
                </c:pt>
                <c:pt idx="33">
                  <c:v>0.5</c:v>
                </c:pt>
                <c:pt idx="34">
                  <c:v>0.5</c:v>
                </c:pt>
                <c:pt idx="35">
                  <c:v>0.5</c:v>
                </c:pt>
                <c:pt idx="36">
                  <c:v>0.5</c:v>
                </c:pt>
                <c:pt idx="37">
                  <c:v>0.5</c:v>
                </c:pt>
                <c:pt idx="38">
                  <c:v>0.5</c:v>
                </c:pt>
                <c:pt idx="39">
                  <c:v>0.5</c:v>
                </c:pt>
                <c:pt idx="40">
                  <c:v>0.5</c:v>
                </c:pt>
                <c:pt idx="41">
                  <c:v>0.5</c:v>
                </c:pt>
                <c:pt idx="42">
                  <c:v>0.5</c:v>
                </c:pt>
                <c:pt idx="43">
                  <c:v>0.75</c:v>
                </c:pt>
                <c:pt idx="44">
                  <c:v>0.75</c:v>
                </c:pt>
                <c:pt idx="45">
                  <c:v>0.75</c:v>
                </c:pt>
                <c:pt idx="46" formatCode="0.00_);[Red]\(0.00\)">
                  <c:v>1</c:v>
                </c:pt>
                <c:pt idx="47" formatCode="0.0_ ">
                  <c:v>1</c:v>
                </c:pt>
                <c:pt idx="48" formatCode="0.00_);[Red]\(0.00\)">
                  <c:v>1.25</c:v>
                </c:pt>
                <c:pt idx="49" formatCode="0.00_);[Red]\(0.00\)">
                  <c:v>1.25</c:v>
                </c:pt>
                <c:pt idx="50" formatCode="0.00_);[Red]\(0.00\)">
                  <c:v>1.25</c:v>
                </c:pt>
                <c:pt idx="51" formatCode="0.00_);[Red]\(0.00\)">
                  <c:v>1.5</c:v>
                </c:pt>
                <c:pt idx="52" formatCode="0.00_);[Red]\(0.00\)">
                  <c:v>1.75</c:v>
                </c:pt>
                <c:pt idx="53" formatCode="0.00_);[Red]\(0.00\)">
                  <c:v>1.75</c:v>
                </c:pt>
                <c:pt idx="54" formatCode="0.000">
                  <c:v>2.25</c:v>
                </c:pt>
                <c:pt idx="55" formatCode="0.000">
                  <c:v>2.5</c:v>
                </c:pt>
                <c:pt idx="56" formatCode="0.000">
                  <c:v>2.5</c:v>
                </c:pt>
                <c:pt idx="57" formatCode="0.000">
                  <c:v>3</c:v>
                </c:pt>
                <c:pt idx="58" formatCode="0.000">
                  <c:v>3.25</c:v>
                </c:pt>
                <c:pt idx="59" formatCode="0.000">
                  <c:v>3.25</c:v>
                </c:pt>
                <c:pt idx="60" formatCode="General">
                  <c:v>3.5</c:v>
                </c:pt>
                <c:pt idx="61" formatCode="General">
                  <c:v>3.5</c:v>
                </c:pt>
                <c:pt idx="62" formatCode="General">
                  <c:v>3.5</c:v>
                </c:pt>
                <c:pt idx="63" formatCode="General">
                  <c:v>3.5</c:v>
                </c:pt>
                <c:pt idx="64" formatCode="General">
                  <c:v>3.5</c:v>
                </c:pt>
                <c:pt idx="65" formatCode="General">
                  <c:v>3.5</c:v>
                </c:pt>
                <c:pt idx="66" formatCode="General">
                  <c:v>3.5</c:v>
                </c:pt>
              </c:numCache>
            </c:numRef>
          </c:val>
          <c:smooth val="1"/>
          <c:extLst>
            <c:ext xmlns:c16="http://schemas.microsoft.com/office/drawing/2014/chart" uri="{C3380CC4-5D6E-409C-BE32-E72D297353CC}">
              <c16:uniqueId val="{00000000-0445-441F-97DE-A437B57764EE}"/>
            </c:ext>
          </c:extLst>
        </c:ser>
        <c:ser>
          <c:idx val="1"/>
          <c:order val="1"/>
          <c:tx>
            <c:strRef>
              <c:f>Sheet1!$C$1</c:f>
              <c:strCache>
                <c:ptCount val="1"/>
                <c:pt idx="0">
                  <c:v>미국 정책금리</c:v>
                </c:pt>
              </c:strCache>
            </c:strRef>
          </c:tx>
          <c:spPr>
            <a:ln w="12700" cap="rnd">
              <a:solidFill>
                <a:schemeClr val="accent1"/>
              </a:solidFill>
              <a:round/>
            </a:ln>
            <a:effectLst/>
          </c:spPr>
          <c:marker>
            <c:symbol val="none"/>
          </c:marker>
          <c:cat>
            <c:strRef>
              <c:f>Sheet1!$A$122:$A$188</c:f>
              <c:strCache>
                <c:ptCount val="67"/>
                <c:pt idx="0">
                  <c:v>'18.1</c:v>
                </c:pt>
                <c:pt idx="12">
                  <c:v>'19.1</c:v>
                </c:pt>
                <c:pt idx="24">
                  <c:v>'20.1</c:v>
                </c:pt>
                <c:pt idx="36">
                  <c:v>'21.1</c:v>
                </c:pt>
                <c:pt idx="48">
                  <c:v>'22.1</c:v>
                </c:pt>
                <c:pt idx="60">
                  <c:v>'23.1</c:v>
                </c:pt>
                <c:pt idx="66">
                  <c:v>'23.7</c:v>
                </c:pt>
              </c:strCache>
            </c:strRef>
          </c:cat>
          <c:val>
            <c:numRef>
              <c:f>Sheet1!$C$122:$C$188</c:f>
              <c:numCache>
                <c:formatCode>#,##0.000_ </c:formatCode>
                <c:ptCount val="67"/>
                <c:pt idx="0">
                  <c:v>1.375</c:v>
                </c:pt>
                <c:pt idx="1">
                  <c:v>1.375</c:v>
                </c:pt>
                <c:pt idx="2">
                  <c:v>1.625</c:v>
                </c:pt>
                <c:pt idx="3">
                  <c:v>1.625</c:v>
                </c:pt>
                <c:pt idx="4">
                  <c:v>1.625</c:v>
                </c:pt>
                <c:pt idx="5">
                  <c:v>1.875</c:v>
                </c:pt>
                <c:pt idx="6">
                  <c:v>1.875</c:v>
                </c:pt>
                <c:pt idx="7">
                  <c:v>1.875</c:v>
                </c:pt>
                <c:pt idx="8">
                  <c:v>2.125</c:v>
                </c:pt>
                <c:pt idx="9">
                  <c:v>2.125</c:v>
                </c:pt>
                <c:pt idx="10">
                  <c:v>2.125</c:v>
                </c:pt>
                <c:pt idx="11">
                  <c:v>2.375</c:v>
                </c:pt>
                <c:pt idx="12">
                  <c:v>2.375</c:v>
                </c:pt>
                <c:pt idx="13">
                  <c:v>2.375</c:v>
                </c:pt>
                <c:pt idx="14">
                  <c:v>2.375</c:v>
                </c:pt>
                <c:pt idx="15">
                  <c:v>2.375</c:v>
                </c:pt>
                <c:pt idx="16">
                  <c:v>2.375</c:v>
                </c:pt>
                <c:pt idx="17">
                  <c:v>2.375</c:v>
                </c:pt>
                <c:pt idx="18">
                  <c:v>2.375</c:v>
                </c:pt>
                <c:pt idx="19">
                  <c:v>2.125</c:v>
                </c:pt>
                <c:pt idx="20">
                  <c:v>1.875</c:v>
                </c:pt>
                <c:pt idx="21">
                  <c:v>1.625</c:v>
                </c:pt>
                <c:pt idx="22">
                  <c:v>1.625</c:v>
                </c:pt>
                <c:pt idx="23">
                  <c:v>1.625</c:v>
                </c:pt>
                <c:pt idx="24">
                  <c:v>1.625</c:v>
                </c:pt>
                <c:pt idx="25">
                  <c:v>1.625</c:v>
                </c:pt>
                <c:pt idx="26">
                  <c:v>0.125</c:v>
                </c:pt>
                <c:pt idx="27">
                  <c:v>0.125</c:v>
                </c:pt>
                <c:pt idx="28">
                  <c:v>0.125</c:v>
                </c:pt>
                <c:pt idx="29">
                  <c:v>0.125</c:v>
                </c:pt>
                <c:pt idx="30">
                  <c:v>0.125</c:v>
                </c:pt>
                <c:pt idx="31">
                  <c:v>0.125</c:v>
                </c:pt>
                <c:pt idx="32">
                  <c:v>0.125</c:v>
                </c:pt>
                <c:pt idx="33">
                  <c:v>0.125</c:v>
                </c:pt>
                <c:pt idx="34">
                  <c:v>0.125</c:v>
                </c:pt>
                <c:pt idx="35">
                  <c:v>0.125</c:v>
                </c:pt>
                <c:pt idx="36">
                  <c:v>0.125</c:v>
                </c:pt>
                <c:pt idx="37">
                  <c:v>0.125</c:v>
                </c:pt>
                <c:pt idx="38">
                  <c:v>0.125</c:v>
                </c:pt>
                <c:pt idx="39">
                  <c:v>0.125</c:v>
                </c:pt>
                <c:pt idx="40">
                  <c:v>0.125</c:v>
                </c:pt>
                <c:pt idx="41">
                  <c:v>0.125</c:v>
                </c:pt>
                <c:pt idx="42">
                  <c:v>0.125</c:v>
                </c:pt>
                <c:pt idx="43">
                  <c:v>0.125</c:v>
                </c:pt>
                <c:pt idx="44">
                  <c:v>0.125</c:v>
                </c:pt>
                <c:pt idx="45">
                  <c:v>0.125</c:v>
                </c:pt>
                <c:pt idx="46">
                  <c:v>0.125</c:v>
                </c:pt>
                <c:pt idx="47">
                  <c:v>0.125</c:v>
                </c:pt>
                <c:pt idx="48">
                  <c:v>0.125</c:v>
                </c:pt>
                <c:pt idx="49">
                  <c:v>0.125</c:v>
                </c:pt>
                <c:pt idx="50">
                  <c:v>0.375</c:v>
                </c:pt>
                <c:pt idx="51">
                  <c:v>0.375</c:v>
                </c:pt>
                <c:pt idx="52">
                  <c:v>0.875</c:v>
                </c:pt>
                <c:pt idx="53">
                  <c:v>1.625</c:v>
                </c:pt>
                <c:pt idx="54" formatCode="0.000">
                  <c:v>2.375</c:v>
                </c:pt>
                <c:pt idx="55" formatCode="0.000">
                  <c:v>2.375</c:v>
                </c:pt>
                <c:pt idx="56" formatCode="0.000">
                  <c:v>3.125</c:v>
                </c:pt>
                <c:pt idx="57" formatCode="0.000">
                  <c:v>3.125</c:v>
                </c:pt>
                <c:pt idx="58" formatCode="0.000">
                  <c:v>3.875</c:v>
                </c:pt>
                <c:pt idx="59" formatCode="0.000">
                  <c:v>4.375</c:v>
                </c:pt>
                <c:pt idx="60" formatCode="General">
                  <c:v>4.375</c:v>
                </c:pt>
                <c:pt idx="61" formatCode="General">
                  <c:v>4.625</c:v>
                </c:pt>
                <c:pt idx="62" formatCode="General">
                  <c:v>4.875</c:v>
                </c:pt>
                <c:pt idx="63" formatCode="General">
                  <c:v>4.875</c:v>
                </c:pt>
                <c:pt idx="64" formatCode="General">
                  <c:v>5.125</c:v>
                </c:pt>
                <c:pt idx="65" formatCode="General">
                  <c:v>5.125</c:v>
                </c:pt>
                <c:pt idx="66" formatCode="General">
                  <c:v>5.375</c:v>
                </c:pt>
              </c:numCache>
            </c:numRef>
          </c:val>
          <c:smooth val="0"/>
          <c:extLst>
            <c:ext xmlns:c16="http://schemas.microsoft.com/office/drawing/2014/chart" uri="{C3380CC4-5D6E-409C-BE32-E72D297353CC}">
              <c16:uniqueId val="{00000001-0445-441F-97DE-A437B57764EE}"/>
            </c:ext>
          </c:extLst>
        </c:ser>
        <c:dLbls>
          <c:showLegendKey val="0"/>
          <c:showVal val="0"/>
          <c:showCatName val="0"/>
          <c:showSerName val="0"/>
          <c:showPercent val="0"/>
          <c:showBubbleSize val="0"/>
        </c:dLbls>
        <c:smooth val="0"/>
        <c:axId val="487150664"/>
        <c:axId val="487152624"/>
      </c:lineChart>
      <c:catAx>
        <c:axId val="487150664"/>
        <c:scaling>
          <c:orientation val="minMax"/>
        </c:scaling>
        <c:delete val="0"/>
        <c:axPos val="b"/>
        <c:numFmt formatCode="General" sourceLinked="1"/>
        <c:majorTickMark val="none"/>
        <c:minorTickMark val="none"/>
        <c:tickLblPos val="low"/>
        <c:spPr>
          <a:noFill/>
          <a:ln w="3175" cap="flat" cmpd="sng" algn="ctr">
            <a:solidFill>
              <a:schemeClr val="bg1">
                <a:lumMod val="75000"/>
              </a:schemeClr>
            </a:solidFill>
            <a:round/>
          </a:ln>
          <a:effectLst/>
        </c:spPr>
        <c:txPr>
          <a:bodyPr rot="-5400000" spcFirstLastPara="1" vertOverflow="ellipsis" wrap="square" anchor="ctr" anchorCtr="1"/>
          <a:lstStyle/>
          <a:p>
            <a:pPr algn="ctr">
              <a:defRPr lang="en-US" altLang="ko-KR" sz="7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7152624"/>
        <c:crosses val="autoZero"/>
        <c:auto val="1"/>
        <c:lblAlgn val="ctr"/>
        <c:lblOffset val="100"/>
        <c:tickMarkSkip val="12"/>
        <c:noMultiLvlLbl val="0"/>
      </c:catAx>
      <c:valAx>
        <c:axId val="487152624"/>
        <c:scaling>
          <c:orientation val="minMax"/>
        </c:scaling>
        <c:delete val="0"/>
        <c:axPos val="l"/>
        <c:numFmt formatCode="#,##0_ " sourceLinked="0"/>
        <c:majorTickMark val="out"/>
        <c:minorTickMark val="none"/>
        <c:tickLblPos val="nextTo"/>
        <c:spPr>
          <a:noFill/>
          <a:ln w="3175">
            <a:solidFill>
              <a:schemeClr val="bg1">
                <a:lumMod val="75000"/>
              </a:schemeClr>
            </a:solidFill>
          </a:ln>
          <a:effectLst/>
        </c:spPr>
        <c:txPr>
          <a:bodyPr rot="-6000000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87150664"/>
        <c:crosses val="autoZero"/>
        <c:crossBetween val="between"/>
        <c:majorUnit val="1"/>
      </c:valAx>
      <c:spPr>
        <a:noFill/>
        <a:ln w="25400">
          <a:noFill/>
        </a:ln>
        <a:effectLst/>
      </c:spPr>
    </c:plotArea>
    <c:legend>
      <c:legendPos val="r"/>
      <c:layout>
        <c:manualLayout>
          <c:xMode val="edge"/>
          <c:yMode val="edge"/>
          <c:x val="6.2005037380784993E-2"/>
          <c:y val="1.1160131320408124E-2"/>
          <c:w val="0.86595651460826484"/>
          <c:h val="0.12459897203627844"/>
        </c:manualLayout>
      </c:layout>
      <c:overlay val="0"/>
      <c:spPr>
        <a:noFill/>
        <a:ln>
          <a:noFill/>
        </a:ln>
        <a:effectLst/>
      </c:spPr>
      <c:txPr>
        <a:bodyPr rot="0" spcFirstLastPara="1" vertOverflow="ellipsis" vert="horz" wrap="square" anchor="ctr" anchorCtr="1"/>
        <a:lstStyle/>
        <a:p>
          <a:pPr>
            <a:defRPr lang="en-US" altLang="ko-KR" sz="800" b="0" i="0" u="none" strike="noStrike" kern="1200" baseline="0">
              <a:ln>
                <a:solidFill>
                  <a:schemeClr val="bg1">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맑은 고딕" panose="020B0503020000020004" pitchFamily="50" charset="-127"/>
            </a:defRPr>
          </a:pPr>
          <a:endParaRPr lang="ko-KR"/>
        </a:p>
      </c:txPr>
    </c:legend>
    <c:plotVisOnly val="1"/>
    <c:dispBlanksAs val="gap"/>
    <c:showDLblsOverMax val="0"/>
  </c:chart>
  <c:spPr>
    <a:noFill/>
    <a:ln>
      <a:noFill/>
    </a:ln>
    <a:effectLst/>
  </c:spPr>
  <c:txPr>
    <a:bodyPr/>
    <a:lstStyle/>
    <a:p>
      <a:pPr algn="ctr">
        <a:defRPr lang="en-US" altLang="ko-KR" sz="700" b="0" i="0" u="none" strike="noStrike" kern="1200" baseline="0">
          <a:ln>
            <a:solidFill>
              <a:schemeClr val="bg1">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맑은 고딕" panose="020B0503020000020004" pitchFamily="50" charset="-127"/>
        </a:defRPr>
      </a:pPr>
      <a:endParaRPr lang="ko-KR"/>
    </a:p>
  </c:txPr>
  <c:externalData r:id="rId3">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5716933281310965E-2"/>
          <c:y val="9.8122207554665664E-2"/>
          <c:w val="0.8292142094684295"/>
          <c:h val="0.74915388959156526"/>
        </c:manualLayout>
      </c:layout>
      <c:barChart>
        <c:barDir val="col"/>
        <c:grouping val="clustered"/>
        <c:varyColors val="0"/>
        <c:ser>
          <c:idx val="0"/>
          <c:order val="0"/>
          <c:tx>
            <c:strRef>
              <c:f>Sheet1!$B$1</c:f>
              <c:strCache>
                <c:ptCount val="1"/>
                <c:pt idx="0">
                  <c:v>가계신용 잔액(좌)</c:v>
                </c:pt>
              </c:strCache>
            </c:strRef>
          </c:tx>
          <c:spPr>
            <a:solidFill>
              <a:srgbClr val="CCF1FD"/>
            </a:solidFill>
            <a:ln>
              <a:noFill/>
            </a:ln>
            <a:effectLst/>
          </c:spPr>
          <c:invertIfNegative val="0"/>
          <c:cat>
            <c:strRef>
              <c:f>Sheet1!$A$2:$A$15</c:f>
              <c:strCache>
                <c:ptCount val="13"/>
                <c:pt idx="0">
                  <c:v>'20.1Q</c:v>
                </c:pt>
                <c:pt idx="4">
                  <c:v>'21.1Q</c:v>
                </c:pt>
                <c:pt idx="8">
                  <c:v>'22.1Q</c:v>
                </c:pt>
                <c:pt idx="12">
                  <c:v>'23.1Q</c:v>
                </c:pt>
              </c:strCache>
            </c:strRef>
          </c:cat>
          <c:val>
            <c:numRef>
              <c:f>Sheet1!$B$2:$B$15</c:f>
              <c:numCache>
                <c:formatCode>_-* #,##0.0_-;\-* #,##0.0_-;_-* "-"_-;_-@_-</c:formatCode>
                <c:ptCount val="14"/>
                <c:pt idx="0">
                  <c:v>1611.7</c:v>
                </c:pt>
                <c:pt idx="1">
                  <c:v>1638</c:v>
                </c:pt>
                <c:pt idx="2">
                  <c:v>1683.1</c:v>
                </c:pt>
                <c:pt idx="3">
                  <c:v>1729.5</c:v>
                </c:pt>
                <c:pt idx="4">
                  <c:v>1766.7</c:v>
                </c:pt>
                <c:pt idx="5">
                  <c:v>1810.6</c:v>
                </c:pt>
                <c:pt idx="6">
                  <c:v>1845.5</c:v>
                </c:pt>
                <c:pt idx="7">
                  <c:v>1862.9</c:v>
                </c:pt>
                <c:pt idx="8">
                  <c:v>1862.9</c:v>
                </c:pt>
                <c:pt idx="9">
                  <c:v>1868.4</c:v>
                </c:pt>
                <c:pt idx="10" formatCode="0.0">
                  <c:v>1871.1079999999999</c:v>
                </c:pt>
                <c:pt idx="11" formatCode="0.0">
                  <c:v>1867.5533</c:v>
                </c:pt>
                <c:pt idx="12" formatCode="0.0">
                  <c:v>1853.3</c:v>
                </c:pt>
                <c:pt idx="13" formatCode="General">
                  <c:v>1862.8</c:v>
                </c:pt>
              </c:numCache>
            </c:numRef>
          </c:val>
          <c:extLst>
            <c:ext xmlns:c16="http://schemas.microsoft.com/office/drawing/2014/chart" uri="{C3380CC4-5D6E-409C-BE32-E72D297353CC}">
              <c16:uniqueId val="{00000000-EA65-4932-AE35-430794D0FF82}"/>
            </c:ext>
          </c:extLst>
        </c:ser>
        <c:dLbls>
          <c:showLegendKey val="0"/>
          <c:showVal val="0"/>
          <c:showCatName val="0"/>
          <c:showSerName val="0"/>
          <c:showPercent val="0"/>
          <c:showBubbleSize val="0"/>
        </c:dLbls>
        <c:gapWidth val="219"/>
        <c:overlap val="-27"/>
        <c:axId val="854283632"/>
        <c:axId val="854278640"/>
        <c:extLst>
          <c:ext xmlns:c15="http://schemas.microsoft.com/office/drawing/2012/chart" uri="{02D57815-91ED-43cb-92C2-25804820EDAC}">
            <c15:filteredBarSeries>
              <c15:ser>
                <c:idx val="1"/>
                <c:order val="1"/>
                <c:tx>
                  <c:strRef>
                    <c:extLst>
                      <c:ext uri="{02D57815-91ED-43cb-92C2-25804820EDAC}">
                        <c15:formulaRef>
                          <c15:sqref>Sheet1!$C$1</c15:sqref>
                        </c15:formulaRef>
                      </c:ext>
                    </c:extLst>
                    <c:strCache>
                      <c:ptCount val="1"/>
                      <c:pt idx="0">
                        <c:v>계열 2</c:v>
                      </c:pt>
                    </c:strCache>
                  </c:strRef>
                </c:tx>
                <c:spPr>
                  <a:solidFill>
                    <a:schemeClr val="accent2"/>
                  </a:solidFill>
                  <a:ln>
                    <a:noFill/>
                  </a:ln>
                  <a:effectLst/>
                </c:spPr>
                <c:invertIfNegative val="0"/>
                <c:cat>
                  <c:strRef>
                    <c:extLst>
                      <c:ext uri="{02D57815-91ED-43cb-92C2-25804820EDAC}">
                        <c15:formulaRef>
                          <c15:sqref>Sheet1!$A$2:$A$15</c15:sqref>
                        </c15:formulaRef>
                      </c:ext>
                    </c:extLst>
                    <c:strCache>
                      <c:ptCount val="13"/>
                      <c:pt idx="0">
                        <c:v>'20.1Q</c:v>
                      </c:pt>
                      <c:pt idx="4">
                        <c:v>'21.1Q</c:v>
                      </c:pt>
                      <c:pt idx="8">
                        <c:v>'22.1Q</c:v>
                      </c:pt>
                      <c:pt idx="12">
                        <c:v>'23.1Q</c:v>
                      </c:pt>
                    </c:strCache>
                  </c:strRef>
                </c:cat>
                <c:val>
                  <c:numRef>
                    <c:extLst>
                      <c:ext uri="{02D57815-91ED-43cb-92C2-25804820EDAC}">
                        <c15:formulaRef>
                          <c15:sqref>Sheet1!$C$2:$C$15</c15:sqref>
                        </c15:formulaRef>
                      </c:ext>
                    </c:extLst>
                    <c:numCache>
                      <c:formatCode>General</c:formatCode>
                      <c:ptCount val="14"/>
                    </c:numCache>
                  </c:numRef>
                </c:val>
                <c:extLst>
                  <c:ext xmlns:c16="http://schemas.microsoft.com/office/drawing/2014/chart" uri="{C3380CC4-5D6E-409C-BE32-E72D297353CC}">
                    <c16:uniqueId val="{00000002-EA65-4932-AE35-430794D0FF82}"/>
                  </c:ext>
                </c:extLst>
              </c15:ser>
            </c15:filteredBarSeries>
          </c:ext>
        </c:extLst>
      </c:barChart>
      <c:lineChart>
        <c:grouping val="standard"/>
        <c:varyColors val="0"/>
        <c:ser>
          <c:idx val="2"/>
          <c:order val="2"/>
          <c:tx>
            <c:strRef>
              <c:f>Sheet1!$D$1</c:f>
              <c:strCache>
                <c:ptCount val="1"/>
                <c:pt idx="0">
                  <c:v>전년동기대비 증감률(우)</c:v>
                </c:pt>
              </c:strCache>
            </c:strRef>
          </c:tx>
          <c:spPr>
            <a:ln w="12700" cap="rnd">
              <a:solidFill>
                <a:schemeClr val="accent4"/>
              </a:solidFill>
              <a:round/>
            </a:ln>
            <a:effectLst/>
          </c:spPr>
          <c:marker>
            <c:symbol val="none"/>
          </c:marker>
          <c:cat>
            <c:strRef>
              <c:f>Sheet1!$A$2:$A$15</c:f>
              <c:strCache>
                <c:ptCount val="13"/>
                <c:pt idx="0">
                  <c:v>'20.1Q</c:v>
                </c:pt>
                <c:pt idx="4">
                  <c:v>'21.1Q</c:v>
                </c:pt>
                <c:pt idx="8">
                  <c:v>'22.1Q</c:v>
                </c:pt>
                <c:pt idx="12">
                  <c:v>'23.1Q</c:v>
                </c:pt>
              </c:strCache>
            </c:strRef>
          </c:cat>
          <c:val>
            <c:numRef>
              <c:f>Sheet1!$D$2:$D$15</c:f>
              <c:numCache>
                <c:formatCode>#,##0.0</c:formatCode>
                <c:ptCount val="14"/>
                <c:pt idx="0">
                  <c:v>4.5999999999999996</c:v>
                </c:pt>
                <c:pt idx="1">
                  <c:v>5.2</c:v>
                </c:pt>
                <c:pt idx="2">
                  <c:v>7</c:v>
                </c:pt>
                <c:pt idx="3">
                  <c:v>8.1</c:v>
                </c:pt>
                <c:pt idx="4">
                  <c:v>9.6</c:v>
                </c:pt>
                <c:pt idx="5">
                  <c:v>10.5</c:v>
                </c:pt>
                <c:pt idx="6">
                  <c:v>9.6999999999999993</c:v>
                </c:pt>
                <c:pt idx="7">
                  <c:v>7.7</c:v>
                </c:pt>
                <c:pt idx="8">
                  <c:v>5.4</c:v>
                </c:pt>
                <c:pt idx="9" formatCode="General">
                  <c:v>3.2</c:v>
                </c:pt>
                <c:pt idx="10" formatCode="General">
                  <c:v>1.4</c:v>
                </c:pt>
                <c:pt idx="11" formatCode="General">
                  <c:v>0.2</c:v>
                </c:pt>
                <c:pt idx="12" formatCode="General">
                  <c:v>-0.5</c:v>
                </c:pt>
                <c:pt idx="13" formatCode="General">
                  <c:v>-0.3</c:v>
                </c:pt>
              </c:numCache>
            </c:numRef>
          </c:val>
          <c:smooth val="0"/>
          <c:extLst>
            <c:ext xmlns:c16="http://schemas.microsoft.com/office/drawing/2014/chart" uri="{C3380CC4-5D6E-409C-BE32-E72D297353CC}">
              <c16:uniqueId val="{00000001-EA65-4932-AE35-430794D0FF82}"/>
            </c:ext>
          </c:extLst>
        </c:ser>
        <c:dLbls>
          <c:showLegendKey val="0"/>
          <c:showVal val="0"/>
          <c:showCatName val="0"/>
          <c:showSerName val="0"/>
          <c:showPercent val="0"/>
          <c:showBubbleSize val="0"/>
        </c:dLbls>
        <c:marker val="1"/>
        <c:smooth val="0"/>
        <c:axId val="886098256"/>
        <c:axId val="886087024"/>
      </c:lineChart>
      <c:catAx>
        <c:axId val="854283632"/>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854278640"/>
        <c:crosses val="autoZero"/>
        <c:auto val="1"/>
        <c:lblAlgn val="ctr"/>
        <c:lblOffset val="100"/>
        <c:noMultiLvlLbl val="0"/>
      </c:catAx>
      <c:valAx>
        <c:axId val="854278640"/>
        <c:scaling>
          <c:orientation val="minMax"/>
          <c:min val="-500"/>
        </c:scaling>
        <c:delete val="0"/>
        <c:axPos val="l"/>
        <c:numFmt formatCode="#,##0_ " sourceLinked="0"/>
        <c:majorTickMark val="out"/>
        <c:minorTickMark val="none"/>
        <c:tickLblPos val="nextTo"/>
        <c:spPr>
          <a:noFill/>
          <a:ln>
            <a:solidFill>
              <a:schemeClr val="bg1">
                <a:lumMod val="85000"/>
              </a:schemeClr>
            </a:solidFill>
          </a:ln>
          <a:effectLst/>
        </c:spPr>
        <c:txPr>
          <a:bodyPr rot="-60000000" spcFirstLastPara="1" vertOverflow="ellipsis" vert="horz" wrap="square" anchor="ctr" anchorCtr="1"/>
          <a:lstStyle/>
          <a:p>
            <a:pP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854283632"/>
        <c:crosses val="autoZero"/>
        <c:crossBetween val="between"/>
        <c:majorUnit val="500"/>
      </c:valAx>
      <c:valAx>
        <c:axId val="886087024"/>
        <c:scaling>
          <c:orientation val="minMax"/>
          <c:max val="20"/>
        </c:scaling>
        <c:delete val="0"/>
        <c:axPos val="r"/>
        <c:numFmt formatCode="#,##0" sourceLinked="0"/>
        <c:majorTickMark val="out"/>
        <c:minorTickMark val="none"/>
        <c:tickLblPos val="nextTo"/>
        <c:spPr>
          <a:noFill/>
          <a:ln>
            <a:solidFill>
              <a:schemeClr val="bg1">
                <a:lumMod val="85000"/>
              </a:schemeClr>
            </a:solidFill>
          </a:ln>
          <a:effectLst/>
        </c:spPr>
        <c:txPr>
          <a:bodyPr rot="-60000000" spcFirstLastPara="1" vertOverflow="ellipsis" vert="horz" wrap="square" anchor="ctr" anchorCtr="1"/>
          <a:lstStyle/>
          <a:p>
            <a:pP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886098256"/>
        <c:crosses val="max"/>
        <c:crossBetween val="between"/>
        <c:majorUnit val="5"/>
      </c:valAx>
      <c:catAx>
        <c:axId val="886098256"/>
        <c:scaling>
          <c:orientation val="minMax"/>
        </c:scaling>
        <c:delete val="1"/>
        <c:axPos val="b"/>
        <c:numFmt formatCode="General" sourceLinked="1"/>
        <c:majorTickMark val="out"/>
        <c:minorTickMark val="none"/>
        <c:tickLblPos val="nextTo"/>
        <c:crossAx val="886087024"/>
        <c:crosses val="autoZero"/>
        <c:auto val="1"/>
        <c:lblAlgn val="ctr"/>
        <c:lblOffset val="100"/>
        <c:noMultiLvlLbl val="0"/>
      </c:catAx>
      <c:spPr>
        <a:noFill/>
        <a:ln>
          <a:noFill/>
        </a:ln>
        <a:effectLst/>
      </c:spPr>
    </c:plotArea>
    <c:legend>
      <c:legendPos val="t"/>
      <c:layout>
        <c:manualLayout>
          <c:xMode val="edge"/>
          <c:yMode val="edge"/>
          <c:x val="0.18400962962962961"/>
          <c:y val="6.7833321165081993E-3"/>
          <c:w val="0.70253592592592595"/>
          <c:h val="0.12350870976953748"/>
        </c:manualLayout>
      </c:layout>
      <c:overlay val="0"/>
      <c:spPr>
        <a:noFill/>
        <a:ln>
          <a:noFill/>
        </a:ln>
        <a:effectLst/>
      </c:spPr>
      <c:txPr>
        <a:bodyPr rot="0" spcFirstLastPara="1" vertOverflow="ellipsis" vert="horz" wrap="square" anchor="ctr" anchorCtr="1"/>
        <a:lstStyle/>
        <a:p>
          <a:pP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externalData r:id="rId3">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5393382362922787E-2"/>
          <c:y val="0.10135706522294644"/>
          <c:w val="0.87509178547460775"/>
          <c:h val="0.75900817428997536"/>
        </c:manualLayout>
      </c:layout>
      <c:lineChart>
        <c:grouping val="standard"/>
        <c:varyColors val="0"/>
        <c:ser>
          <c:idx val="0"/>
          <c:order val="0"/>
          <c:tx>
            <c:strRef>
              <c:f>Sheet1!$B$1</c:f>
              <c:strCache>
                <c:ptCount val="1"/>
                <c:pt idx="0">
                  <c:v>가계대출금리(좌)</c:v>
                </c:pt>
              </c:strCache>
            </c:strRef>
          </c:tx>
          <c:spPr>
            <a:ln w="12700" cap="rnd">
              <a:solidFill>
                <a:schemeClr val="accent4"/>
              </a:solidFill>
              <a:round/>
            </a:ln>
            <a:effectLst/>
          </c:spPr>
          <c:marker>
            <c:symbol val="none"/>
          </c:marker>
          <c:cat>
            <c:strRef>
              <c:f>Sheet1!$A$2:$A$15</c:f>
              <c:strCache>
                <c:ptCount val="13"/>
                <c:pt idx="0">
                  <c:v>'20.1Q</c:v>
                </c:pt>
                <c:pt idx="4">
                  <c:v>'21.1Q</c:v>
                </c:pt>
                <c:pt idx="8">
                  <c:v>'22.1Q</c:v>
                </c:pt>
                <c:pt idx="12">
                  <c:v>'23.1Q</c:v>
                </c:pt>
              </c:strCache>
            </c:strRef>
          </c:cat>
          <c:val>
            <c:numRef>
              <c:f>Sheet1!$B$2:$B$15</c:f>
              <c:numCache>
                <c:formatCode>General</c:formatCode>
                <c:ptCount val="14"/>
                <c:pt idx="0">
                  <c:v>2.91</c:v>
                </c:pt>
                <c:pt idx="1">
                  <c:v>2.79</c:v>
                </c:pt>
                <c:pt idx="2">
                  <c:v>2.59</c:v>
                </c:pt>
                <c:pt idx="3">
                  <c:v>2.72</c:v>
                </c:pt>
                <c:pt idx="4">
                  <c:v>2.84</c:v>
                </c:pt>
                <c:pt idx="5">
                  <c:v>2.91</c:v>
                </c:pt>
                <c:pt idx="6">
                  <c:v>3.09</c:v>
                </c:pt>
                <c:pt idx="7">
                  <c:v>3.58</c:v>
                </c:pt>
                <c:pt idx="8">
                  <c:v>3.94</c:v>
                </c:pt>
                <c:pt idx="9">
                  <c:v>4.1399999999999997</c:v>
                </c:pt>
                <c:pt idx="10">
                  <c:v>4.8099999999999996</c:v>
                </c:pt>
                <c:pt idx="11">
                  <c:v>5.52</c:v>
                </c:pt>
                <c:pt idx="12">
                  <c:v>5.22</c:v>
                </c:pt>
                <c:pt idx="13">
                  <c:v>4.82</c:v>
                </c:pt>
              </c:numCache>
            </c:numRef>
          </c:val>
          <c:smooth val="0"/>
          <c:extLst>
            <c:ext xmlns:c16="http://schemas.microsoft.com/office/drawing/2014/chart" uri="{C3380CC4-5D6E-409C-BE32-E72D297353CC}">
              <c16:uniqueId val="{00000000-56F5-495F-8B01-4639E44297AF}"/>
            </c:ext>
          </c:extLst>
        </c:ser>
        <c:dLbls>
          <c:showLegendKey val="0"/>
          <c:showVal val="0"/>
          <c:showCatName val="0"/>
          <c:showSerName val="0"/>
          <c:showPercent val="0"/>
          <c:showBubbleSize val="0"/>
        </c:dLbls>
        <c:marker val="1"/>
        <c:smooth val="0"/>
        <c:axId val="854263664"/>
        <c:axId val="854268656"/>
      </c:lineChart>
      <c:lineChart>
        <c:grouping val="standard"/>
        <c:varyColors val="0"/>
        <c:ser>
          <c:idx val="1"/>
          <c:order val="1"/>
          <c:tx>
            <c:strRef>
              <c:f>Sheet1!$C$1</c:f>
              <c:strCache>
                <c:ptCount val="1"/>
                <c:pt idx="0">
                  <c:v>가계 신용위험지수(우)</c:v>
                </c:pt>
              </c:strCache>
            </c:strRef>
          </c:tx>
          <c:spPr>
            <a:ln w="12700" cap="rnd">
              <a:solidFill>
                <a:schemeClr val="bg1">
                  <a:lumMod val="65000"/>
                </a:schemeClr>
              </a:solidFill>
              <a:round/>
            </a:ln>
            <a:effectLst/>
          </c:spPr>
          <c:marker>
            <c:symbol val="none"/>
          </c:marker>
          <c:cat>
            <c:strRef>
              <c:f>Sheet1!$A$2:$A$15</c:f>
              <c:strCache>
                <c:ptCount val="13"/>
                <c:pt idx="0">
                  <c:v>'20.1Q</c:v>
                </c:pt>
                <c:pt idx="4">
                  <c:v>'21.1Q</c:v>
                </c:pt>
                <c:pt idx="8">
                  <c:v>'22.1Q</c:v>
                </c:pt>
                <c:pt idx="12">
                  <c:v>'23.1Q</c:v>
                </c:pt>
              </c:strCache>
            </c:strRef>
          </c:cat>
          <c:val>
            <c:numRef>
              <c:f>Sheet1!$C$2:$C$15</c:f>
              <c:numCache>
                <c:formatCode>General</c:formatCode>
                <c:ptCount val="14"/>
                <c:pt idx="0">
                  <c:v>7</c:v>
                </c:pt>
                <c:pt idx="1">
                  <c:v>40</c:v>
                </c:pt>
                <c:pt idx="2">
                  <c:v>26</c:v>
                </c:pt>
                <c:pt idx="3">
                  <c:v>15</c:v>
                </c:pt>
                <c:pt idx="4">
                  <c:v>9</c:v>
                </c:pt>
                <c:pt idx="5">
                  <c:v>6</c:v>
                </c:pt>
                <c:pt idx="6">
                  <c:v>6</c:v>
                </c:pt>
                <c:pt idx="7">
                  <c:v>12</c:v>
                </c:pt>
                <c:pt idx="8">
                  <c:v>17</c:v>
                </c:pt>
                <c:pt idx="9">
                  <c:v>22</c:v>
                </c:pt>
                <c:pt idx="10">
                  <c:v>33</c:v>
                </c:pt>
                <c:pt idx="11">
                  <c:v>39</c:v>
                </c:pt>
                <c:pt idx="12">
                  <c:v>39</c:v>
                </c:pt>
                <c:pt idx="13">
                  <c:v>42</c:v>
                </c:pt>
              </c:numCache>
            </c:numRef>
          </c:val>
          <c:smooth val="0"/>
          <c:extLst>
            <c:ext xmlns:c16="http://schemas.microsoft.com/office/drawing/2014/chart" uri="{C3380CC4-5D6E-409C-BE32-E72D297353CC}">
              <c16:uniqueId val="{00000001-56F5-495F-8B01-4639E44297AF}"/>
            </c:ext>
          </c:extLst>
        </c:ser>
        <c:dLbls>
          <c:showLegendKey val="0"/>
          <c:showVal val="0"/>
          <c:showCatName val="0"/>
          <c:showSerName val="0"/>
          <c:showPercent val="0"/>
          <c:showBubbleSize val="0"/>
        </c:dLbls>
        <c:marker val="1"/>
        <c:smooth val="0"/>
        <c:axId val="267462655"/>
        <c:axId val="267466399"/>
      </c:lineChart>
      <c:catAx>
        <c:axId val="8542636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854268656"/>
        <c:crosses val="autoZero"/>
        <c:auto val="1"/>
        <c:lblAlgn val="ctr"/>
        <c:lblOffset val="100"/>
        <c:noMultiLvlLbl val="0"/>
      </c:catAx>
      <c:valAx>
        <c:axId val="854268656"/>
        <c:scaling>
          <c:orientation val="minMax"/>
        </c:scaling>
        <c:delete val="0"/>
        <c:axPos val="l"/>
        <c:numFmt formatCode="General" sourceLinked="1"/>
        <c:majorTickMark val="out"/>
        <c:minorTickMark val="none"/>
        <c:tickLblPos val="nextTo"/>
        <c:spPr>
          <a:noFill/>
          <a:ln>
            <a:solidFill>
              <a:schemeClr val="bg1">
                <a:lumMod val="85000"/>
              </a:schemeClr>
            </a:solidFill>
          </a:ln>
          <a:effectLst/>
        </c:spPr>
        <c:txPr>
          <a:bodyPr rot="-6000000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854263664"/>
        <c:crosses val="autoZero"/>
        <c:crossBetween val="between"/>
      </c:valAx>
      <c:valAx>
        <c:axId val="267466399"/>
        <c:scaling>
          <c:orientation val="minMax"/>
        </c:scaling>
        <c:delete val="0"/>
        <c:axPos val="r"/>
        <c:numFmt formatCode="General" sourceLinked="1"/>
        <c:majorTickMark val="out"/>
        <c:minorTickMark val="none"/>
        <c:tickLblPos val="nextTo"/>
        <c:spPr>
          <a:noFill/>
          <a:ln>
            <a:solidFill>
              <a:schemeClr val="bg1">
                <a:lumMod val="85000"/>
              </a:schemeClr>
            </a:solidFill>
          </a:ln>
          <a:effectLst/>
        </c:spPr>
        <c:txPr>
          <a:bodyPr rot="-6000000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267462655"/>
        <c:crosses val="max"/>
        <c:crossBetween val="between"/>
      </c:valAx>
      <c:catAx>
        <c:axId val="267462655"/>
        <c:scaling>
          <c:orientation val="minMax"/>
        </c:scaling>
        <c:delete val="1"/>
        <c:axPos val="b"/>
        <c:numFmt formatCode="General" sourceLinked="1"/>
        <c:majorTickMark val="out"/>
        <c:minorTickMark val="none"/>
        <c:tickLblPos val="nextTo"/>
        <c:crossAx val="267466399"/>
        <c:crosses val="autoZero"/>
        <c:auto val="1"/>
        <c:lblAlgn val="ctr"/>
        <c:lblOffset val="100"/>
        <c:noMultiLvlLbl val="0"/>
      </c:catAx>
      <c:spPr>
        <a:noFill/>
        <a:ln>
          <a:noFill/>
        </a:ln>
        <a:effectLst/>
      </c:spPr>
    </c:plotArea>
    <c:legend>
      <c:legendPos val="t"/>
      <c:layout>
        <c:manualLayout>
          <c:xMode val="edge"/>
          <c:yMode val="edge"/>
          <c:x val="0.17681134237691243"/>
          <c:y val="0"/>
          <c:w val="0.64637731524617514"/>
          <c:h val="0.16193607517521233"/>
        </c:manualLayout>
      </c:layout>
      <c:overlay val="0"/>
      <c:spPr>
        <a:noFill/>
        <a:ln>
          <a:noFill/>
        </a:ln>
        <a:effectLst/>
      </c:spPr>
      <c:txPr>
        <a:bodyPr rot="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ko-KR"/>
    </a:p>
  </c:txPr>
  <c:externalData r:id="rId3">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5393382362922787E-2"/>
          <c:y val="0.10135706522294644"/>
          <c:w val="0.87509178547460775"/>
          <c:h val="0.72700331515054462"/>
        </c:manualLayout>
      </c:layout>
      <c:lineChart>
        <c:grouping val="standard"/>
        <c:varyColors val="0"/>
        <c:ser>
          <c:idx val="0"/>
          <c:order val="0"/>
          <c:tx>
            <c:strRef>
              <c:f>Sheet1!$B$1</c:f>
              <c:strCache>
                <c:ptCount val="1"/>
                <c:pt idx="0">
                  <c:v>가계대출</c:v>
                </c:pt>
              </c:strCache>
            </c:strRef>
          </c:tx>
          <c:spPr>
            <a:ln w="12700" cap="rnd">
              <a:solidFill>
                <a:schemeClr val="accent4"/>
              </a:solidFill>
              <a:round/>
            </a:ln>
            <a:effectLst/>
          </c:spPr>
          <c:marker>
            <c:symbol val="none"/>
          </c:marker>
          <c:cat>
            <c:strRef>
              <c:f>Sheet1!$A$2:$A$15</c:f>
              <c:strCache>
                <c:ptCount val="13"/>
                <c:pt idx="0">
                  <c:v>'20.1Q</c:v>
                </c:pt>
                <c:pt idx="4">
                  <c:v>'21.1Q</c:v>
                </c:pt>
                <c:pt idx="8">
                  <c:v>'22.1Q</c:v>
                </c:pt>
                <c:pt idx="12">
                  <c:v>'23.1Q</c:v>
                </c:pt>
              </c:strCache>
            </c:strRef>
          </c:cat>
          <c:val>
            <c:numRef>
              <c:f>Sheet1!$B$2:$B$15</c:f>
              <c:numCache>
                <c:formatCode>General</c:formatCode>
                <c:ptCount val="14"/>
                <c:pt idx="0">
                  <c:v>0.27</c:v>
                </c:pt>
                <c:pt idx="1">
                  <c:v>0.17</c:v>
                </c:pt>
                <c:pt idx="2">
                  <c:v>0.22</c:v>
                </c:pt>
                <c:pt idx="3">
                  <c:v>0.2</c:v>
                </c:pt>
                <c:pt idx="4">
                  <c:v>0.18</c:v>
                </c:pt>
                <c:pt idx="5">
                  <c:v>0.17</c:v>
                </c:pt>
                <c:pt idx="6">
                  <c:v>0.17</c:v>
                </c:pt>
                <c:pt idx="7">
                  <c:v>0.16</c:v>
                </c:pt>
                <c:pt idx="8">
                  <c:v>0.17</c:v>
                </c:pt>
                <c:pt idx="9">
                  <c:v>0.17</c:v>
                </c:pt>
                <c:pt idx="10">
                  <c:v>0.19</c:v>
                </c:pt>
                <c:pt idx="11">
                  <c:v>0.24</c:v>
                </c:pt>
                <c:pt idx="12">
                  <c:v>0.31</c:v>
                </c:pt>
                <c:pt idx="13">
                  <c:v>0.33</c:v>
                </c:pt>
              </c:numCache>
            </c:numRef>
          </c:val>
          <c:smooth val="0"/>
          <c:extLst>
            <c:ext xmlns:c16="http://schemas.microsoft.com/office/drawing/2014/chart" uri="{C3380CC4-5D6E-409C-BE32-E72D297353CC}">
              <c16:uniqueId val="{00000000-56F5-495F-8B01-4639E44297AF}"/>
            </c:ext>
          </c:extLst>
        </c:ser>
        <c:ser>
          <c:idx val="1"/>
          <c:order val="1"/>
          <c:tx>
            <c:strRef>
              <c:f>Sheet1!$C$1</c:f>
              <c:strCache>
                <c:ptCount val="1"/>
                <c:pt idx="0">
                  <c:v>주댁담보대출</c:v>
                </c:pt>
              </c:strCache>
            </c:strRef>
          </c:tx>
          <c:spPr>
            <a:ln w="12700" cap="rnd">
              <a:solidFill>
                <a:schemeClr val="accent1"/>
              </a:solidFill>
              <a:round/>
            </a:ln>
            <a:effectLst/>
          </c:spPr>
          <c:marker>
            <c:symbol val="none"/>
          </c:marker>
          <c:cat>
            <c:strRef>
              <c:f>Sheet1!$A$2:$A$15</c:f>
              <c:strCache>
                <c:ptCount val="13"/>
                <c:pt idx="0">
                  <c:v>'20.1Q</c:v>
                </c:pt>
                <c:pt idx="4">
                  <c:v>'21.1Q</c:v>
                </c:pt>
                <c:pt idx="8">
                  <c:v>'22.1Q</c:v>
                </c:pt>
                <c:pt idx="12">
                  <c:v>'23.1Q</c:v>
                </c:pt>
              </c:strCache>
            </c:strRef>
          </c:cat>
          <c:val>
            <c:numRef>
              <c:f>Sheet1!$C$2:$C$15</c:f>
              <c:numCache>
                <c:formatCode>General</c:formatCode>
                <c:ptCount val="14"/>
                <c:pt idx="0">
                  <c:v>0.2</c:v>
                </c:pt>
                <c:pt idx="1">
                  <c:v>0.11</c:v>
                </c:pt>
                <c:pt idx="2">
                  <c:v>0.16</c:v>
                </c:pt>
                <c:pt idx="3">
                  <c:v>0.14000000000000001</c:v>
                </c:pt>
                <c:pt idx="4">
                  <c:v>0.12</c:v>
                </c:pt>
                <c:pt idx="5">
                  <c:v>0.11</c:v>
                </c:pt>
                <c:pt idx="6">
                  <c:v>0.11</c:v>
                </c:pt>
                <c:pt idx="7">
                  <c:v>0.1</c:v>
                </c:pt>
                <c:pt idx="8">
                  <c:v>0.1</c:v>
                </c:pt>
                <c:pt idx="9">
                  <c:v>0.1</c:v>
                </c:pt>
                <c:pt idx="10">
                  <c:v>0.12</c:v>
                </c:pt>
                <c:pt idx="11">
                  <c:v>0.15</c:v>
                </c:pt>
                <c:pt idx="12">
                  <c:v>0.2</c:v>
                </c:pt>
                <c:pt idx="13">
                  <c:v>0.22</c:v>
                </c:pt>
              </c:numCache>
            </c:numRef>
          </c:val>
          <c:smooth val="0"/>
          <c:extLst>
            <c:ext xmlns:c16="http://schemas.microsoft.com/office/drawing/2014/chart" uri="{C3380CC4-5D6E-409C-BE32-E72D297353CC}">
              <c16:uniqueId val="{00000001-56F5-495F-8B01-4639E44297AF}"/>
            </c:ext>
          </c:extLst>
        </c:ser>
        <c:ser>
          <c:idx val="2"/>
          <c:order val="2"/>
          <c:tx>
            <c:strRef>
              <c:f>Sheet1!$D$1</c:f>
              <c:strCache>
                <c:ptCount val="1"/>
                <c:pt idx="0">
                  <c:v>가계신용대출 등</c:v>
                </c:pt>
              </c:strCache>
            </c:strRef>
          </c:tx>
          <c:spPr>
            <a:ln w="12700" cap="rnd">
              <a:solidFill>
                <a:schemeClr val="bg1">
                  <a:lumMod val="75000"/>
                </a:schemeClr>
              </a:solidFill>
              <a:round/>
            </a:ln>
            <a:effectLst/>
          </c:spPr>
          <c:marker>
            <c:symbol val="none"/>
          </c:marker>
          <c:cat>
            <c:strRef>
              <c:f>Sheet1!$A$2:$A$15</c:f>
              <c:strCache>
                <c:ptCount val="13"/>
                <c:pt idx="0">
                  <c:v>'20.1Q</c:v>
                </c:pt>
                <c:pt idx="4">
                  <c:v>'21.1Q</c:v>
                </c:pt>
                <c:pt idx="8">
                  <c:v>'22.1Q</c:v>
                </c:pt>
                <c:pt idx="12">
                  <c:v>'23.1Q</c:v>
                </c:pt>
              </c:strCache>
            </c:strRef>
          </c:cat>
          <c:val>
            <c:numRef>
              <c:f>Sheet1!$D$2:$D$15</c:f>
              <c:numCache>
                <c:formatCode>General</c:formatCode>
                <c:ptCount val="14"/>
                <c:pt idx="0">
                  <c:v>0.44</c:v>
                </c:pt>
                <c:pt idx="1">
                  <c:v>0.3</c:v>
                </c:pt>
                <c:pt idx="2">
                  <c:v>0.36</c:v>
                </c:pt>
                <c:pt idx="3">
                  <c:v>0.34</c:v>
                </c:pt>
                <c:pt idx="4">
                  <c:v>0.32</c:v>
                </c:pt>
                <c:pt idx="5">
                  <c:v>0.3</c:v>
                </c:pt>
                <c:pt idx="6">
                  <c:v>0.3</c:v>
                </c:pt>
                <c:pt idx="7">
                  <c:v>0.28999999999999998</c:v>
                </c:pt>
                <c:pt idx="8">
                  <c:v>0.31</c:v>
                </c:pt>
                <c:pt idx="9">
                  <c:v>0.34</c:v>
                </c:pt>
                <c:pt idx="10">
                  <c:v>0.37</c:v>
                </c:pt>
                <c:pt idx="11">
                  <c:v>0.46</c:v>
                </c:pt>
                <c:pt idx="12">
                  <c:v>0.59</c:v>
                </c:pt>
                <c:pt idx="13">
                  <c:v>0.62</c:v>
                </c:pt>
              </c:numCache>
            </c:numRef>
          </c:val>
          <c:smooth val="0"/>
          <c:extLst>
            <c:ext xmlns:c16="http://schemas.microsoft.com/office/drawing/2014/chart" uri="{C3380CC4-5D6E-409C-BE32-E72D297353CC}">
              <c16:uniqueId val="{00000000-5A2D-4342-BF64-E7F83070835C}"/>
            </c:ext>
          </c:extLst>
        </c:ser>
        <c:dLbls>
          <c:showLegendKey val="0"/>
          <c:showVal val="0"/>
          <c:showCatName val="0"/>
          <c:showSerName val="0"/>
          <c:showPercent val="0"/>
          <c:showBubbleSize val="0"/>
        </c:dLbls>
        <c:smooth val="0"/>
        <c:axId val="854263664"/>
        <c:axId val="854268656"/>
      </c:lineChart>
      <c:catAx>
        <c:axId val="8542636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854268656"/>
        <c:crosses val="autoZero"/>
        <c:auto val="1"/>
        <c:lblAlgn val="ctr"/>
        <c:lblOffset val="100"/>
        <c:noMultiLvlLbl val="0"/>
      </c:catAx>
      <c:valAx>
        <c:axId val="854268656"/>
        <c:scaling>
          <c:orientation val="minMax"/>
        </c:scaling>
        <c:delete val="0"/>
        <c:axPos val="l"/>
        <c:numFmt formatCode="General" sourceLinked="1"/>
        <c:majorTickMark val="out"/>
        <c:minorTickMark val="none"/>
        <c:tickLblPos val="nextTo"/>
        <c:spPr>
          <a:noFill/>
          <a:ln>
            <a:solidFill>
              <a:schemeClr val="bg1">
                <a:lumMod val="85000"/>
              </a:schemeClr>
            </a:solidFill>
          </a:ln>
          <a:effectLst/>
        </c:spPr>
        <c:txPr>
          <a:bodyPr rot="-6000000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854263664"/>
        <c:crosses val="autoZero"/>
        <c:crossBetween val="between"/>
      </c:valAx>
      <c:spPr>
        <a:noFill/>
        <a:ln>
          <a:noFill/>
        </a:ln>
        <a:effectLst/>
      </c:spPr>
    </c:plotArea>
    <c:legend>
      <c:legendPos val="t"/>
      <c:layout>
        <c:manualLayout>
          <c:xMode val="edge"/>
          <c:yMode val="edge"/>
          <c:x val="0.17681135373628223"/>
          <c:y val="4.1926063551989308E-2"/>
          <c:w val="0.68699171792331137"/>
          <c:h val="0.15396227783285005"/>
        </c:manualLayout>
      </c:layout>
      <c:overlay val="0"/>
      <c:spPr>
        <a:noFill/>
        <a:ln>
          <a:noFill/>
        </a:ln>
        <a:effectLst/>
      </c:spPr>
      <c:txPr>
        <a:bodyPr rot="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ko-KR"/>
    </a:p>
  </c:txPr>
  <c:externalData r:id="rId3">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1196447580975356E-2"/>
          <c:y val="0.11685586577633371"/>
          <c:w val="0.86842873201271487"/>
          <c:h val="0.714121789335733"/>
        </c:manualLayout>
      </c:layout>
      <c:lineChart>
        <c:grouping val="standard"/>
        <c:varyColors val="0"/>
        <c:ser>
          <c:idx val="0"/>
          <c:order val="0"/>
          <c:tx>
            <c:strRef>
              <c:f>Sheet1!$B$1</c:f>
              <c:strCache>
                <c:ptCount val="1"/>
                <c:pt idx="0">
                  <c:v>대기업</c:v>
                </c:pt>
              </c:strCache>
            </c:strRef>
          </c:tx>
          <c:spPr>
            <a:ln w="12700" cap="rnd">
              <a:solidFill>
                <a:schemeClr val="accent1"/>
              </a:solidFill>
              <a:round/>
            </a:ln>
            <a:effectLst/>
          </c:spPr>
          <c:marker>
            <c:symbol val="none"/>
          </c:marker>
          <c:cat>
            <c:strRef>
              <c:f>Sheet1!$A$2:$A$15</c:f>
              <c:strCache>
                <c:ptCount val="13"/>
                <c:pt idx="0">
                  <c:v>'20.1Q</c:v>
                </c:pt>
                <c:pt idx="4">
                  <c:v>'21.1Q</c:v>
                </c:pt>
                <c:pt idx="8">
                  <c:v>'22.1Q</c:v>
                </c:pt>
                <c:pt idx="12">
                  <c:v>'23.1Q</c:v>
                </c:pt>
              </c:strCache>
            </c:strRef>
          </c:cat>
          <c:val>
            <c:numRef>
              <c:f>Sheet1!$B$2:$B$15</c:f>
              <c:numCache>
                <c:formatCode>General</c:formatCode>
                <c:ptCount val="14"/>
                <c:pt idx="0">
                  <c:v>10</c:v>
                </c:pt>
                <c:pt idx="1">
                  <c:v>23</c:v>
                </c:pt>
                <c:pt idx="2">
                  <c:v>18</c:v>
                </c:pt>
                <c:pt idx="3">
                  <c:v>12</c:v>
                </c:pt>
                <c:pt idx="4">
                  <c:v>6</c:v>
                </c:pt>
                <c:pt idx="5">
                  <c:v>6</c:v>
                </c:pt>
                <c:pt idx="6">
                  <c:v>0</c:v>
                </c:pt>
                <c:pt idx="7">
                  <c:v>3</c:v>
                </c:pt>
                <c:pt idx="8">
                  <c:v>6</c:v>
                </c:pt>
                <c:pt idx="9">
                  <c:v>8</c:v>
                </c:pt>
                <c:pt idx="10">
                  <c:v>11</c:v>
                </c:pt>
                <c:pt idx="11">
                  <c:v>22</c:v>
                </c:pt>
                <c:pt idx="12">
                  <c:v>6</c:v>
                </c:pt>
                <c:pt idx="13">
                  <c:v>6</c:v>
                </c:pt>
              </c:numCache>
            </c:numRef>
          </c:val>
          <c:smooth val="0"/>
          <c:extLst>
            <c:ext xmlns:c16="http://schemas.microsoft.com/office/drawing/2014/chart" uri="{C3380CC4-5D6E-409C-BE32-E72D297353CC}">
              <c16:uniqueId val="{00000000-2852-4DF5-B681-2253BB32F5D8}"/>
            </c:ext>
          </c:extLst>
        </c:ser>
        <c:ser>
          <c:idx val="1"/>
          <c:order val="1"/>
          <c:tx>
            <c:strRef>
              <c:f>Sheet1!$C$1</c:f>
              <c:strCache>
                <c:ptCount val="1"/>
                <c:pt idx="0">
                  <c:v>중소기업</c:v>
                </c:pt>
              </c:strCache>
            </c:strRef>
          </c:tx>
          <c:spPr>
            <a:ln w="12700" cap="rnd">
              <a:solidFill>
                <a:schemeClr val="accent4"/>
              </a:solidFill>
              <a:round/>
            </a:ln>
            <a:effectLst/>
          </c:spPr>
          <c:marker>
            <c:symbol val="none"/>
          </c:marker>
          <c:cat>
            <c:strRef>
              <c:f>Sheet1!$A$2:$A$15</c:f>
              <c:strCache>
                <c:ptCount val="13"/>
                <c:pt idx="0">
                  <c:v>'20.1Q</c:v>
                </c:pt>
                <c:pt idx="4">
                  <c:v>'21.1Q</c:v>
                </c:pt>
                <c:pt idx="8">
                  <c:v>'22.1Q</c:v>
                </c:pt>
                <c:pt idx="12">
                  <c:v>'23.1Q</c:v>
                </c:pt>
              </c:strCache>
            </c:strRef>
          </c:cat>
          <c:val>
            <c:numRef>
              <c:f>Sheet1!$C$2:$C$15</c:f>
              <c:numCache>
                <c:formatCode>General</c:formatCode>
                <c:ptCount val="14"/>
                <c:pt idx="0">
                  <c:v>17</c:v>
                </c:pt>
                <c:pt idx="1">
                  <c:v>43</c:v>
                </c:pt>
                <c:pt idx="2">
                  <c:v>32</c:v>
                </c:pt>
                <c:pt idx="3">
                  <c:v>29</c:v>
                </c:pt>
                <c:pt idx="4">
                  <c:v>21</c:v>
                </c:pt>
                <c:pt idx="5">
                  <c:v>18</c:v>
                </c:pt>
                <c:pt idx="6">
                  <c:v>24</c:v>
                </c:pt>
                <c:pt idx="7">
                  <c:v>12</c:v>
                </c:pt>
                <c:pt idx="8">
                  <c:v>14</c:v>
                </c:pt>
                <c:pt idx="9">
                  <c:v>25</c:v>
                </c:pt>
                <c:pt idx="10">
                  <c:v>25</c:v>
                </c:pt>
                <c:pt idx="11">
                  <c:v>39</c:v>
                </c:pt>
                <c:pt idx="12">
                  <c:v>25</c:v>
                </c:pt>
                <c:pt idx="13">
                  <c:v>28</c:v>
                </c:pt>
              </c:numCache>
            </c:numRef>
          </c:val>
          <c:smooth val="0"/>
          <c:extLst>
            <c:ext xmlns:c16="http://schemas.microsoft.com/office/drawing/2014/chart" uri="{C3380CC4-5D6E-409C-BE32-E72D297353CC}">
              <c16:uniqueId val="{00000001-2852-4DF5-B681-2253BB32F5D8}"/>
            </c:ext>
          </c:extLst>
        </c:ser>
        <c:dLbls>
          <c:showLegendKey val="0"/>
          <c:showVal val="0"/>
          <c:showCatName val="0"/>
          <c:showSerName val="0"/>
          <c:showPercent val="0"/>
          <c:showBubbleSize val="0"/>
        </c:dLbls>
        <c:smooth val="0"/>
        <c:axId val="1228348544"/>
        <c:axId val="1228343552"/>
      </c:lineChart>
      <c:catAx>
        <c:axId val="12283485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lgn="ctr">
              <a:defRPr lang="en-US" altLang="ko-KR" sz="7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228343552"/>
        <c:crosses val="autoZero"/>
        <c:auto val="1"/>
        <c:lblAlgn val="ctr"/>
        <c:lblOffset val="100"/>
        <c:noMultiLvlLbl val="0"/>
      </c:catAx>
      <c:valAx>
        <c:axId val="1228343552"/>
        <c:scaling>
          <c:orientation val="minMax"/>
        </c:scaling>
        <c:delete val="0"/>
        <c:axPos val="l"/>
        <c:numFmt formatCode="General" sourceLinked="1"/>
        <c:majorTickMark val="out"/>
        <c:minorTickMark val="none"/>
        <c:tickLblPos val="nextTo"/>
        <c:spPr>
          <a:noFill/>
          <a:ln>
            <a:solidFill>
              <a:schemeClr val="bg1">
                <a:lumMod val="85000"/>
              </a:schemeClr>
            </a:solidFill>
          </a:ln>
          <a:effectLst/>
        </c:spPr>
        <c:txPr>
          <a:bodyPr rot="-6000000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22834854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ko-KR"/>
    </a:p>
  </c:txPr>
  <c:externalData r:id="rId3">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431251532406273"/>
          <c:y val="0.17754204388971903"/>
          <c:w val="0.84394678226164277"/>
          <c:h val="0.54345145664254391"/>
        </c:manualLayout>
      </c:layout>
      <c:barChart>
        <c:barDir val="col"/>
        <c:grouping val="clustered"/>
        <c:varyColors val="0"/>
        <c:ser>
          <c:idx val="0"/>
          <c:order val="0"/>
          <c:tx>
            <c:strRef>
              <c:f>Sheet1!$B$1</c:f>
              <c:strCache>
                <c:ptCount val="1"/>
                <c:pt idx="0">
                  <c:v>부실기업 부채비율</c:v>
                </c:pt>
              </c:strCache>
            </c:strRef>
          </c:tx>
          <c:spPr>
            <a:solidFill>
              <a:schemeClr val="bg1">
                <a:lumMod val="85000"/>
              </a:schemeClr>
            </a:solidFill>
            <a:ln>
              <a:noFill/>
            </a:ln>
            <a:effectLst/>
          </c:spPr>
          <c:invertIfNegative val="0"/>
          <c:dPt>
            <c:idx val="4"/>
            <c:invertIfNegative val="0"/>
            <c:bubble3D val="0"/>
            <c:spPr>
              <a:solidFill>
                <a:schemeClr val="accent1"/>
              </a:solidFill>
              <a:ln>
                <a:noFill/>
              </a:ln>
              <a:effectLst/>
            </c:spPr>
            <c:extLst>
              <c:ext xmlns:c16="http://schemas.microsoft.com/office/drawing/2014/chart" uri="{C3380CC4-5D6E-409C-BE32-E72D297353CC}">
                <c16:uniqueId val="{00000003-1778-452B-BB08-DA19BFBD14C3}"/>
              </c:ext>
            </c:extLst>
          </c:dPt>
          <c:dLbls>
            <c:dLbl>
              <c:idx val="4"/>
              <c:numFmt formatCode="#,##0.0_);[Red]\(#,##0.0\)" sourceLinked="0"/>
              <c:spPr>
                <a:noFill/>
                <a:ln>
                  <a:noFill/>
                </a:ln>
                <a:effectLst/>
              </c:spPr>
              <c:txPr>
                <a:bodyPr rot="0" spcFirstLastPara="1" vertOverflow="ellipsis" vert="horz" wrap="square" lIns="38100" tIns="19050" rIns="38100" bIns="19050" anchor="ctr" anchorCtr="1">
                  <a:spAutoFit/>
                </a:bodyPr>
                <a:lstStyle/>
                <a:p>
                  <a:pPr>
                    <a:defRPr lang="en-US" altLang="ko-KR" sz="800" b="0" i="0" u="none" strike="noStrike" kern="1200" baseline="0">
                      <a:ln>
                        <a:solidFill>
                          <a:schemeClr val="tx2">
                            <a:lumMod val="75000"/>
                            <a:alpha val="0"/>
                          </a:schemeClr>
                        </a:solidFill>
                      </a:ln>
                      <a:solidFill>
                        <a:schemeClr val="accent1"/>
                      </a:solidFill>
                      <a:latin typeface="KoPub돋움체 Medium" panose="00000600000000000000" pitchFamily="2" charset="-127"/>
                      <a:ea typeface="KoPub돋움체 Medium" panose="00000600000000000000" pitchFamily="2" charset="-127"/>
                      <a:cs typeface="+mn-cs"/>
                    </a:defRPr>
                  </a:pPr>
                  <a:endParaRPr lang="ko-KR"/>
                </a:p>
              </c:txPr>
              <c:dLblPos val="outEnd"/>
              <c:showLegendKey val="0"/>
              <c:showVal val="1"/>
              <c:showCatName val="0"/>
              <c:showSerName val="0"/>
              <c:showPercent val="0"/>
              <c:showBubbleSize val="0"/>
              <c:extLst>
                <c:ext xmlns:c16="http://schemas.microsoft.com/office/drawing/2014/chart" uri="{C3380CC4-5D6E-409C-BE32-E72D297353CC}">
                  <c16:uniqueId val="{00000003-1778-452B-BB08-DA19BFBD14C3}"/>
                </c:ext>
              </c:extLst>
            </c:dLbl>
            <c:numFmt formatCode="#,##0.0_);[Red]\(#,##0.0\)" sourceLinked="0"/>
            <c:spPr>
              <a:noFill/>
              <a:ln>
                <a:noFill/>
              </a:ln>
              <a:effectLst/>
            </c:spPr>
            <c:txPr>
              <a:bodyPr rot="0" spcFirstLastPara="1" vertOverflow="ellipsis" vert="horz" wrap="square" lIns="38100" tIns="19050" rIns="38100" bIns="19050" anchor="ctr" anchorCtr="1">
                <a:spAutoFit/>
              </a:bodyPr>
              <a:lstStyle/>
              <a:p>
                <a:pP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인도</c:v>
                </c:pt>
                <c:pt idx="1">
                  <c:v>태국</c:v>
                </c:pt>
                <c:pt idx="2">
                  <c:v>중국</c:v>
                </c:pt>
                <c:pt idx="3">
                  <c:v>인도네시아</c:v>
                </c:pt>
                <c:pt idx="4">
                  <c:v>한국</c:v>
                </c:pt>
                <c:pt idx="5">
                  <c:v>일본</c:v>
                </c:pt>
                <c:pt idx="6">
                  <c:v>홍콩</c:v>
                </c:pt>
                <c:pt idx="7">
                  <c:v>싱가포르</c:v>
                </c:pt>
                <c:pt idx="8">
                  <c:v>호주</c:v>
                </c:pt>
                <c:pt idx="9">
                  <c:v>필리핀</c:v>
                </c:pt>
              </c:strCache>
            </c:strRef>
          </c:cat>
          <c:val>
            <c:numRef>
              <c:f>Sheet1!$B$2:$B$11</c:f>
              <c:numCache>
                <c:formatCode>General</c:formatCode>
                <c:ptCount val="10"/>
                <c:pt idx="0">
                  <c:v>31.1</c:v>
                </c:pt>
                <c:pt idx="1">
                  <c:v>28.03</c:v>
                </c:pt>
                <c:pt idx="2">
                  <c:v>25.8</c:v>
                </c:pt>
                <c:pt idx="3">
                  <c:v>22.7</c:v>
                </c:pt>
                <c:pt idx="4">
                  <c:v>22.1</c:v>
                </c:pt>
                <c:pt idx="5">
                  <c:v>15.8</c:v>
                </c:pt>
                <c:pt idx="6">
                  <c:v>7.81</c:v>
                </c:pt>
                <c:pt idx="7">
                  <c:v>6.6</c:v>
                </c:pt>
                <c:pt idx="8">
                  <c:v>6.3</c:v>
                </c:pt>
                <c:pt idx="9">
                  <c:v>3.3</c:v>
                </c:pt>
              </c:numCache>
            </c:numRef>
          </c:val>
          <c:extLst>
            <c:ext xmlns:c16="http://schemas.microsoft.com/office/drawing/2014/chart" uri="{C3380CC4-5D6E-409C-BE32-E72D297353CC}">
              <c16:uniqueId val="{00000000-1778-452B-BB08-DA19BFBD14C3}"/>
            </c:ext>
          </c:extLst>
        </c:ser>
        <c:dLbls>
          <c:showLegendKey val="0"/>
          <c:showVal val="0"/>
          <c:showCatName val="0"/>
          <c:showSerName val="0"/>
          <c:showPercent val="0"/>
          <c:showBubbleSize val="0"/>
        </c:dLbls>
        <c:gapWidth val="219"/>
        <c:overlap val="-27"/>
        <c:axId val="306260383"/>
        <c:axId val="306247071"/>
      </c:barChart>
      <c:catAx>
        <c:axId val="30626038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altLang="ko-KR" sz="7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306247071"/>
        <c:crosses val="autoZero"/>
        <c:auto val="1"/>
        <c:lblAlgn val="ctr"/>
        <c:lblOffset val="100"/>
        <c:noMultiLvlLbl val="0"/>
      </c:catAx>
      <c:valAx>
        <c:axId val="306247071"/>
        <c:scaling>
          <c:orientation val="minMax"/>
        </c:scaling>
        <c:delete val="0"/>
        <c:axPos val="l"/>
        <c:numFmt formatCode="General" sourceLinked="1"/>
        <c:majorTickMark val="out"/>
        <c:minorTickMark val="none"/>
        <c:tickLblPos val="nextTo"/>
        <c:spPr>
          <a:noFill/>
          <a:ln>
            <a:solidFill>
              <a:schemeClr val="bg1">
                <a:lumMod val="85000"/>
              </a:schemeClr>
            </a:solidFill>
          </a:ln>
          <a:effectLst/>
        </c:spPr>
        <c:txPr>
          <a:bodyPr rot="-60000000" spcFirstLastPara="1" vertOverflow="ellipsis" vert="horz" wrap="square" anchor="ctr" anchorCtr="1"/>
          <a:lstStyle/>
          <a:p>
            <a:pP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30626038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externalData r:id="rId3">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7.8100093216892208E-2"/>
          <c:y val="7.7254666302941671E-2"/>
          <c:w val="0.88660885029973402"/>
          <c:h val="0.61757182320621851"/>
        </c:manualLayout>
      </c:layout>
      <c:lineChart>
        <c:grouping val="standard"/>
        <c:varyColors val="0"/>
        <c:ser>
          <c:idx val="0"/>
          <c:order val="0"/>
          <c:tx>
            <c:strRef>
              <c:f>Sheet1!$B$1</c:f>
              <c:strCache>
                <c:ptCount val="1"/>
                <c:pt idx="0">
                  <c:v>전체</c:v>
                </c:pt>
              </c:strCache>
            </c:strRef>
          </c:tx>
          <c:spPr>
            <a:ln w="12700" cap="rnd">
              <a:solidFill>
                <a:schemeClr val="bg1">
                  <a:lumMod val="75000"/>
                </a:schemeClr>
              </a:solidFill>
              <a:round/>
            </a:ln>
            <a:effectLst/>
          </c:spPr>
          <c:marker>
            <c:symbol val="none"/>
          </c:marker>
          <c:cat>
            <c:strRef>
              <c:f>Sheet1!$A$2:$A$8</c:f>
              <c:strCache>
                <c:ptCount val="7"/>
                <c:pt idx="0">
                  <c:v>'16</c:v>
                </c:pt>
                <c:pt idx="1">
                  <c:v>'17</c:v>
                </c:pt>
                <c:pt idx="2">
                  <c:v>'18</c:v>
                </c:pt>
                <c:pt idx="3">
                  <c:v>'19</c:v>
                </c:pt>
                <c:pt idx="4">
                  <c:v>'20</c:v>
                </c:pt>
                <c:pt idx="5">
                  <c:v>'21</c:v>
                </c:pt>
                <c:pt idx="6">
                  <c:v>'22</c:v>
                </c:pt>
              </c:strCache>
            </c:strRef>
          </c:cat>
          <c:val>
            <c:numRef>
              <c:f>Sheet1!$B$2:$B$8</c:f>
              <c:numCache>
                <c:formatCode>#,##0.0</c:formatCode>
                <c:ptCount val="7"/>
                <c:pt idx="0">
                  <c:v>9.3000000000000007</c:v>
                </c:pt>
                <c:pt idx="1">
                  <c:v>9.1999999999999993</c:v>
                </c:pt>
                <c:pt idx="2">
                  <c:v>11.2</c:v>
                </c:pt>
                <c:pt idx="3">
                  <c:v>13.7</c:v>
                </c:pt>
                <c:pt idx="4">
                  <c:v>15.2</c:v>
                </c:pt>
                <c:pt idx="5">
                  <c:v>16.5</c:v>
                </c:pt>
                <c:pt idx="6">
                  <c:v>17.5</c:v>
                </c:pt>
              </c:numCache>
            </c:numRef>
          </c:val>
          <c:smooth val="0"/>
          <c:extLst>
            <c:ext xmlns:c16="http://schemas.microsoft.com/office/drawing/2014/chart" uri="{C3380CC4-5D6E-409C-BE32-E72D297353CC}">
              <c16:uniqueId val="{00000000-FBF5-453E-AA68-D69FBC009495}"/>
            </c:ext>
          </c:extLst>
        </c:ser>
        <c:ser>
          <c:idx val="1"/>
          <c:order val="1"/>
          <c:tx>
            <c:strRef>
              <c:f>Sheet1!$C$1</c:f>
              <c:strCache>
                <c:ptCount val="1"/>
                <c:pt idx="0">
                  <c:v>코스피</c:v>
                </c:pt>
              </c:strCache>
            </c:strRef>
          </c:tx>
          <c:spPr>
            <a:ln w="12700" cap="rnd">
              <a:solidFill>
                <a:schemeClr val="accent1"/>
              </a:solidFill>
              <a:round/>
            </a:ln>
            <a:effectLst/>
          </c:spPr>
          <c:marker>
            <c:symbol val="none"/>
          </c:marker>
          <c:cat>
            <c:strRef>
              <c:f>Sheet1!$A$2:$A$8</c:f>
              <c:strCache>
                <c:ptCount val="7"/>
                <c:pt idx="0">
                  <c:v>'16</c:v>
                </c:pt>
                <c:pt idx="1">
                  <c:v>'17</c:v>
                </c:pt>
                <c:pt idx="2">
                  <c:v>'18</c:v>
                </c:pt>
                <c:pt idx="3">
                  <c:v>'19</c:v>
                </c:pt>
                <c:pt idx="4">
                  <c:v>'20</c:v>
                </c:pt>
                <c:pt idx="5">
                  <c:v>'21</c:v>
                </c:pt>
                <c:pt idx="6">
                  <c:v>'22</c:v>
                </c:pt>
              </c:strCache>
            </c:strRef>
          </c:cat>
          <c:val>
            <c:numRef>
              <c:f>Sheet1!$C$2:$C$8</c:f>
              <c:numCache>
                <c:formatCode>#,##0.0</c:formatCode>
                <c:ptCount val="7"/>
                <c:pt idx="0">
                  <c:v>9.3000000000000007</c:v>
                </c:pt>
                <c:pt idx="1">
                  <c:v>8</c:v>
                </c:pt>
                <c:pt idx="2">
                  <c:v>9</c:v>
                </c:pt>
                <c:pt idx="3">
                  <c:v>11.2</c:v>
                </c:pt>
                <c:pt idx="4">
                  <c:v>10.8</c:v>
                </c:pt>
                <c:pt idx="5">
                  <c:v>12</c:v>
                </c:pt>
                <c:pt idx="6">
                  <c:v>11.5</c:v>
                </c:pt>
              </c:numCache>
            </c:numRef>
          </c:val>
          <c:smooth val="0"/>
          <c:extLst>
            <c:ext xmlns:c16="http://schemas.microsoft.com/office/drawing/2014/chart" uri="{C3380CC4-5D6E-409C-BE32-E72D297353CC}">
              <c16:uniqueId val="{00000001-FBF5-453E-AA68-D69FBC009495}"/>
            </c:ext>
          </c:extLst>
        </c:ser>
        <c:ser>
          <c:idx val="2"/>
          <c:order val="2"/>
          <c:tx>
            <c:strRef>
              <c:f>Sheet1!$D$1</c:f>
              <c:strCache>
                <c:ptCount val="1"/>
                <c:pt idx="0">
                  <c:v>코스닥</c:v>
                </c:pt>
              </c:strCache>
            </c:strRef>
          </c:tx>
          <c:spPr>
            <a:ln w="12700" cap="rnd">
              <a:solidFill>
                <a:schemeClr val="accent4"/>
              </a:solidFill>
              <a:round/>
            </a:ln>
            <a:effectLst/>
          </c:spPr>
          <c:marker>
            <c:symbol val="none"/>
          </c:marker>
          <c:cat>
            <c:strRef>
              <c:f>Sheet1!$A$2:$A$8</c:f>
              <c:strCache>
                <c:ptCount val="7"/>
                <c:pt idx="0">
                  <c:v>'16</c:v>
                </c:pt>
                <c:pt idx="1">
                  <c:v>'17</c:v>
                </c:pt>
                <c:pt idx="2">
                  <c:v>'18</c:v>
                </c:pt>
                <c:pt idx="3">
                  <c:v>'19</c:v>
                </c:pt>
                <c:pt idx="4">
                  <c:v>'20</c:v>
                </c:pt>
                <c:pt idx="5">
                  <c:v>'21</c:v>
                </c:pt>
                <c:pt idx="6">
                  <c:v>'22</c:v>
                </c:pt>
              </c:strCache>
            </c:strRef>
          </c:cat>
          <c:val>
            <c:numRef>
              <c:f>Sheet1!$D$2:$D$8</c:f>
              <c:numCache>
                <c:formatCode>General</c:formatCode>
                <c:ptCount val="7"/>
                <c:pt idx="0">
                  <c:v>9.3000000000000007</c:v>
                </c:pt>
                <c:pt idx="1">
                  <c:v>9.8000000000000007</c:v>
                </c:pt>
                <c:pt idx="2">
                  <c:v>12.3</c:v>
                </c:pt>
                <c:pt idx="3">
                  <c:v>15</c:v>
                </c:pt>
                <c:pt idx="4">
                  <c:v>17.399999999999999</c:v>
                </c:pt>
                <c:pt idx="5">
                  <c:v>18.8</c:v>
                </c:pt>
                <c:pt idx="6">
                  <c:v>20.5</c:v>
                </c:pt>
              </c:numCache>
            </c:numRef>
          </c:val>
          <c:smooth val="0"/>
          <c:extLst>
            <c:ext xmlns:c16="http://schemas.microsoft.com/office/drawing/2014/chart" uri="{C3380CC4-5D6E-409C-BE32-E72D297353CC}">
              <c16:uniqueId val="{00000000-EA68-47F9-BC3E-DD6EAAE81480}"/>
            </c:ext>
          </c:extLst>
        </c:ser>
        <c:dLbls>
          <c:showLegendKey val="0"/>
          <c:showVal val="0"/>
          <c:showCatName val="0"/>
          <c:showSerName val="0"/>
          <c:showPercent val="0"/>
          <c:showBubbleSize val="0"/>
        </c:dLbls>
        <c:smooth val="0"/>
        <c:axId val="2083025807"/>
        <c:axId val="2083039119"/>
      </c:lineChart>
      <c:catAx>
        <c:axId val="208302580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lang="en-US" altLang="ko-KR" sz="7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2083039119"/>
        <c:crosses val="autoZero"/>
        <c:auto val="1"/>
        <c:lblAlgn val="ctr"/>
        <c:lblOffset val="100"/>
        <c:noMultiLvlLbl val="0"/>
      </c:catAx>
      <c:valAx>
        <c:axId val="2083039119"/>
        <c:scaling>
          <c:orientation val="minMax"/>
        </c:scaling>
        <c:delete val="0"/>
        <c:axPos val="l"/>
        <c:numFmt formatCode="#,##0_);[Red]\(#,##0\)" sourceLinked="0"/>
        <c:majorTickMark val="out"/>
        <c:minorTickMark val="none"/>
        <c:tickLblPos val="nextTo"/>
        <c:spPr>
          <a:noFill/>
          <a:ln>
            <a:solidFill>
              <a:schemeClr val="bg1">
                <a:lumMod val="85000"/>
              </a:schemeClr>
            </a:solidFill>
          </a:ln>
          <a:effectLst/>
        </c:spPr>
        <c:txPr>
          <a:bodyPr rot="-60000000" spcFirstLastPara="1" vertOverflow="ellipsis" vert="horz" wrap="square" anchor="ctr" anchorCtr="1"/>
          <a:lstStyle/>
          <a:p>
            <a:pP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2083025807"/>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lgn="ctr">
        <a:defRPr lang="en-US" altLang="ko-KR" sz="7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externalData r:id="rId3">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39402001532427844"/>
          <c:y val="0.12739364617364757"/>
          <c:w val="0.50594987818224169"/>
          <c:h val="0.74273779970342468"/>
        </c:manualLayout>
      </c:layout>
      <c:barChart>
        <c:barDir val="bar"/>
        <c:grouping val="clustered"/>
        <c:varyColors val="0"/>
        <c:ser>
          <c:idx val="0"/>
          <c:order val="0"/>
          <c:tx>
            <c:strRef>
              <c:f>Sheet1!$B$1</c:f>
              <c:strCache>
                <c:ptCount val="1"/>
                <c:pt idx="0">
                  <c:v>2022</c:v>
                </c:pt>
              </c:strCache>
            </c:strRef>
          </c:tx>
          <c:spPr>
            <a:solidFill>
              <a:schemeClr val="accent1"/>
            </a:solidFill>
            <a:ln>
              <a:noFill/>
            </a:ln>
            <a:effectLst/>
          </c:spPr>
          <c:invertIfNegative val="0"/>
          <c:dLbls>
            <c:numFmt formatCode="#,##0.0_);[Red]\(#,##0.0\)" sourceLinked="0"/>
            <c:spPr>
              <a:noFill/>
              <a:ln>
                <a:noFill/>
              </a:ln>
              <a:effectLst/>
            </c:spPr>
            <c:txPr>
              <a:bodyPr rot="0" spcFirstLastPara="1" vertOverflow="ellipsis" vert="horz" wrap="square" lIns="38100" tIns="19050" rIns="38100" bIns="19050" anchor="ctr" anchorCtr="0">
                <a:spAutoFit/>
              </a:bodyPr>
              <a:lstStyle/>
              <a:p>
                <a:pPr algn="just">
                  <a:defRPr lang="en-US" altLang="ko-KR" sz="7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금융 및 보험업</c:v>
                </c:pt>
                <c:pt idx="1">
                  <c:v>건설업</c:v>
                </c:pt>
                <c:pt idx="2">
                  <c:v>제조업</c:v>
                </c:pt>
                <c:pt idx="3">
                  <c:v>정보통신업</c:v>
                </c:pt>
                <c:pt idx="4">
                  <c:v>도매 및 소매업</c:v>
                </c:pt>
                <c:pt idx="5">
                  <c:v>전문, 과학 및 기술 서비스업</c:v>
                </c:pt>
                <c:pt idx="6">
                  <c:v>운수 및 창고업</c:v>
                </c:pt>
                <c:pt idx="7">
                  <c:v>사업시설 관리, 사업지원 및</c:v>
                </c:pt>
              </c:strCache>
            </c:strRef>
          </c:cat>
          <c:val>
            <c:numRef>
              <c:f>Sheet1!$B$2:$B$9</c:f>
              <c:numCache>
                <c:formatCode>General</c:formatCode>
                <c:ptCount val="8"/>
                <c:pt idx="0">
                  <c:v>3.5</c:v>
                </c:pt>
                <c:pt idx="1">
                  <c:v>15.5</c:v>
                </c:pt>
                <c:pt idx="2">
                  <c:v>16.399999999999999</c:v>
                </c:pt>
                <c:pt idx="3">
                  <c:v>16.8</c:v>
                </c:pt>
                <c:pt idx="4">
                  <c:v>23.2</c:v>
                </c:pt>
                <c:pt idx="5">
                  <c:v>25</c:v>
                </c:pt>
                <c:pt idx="6">
                  <c:v>25.8</c:v>
                </c:pt>
                <c:pt idx="7">
                  <c:v>30.4</c:v>
                </c:pt>
              </c:numCache>
            </c:numRef>
          </c:val>
          <c:extLst>
            <c:ext xmlns:c16="http://schemas.microsoft.com/office/drawing/2014/chart" uri="{C3380CC4-5D6E-409C-BE32-E72D297353CC}">
              <c16:uniqueId val="{00000000-E1A3-460E-BE76-3D0D156330CD}"/>
            </c:ext>
          </c:extLst>
        </c:ser>
        <c:dLbls>
          <c:showLegendKey val="0"/>
          <c:showVal val="0"/>
          <c:showCatName val="0"/>
          <c:showSerName val="0"/>
          <c:showPercent val="0"/>
          <c:showBubbleSize val="0"/>
        </c:dLbls>
        <c:gapWidth val="219"/>
        <c:axId val="820157983"/>
        <c:axId val="820171711"/>
      </c:barChart>
      <c:catAx>
        <c:axId val="820157983"/>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lgn="just">
              <a:defRPr lang="en-US" altLang="ko-KR" sz="7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820171711"/>
        <c:crosses val="autoZero"/>
        <c:auto val="1"/>
        <c:lblAlgn val="ctr"/>
        <c:lblOffset val="100"/>
        <c:noMultiLvlLbl val="0"/>
      </c:catAx>
      <c:valAx>
        <c:axId val="820171711"/>
        <c:scaling>
          <c:orientation val="minMax"/>
        </c:scaling>
        <c:delete val="0"/>
        <c:axPos val="b"/>
        <c:numFmt formatCode="General" sourceLinked="1"/>
        <c:majorTickMark val="out"/>
        <c:minorTickMark val="none"/>
        <c:tickLblPos val="nextTo"/>
        <c:spPr>
          <a:noFill/>
          <a:ln>
            <a:solidFill>
              <a:schemeClr val="bg1">
                <a:lumMod val="85000"/>
              </a:schemeClr>
            </a:solidFill>
          </a:ln>
          <a:effectLst/>
        </c:spPr>
        <c:txPr>
          <a:bodyPr rot="-6000000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82015798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ko-KR"/>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2302853959973938E-2"/>
          <c:y val="3.3521532219131692E-2"/>
          <c:w val="0.88407276131750656"/>
          <c:h val="0.80860973464462771"/>
        </c:manualLayout>
      </c:layout>
      <c:barChart>
        <c:barDir val="col"/>
        <c:grouping val="clustered"/>
        <c:varyColors val="0"/>
        <c:ser>
          <c:idx val="0"/>
          <c:order val="0"/>
          <c:tx>
            <c:strRef>
              <c:f>Sheet1!$B$1</c:f>
              <c:strCache>
                <c:ptCount val="1"/>
                <c:pt idx="0">
                  <c:v>건설투자</c:v>
                </c:pt>
              </c:strCache>
            </c:strRef>
          </c:tx>
          <c:spPr>
            <a:solidFill>
              <a:schemeClr val="bg1">
                <a:lumMod val="85000"/>
              </a:schemeClr>
            </a:solidFill>
            <a:ln w="25400">
              <a:noFill/>
              <a:prstDash val="solid"/>
            </a:ln>
            <a:effectLst/>
          </c:spPr>
          <c:invertIfNegative val="0"/>
          <c:cat>
            <c:strRef>
              <c:f>Sheet1!$A$30:$A$51</c:f>
              <c:strCache>
                <c:ptCount val="22"/>
                <c:pt idx="0">
                  <c:v>'18</c:v>
                </c:pt>
                <c:pt idx="4">
                  <c:v>'19</c:v>
                </c:pt>
                <c:pt idx="8">
                  <c:v>'20</c:v>
                </c:pt>
                <c:pt idx="12">
                  <c:v>'21</c:v>
                </c:pt>
                <c:pt idx="16">
                  <c:v>'22</c:v>
                </c:pt>
                <c:pt idx="20">
                  <c:v>'23</c:v>
                </c:pt>
                <c:pt idx="21">
                  <c:v>.2Q</c:v>
                </c:pt>
              </c:strCache>
            </c:strRef>
          </c:cat>
          <c:val>
            <c:numRef>
              <c:f>Sheet1!$B$30:$B$51</c:f>
              <c:numCache>
                <c:formatCode>General</c:formatCode>
                <c:ptCount val="22"/>
                <c:pt idx="0">
                  <c:v>1.2</c:v>
                </c:pt>
                <c:pt idx="1">
                  <c:v>-0.6</c:v>
                </c:pt>
                <c:pt idx="2">
                  <c:v>-5.8</c:v>
                </c:pt>
                <c:pt idx="3">
                  <c:v>-4.8</c:v>
                </c:pt>
                <c:pt idx="4">
                  <c:v>-7.7</c:v>
                </c:pt>
                <c:pt idx="5">
                  <c:v>-2.6</c:v>
                </c:pt>
                <c:pt idx="6">
                  <c:v>-2.8</c:v>
                </c:pt>
                <c:pt idx="7">
                  <c:v>1.3</c:v>
                </c:pt>
                <c:pt idx="8">
                  <c:v>2.8</c:v>
                </c:pt>
                <c:pt idx="9">
                  <c:v>-0.5</c:v>
                </c:pt>
                <c:pt idx="10">
                  <c:v>-2.7</c:v>
                </c:pt>
                <c:pt idx="11">
                  <c:v>-3.6</c:v>
                </c:pt>
                <c:pt idx="12">
                  <c:v>-3.2</c:v>
                </c:pt>
                <c:pt idx="13">
                  <c:v>-3.3</c:v>
                </c:pt>
                <c:pt idx="14">
                  <c:v>-1.9</c:v>
                </c:pt>
                <c:pt idx="15">
                  <c:v>0.2</c:v>
                </c:pt>
                <c:pt idx="16">
                  <c:v>-1.3</c:v>
                </c:pt>
                <c:pt idx="17">
                  <c:v>-1.5</c:v>
                </c:pt>
                <c:pt idx="18">
                  <c:v>1.9</c:v>
                </c:pt>
                <c:pt idx="19">
                  <c:v>3.2</c:v>
                </c:pt>
                <c:pt idx="20">
                  <c:v>6.8</c:v>
                </c:pt>
                <c:pt idx="21">
                  <c:v>4.5999999999999996</c:v>
                </c:pt>
              </c:numCache>
            </c:numRef>
          </c:val>
          <c:extLst>
            <c:ext xmlns:c16="http://schemas.microsoft.com/office/drawing/2014/chart" uri="{C3380CC4-5D6E-409C-BE32-E72D297353CC}">
              <c16:uniqueId val="{00000000-EE21-4CF4-A86D-A81A0D6C08EB}"/>
            </c:ext>
          </c:extLst>
        </c:ser>
        <c:dLbls>
          <c:showLegendKey val="0"/>
          <c:showVal val="0"/>
          <c:showCatName val="0"/>
          <c:showSerName val="0"/>
          <c:showPercent val="0"/>
          <c:showBubbleSize val="0"/>
        </c:dLbls>
        <c:gapWidth val="70"/>
        <c:axId val="191681488"/>
        <c:axId val="191681880"/>
      </c:barChart>
      <c:lineChart>
        <c:grouping val="standard"/>
        <c:varyColors val="0"/>
        <c:ser>
          <c:idx val="1"/>
          <c:order val="1"/>
          <c:tx>
            <c:strRef>
              <c:f>Sheet1!$C$1</c:f>
              <c:strCache>
                <c:ptCount val="1"/>
                <c:pt idx="0">
                  <c:v>  건물건설</c:v>
                </c:pt>
              </c:strCache>
            </c:strRef>
          </c:tx>
          <c:spPr>
            <a:ln w="19050" cap="rnd">
              <a:solidFill>
                <a:schemeClr val="accent1"/>
              </a:solidFill>
              <a:round/>
            </a:ln>
            <a:effectLst/>
          </c:spPr>
          <c:marker>
            <c:symbol val="none"/>
          </c:marker>
          <c:cat>
            <c:strRef>
              <c:f>Sheet1!$A$30:$A$51</c:f>
              <c:strCache>
                <c:ptCount val="22"/>
                <c:pt idx="0">
                  <c:v>'18</c:v>
                </c:pt>
                <c:pt idx="4">
                  <c:v>'19</c:v>
                </c:pt>
                <c:pt idx="8">
                  <c:v>'20</c:v>
                </c:pt>
                <c:pt idx="12">
                  <c:v>'21</c:v>
                </c:pt>
                <c:pt idx="16">
                  <c:v>'22</c:v>
                </c:pt>
                <c:pt idx="20">
                  <c:v>'23</c:v>
                </c:pt>
                <c:pt idx="21">
                  <c:v>.2Q</c:v>
                </c:pt>
              </c:strCache>
            </c:strRef>
          </c:cat>
          <c:val>
            <c:numRef>
              <c:f>Sheet1!$C$30:$C$51</c:f>
              <c:numCache>
                <c:formatCode>General</c:formatCode>
                <c:ptCount val="22"/>
                <c:pt idx="0">
                  <c:v>1.7</c:v>
                </c:pt>
                <c:pt idx="1">
                  <c:v>0.5</c:v>
                </c:pt>
                <c:pt idx="2">
                  <c:v>-5.5</c:v>
                </c:pt>
                <c:pt idx="3">
                  <c:v>-3.9</c:v>
                </c:pt>
                <c:pt idx="4">
                  <c:v>-7.8</c:v>
                </c:pt>
                <c:pt idx="5">
                  <c:v>-6.8</c:v>
                </c:pt>
                <c:pt idx="6">
                  <c:v>-6.1</c:v>
                </c:pt>
                <c:pt idx="7">
                  <c:v>-5.5</c:v>
                </c:pt>
                <c:pt idx="8">
                  <c:v>-3</c:v>
                </c:pt>
                <c:pt idx="9">
                  <c:v>-4.0999999999999996</c:v>
                </c:pt>
                <c:pt idx="10">
                  <c:v>-2.8</c:v>
                </c:pt>
                <c:pt idx="11">
                  <c:v>-2.2000000000000002</c:v>
                </c:pt>
                <c:pt idx="12">
                  <c:v>-1.6</c:v>
                </c:pt>
                <c:pt idx="13">
                  <c:v>0.3</c:v>
                </c:pt>
                <c:pt idx="14">
                  <c:v>2.8</c:v>
                </c:pt>
                <c:pt idx="15">
                  <c:v>5.3</c:v>
                </c:pt>
                <c:pt idx="16">
                  <c:v>2.4</c:v>
                </c:pt>
                <c:pt idx="17">
                  <c:v>2.5</c:v>
                </c:pt>
                <c:pt idx="18">
                  <c:v>4.5999999999999996</c:v>
                </c:pt>
                <c:pt idx="19">
                  <c:v>5.6</c:v>
                </c:pt>
                <c:pt idx="20">
                  <c:v>10.1</c:v>
                </c:pt>
              </c:numCache>
            </c:numRef>
          </c:val>
          <c:smooth val="1"/>
          <c:extLst>
            <c:ext xmlns:c16="http://schemas.microsoft.com/office/drawing/2014/chart" uri="{C3380CC4-5D6E-409C-BE32-E72D297353CC}">
              <c16:uniqueId val="{00000001-EE21-4CF4-A86D-A81A0D6C08EB}"/>
            </c:ext>
          </c:extLst>
        </c:ser>
        <c:ser>
          <c:idx val="2"/>
          <c:order val="2"/>
          <c:tx>
            <c:strRef>
              <c:f>Sheet1!$D$1</c:f>
              <c:strCache>
                <c:ptCount val="1"/>
                <c:pt idx="0">
                  <c:v>  토목건설</c:v>
                </c:pt>
              </c:strCache>
            </c:strRef>
          </c:tx>
          <c:spPr>
            <a:ln w="19050" cap="sq">
              <a:solidFill>
                <a:schemeClr val="accent4"/>
              </a:solidFill>
              <a:prstDash val="sysDash"/>
              <a:round/>
            </a:ln>
            <a:effectLst/>
          </c:spPr>
          <c:marker>
            <c:symbol val="none"/>
          </c:marker>
          <c:cat>
            <c:strRef>
              <c:f>Sheet1!$A$30:$A$51</c:f>
              <c:strCache>
                <c:ptCount val="22"/>
                <c:pt idx="0">
                  <c:v>'18</c:v>
                </c:pt>
                <c:pt idx="4">
                  <c:v>'19</c:v>
                </c:pt>
                <c:pt idx="8">
                  <c:v>'20</c:v>
                </c:pt>
                <c:pt idx="12">
                  <c:v>'21</c:v>
                </c:pt>
                <c:pt idx="16">
                  <c:v>'22</c:v>
                </c:pt>
                <c:pt idx="20">
                  <c:v>'23</c:v>
                </c:pt>
                <c:pt idx="21">
                  <c:v>.2Q</c:v>
                </c:pt>
              </c:strCache>
            </c:strRef>
          </c:cat>
          <c:val>
            <c:numRef>
              <c:f>Sheet1!$D$30:$D$51</c:f>
              <c:numCache>
                <c:formatCode>General</c:formatCode>
                <c:ptCount val="22"/>
                <c:pt idx="0">
                  <c:v>-9.6</c:v>
                </c:pt>
                <c:pt idx="1">
                  <c:v>-13.7</c:v>
                </c:pt>
                <c:pt idx="2">
                  <c:v>-12.8</c:v>
                </c:pt>
                <c:pt idx="3">
                  <c:v>0.8</c:v>
                </c:pt>
                <c:pt idx="4">
                  <c:v>-8.6999999999999993</c:v>
                </c:pt>
                <c:pt idx="5">
                  <c:v>4</c:v>
                </c:pt>
                <c:pt idx="6">
                  <c:v>8.1</c:v>
                </c:pt>
                <c:pt idx="7">
                  <c:v>16.100000000000001</c:v>
                </c:pt>
                <c:pt idx="8">
                  <c:v>19.7</c:v>
                </c:pt>
                <c:pt idx="9">
                  <c:v>6.1</c:v>
                </c:pt>
                <c:pt idx="10">
                  <c:v>-1.8</c:v>
                </c:pt>
                <c:pt idx="11">
                  <c:v>-6.1</c:v>
                </c:pt>
                <c:pt idx="12">
                  <c:v>-6.2</c:v>
                </c:pt>
                <c:pt idx="13">
                  <c:v>-7.1</c:v>
                </c:pt>
                <c:pt idx="14">
                  <c:v>-8.5</c:v>
                </c:pt>
                <c:pt idx="15">
                  <c:v>-3.2</c:v>
                </c:pt>
                <c:pt idx="16">
                  <c:v>-5.3</c:v>
                </c:pt>
                <c:pt idx="17">
                  <c:v>-2.2999999999999998</c:v>
                </c:pt>
                <c:pt idx="18">
                  <c:v>2.8</c:v>
                </c:pt>
                <c:pt idx="19">
                  <c:v>6</c:v>
                </c:pt>
                <c:pt idx="20">
                  <c:v>5.7</c:v>
                </c:pt>
              </c:numCache>
            </c:numRef>
          </c:val>
          <c:smooth val="1"/>
          <c:extLst>
            <c:ext xmlns:c16="http://schemas.microsoft.com/office/drawing/2014/chart" uri="{C3380CC4-5D6E-409C-BE32-E72D297353CC}">
              <c16:uniqueId val="{00000002-EE21-4CF4-A86D-A81A0D6C08EB}"/>
            </c:ext>
          </c:extLst>
        </c:ser>
        <c:dLbls>
          <c:showLegendKey val="0"/>
          <c:showVal val="0"/>
          <c:showCatName val="0"/>
          <c:showSerName val="0"/>
          <c:showPercent val="0"/>
          <c:showBubbleSize val="0"/>
        </c:dLbls>
        <c:marker val="1"/>
        <c:smooth val="0"/>
        <c:axId val="191681488"/>
        <c:axId val="191681880"/>
      </c:lineChart>
      <c:catAx>
        <c:axId val="191681488"/>
        <c:scaling>
          <c:orientation val="minMax"/>
        </c:scaling>
        <c:delete val="0"/>
        <c:axPos val="b"/>
        <c:numFmt formatCode="General" sourceLinked="1"/>
        <c:majorTickMark val="out"/>
        <c:minorTickMark val="none"/>
        <c:tickLblPos val="low"/>
        <c:spPr>
          <a:noFill/>
          <a:ln w="6350" cap="flat" cmpd="sng" algn="ctr">
            <a:solidFill>
              <a:schemeClr val="bg1">
                <a:lumMod val="75000"/>
              </a:schemeClr>
            </a:solidFill>
            <a:round/>
          </a:ln>
          <a:effectLst/>
        </c:spPr>
        <c:txPr>
          <a:bodyPr rot="-60000000" spcFirstLastPara="1" vertOverflow="ellipsis" vert="horz" wrap="square" anchor="ctr" anchorCtr="1"/>
          <a:lstStyle/>
          <a:p>
            <a:pPr>
              <a:defRPr sz="800" b="0" i="0" u="none" strike="noStrike" kern="1200" baseline="0">
                <a:ln>
                  <a:solidFill>
                    <a:schemeClr val="accent5">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91681880"/>
        <c:crosses val="autoZero"/>
        <c:auto val="1"/>
        <c:lblAlgn val="ctr"/>
        <c:lblOffset val="100"/>
        <c:noMultiLvlLbl val="0"/>
      </c:catAx>
      <c:valAx>
        <c:axId val="191681880"/>
        <c:scaling>
          <c:orientation val="minMax"/>
          <c:max val="30"/>
        </c:scaling>
        <c:delete val="0"/>
        <c:axPos val="l"/>
        <c:numFmt formatCode="0_ "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accent5">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91681488"/>
        <c:crosses val="autoZero"/>
        <c:crossBetween val="between"/>
      </c:valAx>
      <c:spPr>
        <a:noFill/>
        <a:ln>
          <a:noFill/>
        </a:ln>
        <a:effectLst/>
      </c:spPr>
    </c:plotArea>
    <c:legend>
      <c:legendPos val="t"/>
      <c:layout>
        <c:manualLayout>
          <c:xMode val="edge"/>
          <c:yMode val="edge"/>
          <c:x val="8.3387947269303209E-2"/>
          <c:y val="1.3845301340463708E-2"/>
          <c:w val="0.90250541431261777"/>
          <c:h val="7.2186039113106323E-2"/>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accent5">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900" b="0">
          <a:ln>
            <a:solidFill>
              <a:schemeClr val="accent5">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1196447580975356E-2"/>
          <c:y val="0.11685586577633371"/>
          <c:w val="0.86842873201271487"/>
          <c:h val="0.714121789335733"/>
        </c:manualLayout>
      </c:layout>
      <c:lineChart>
        <c:grouping val="standard"/>
        <c:varyColors val="0"/>
        <c:ser>
          <c:idx val="0"/>
          <c:order val="0"/>
          <c:tx>
            <c:strRef>
              <c:f>Sheet1!$B$1</c:f>
              <c:strCache>
                <c:ptCount val="1"/>
                <c:pt idx="0">
                  <c:v>대기업</c:v>
                </c:pt>
              </c:strCache>
            </c:strRef>
          </c:tx>
          <c:spPr>
            <a:ln w="12700" cap="rnd">
              <a:solidFill>
                <a:schemeClr val="accent1"/>
              </a:solidFill>
              <a:round/>
            </a:ln>
            <a:effectLst/>
          </c:spPr>
          <c:marker>
            <c:symbol val="none"/>
          </c:marker>
          <c:cat>
            <c:strRef>
              <c:f>Sheet1!$A$2:$A$10</c:f>
              <c:strCache>
                <c:ptCount val="9"/>
                <c:pt idx="0">
                  <c:v>'21.1Q</c:v>
                </c:pt>
                <c:pt idx="4">
                  <c:v>'22.1Q</c:v>
                </c:pt>
                <c:pt idx="8">
                  <c:v>'23.1Q</c:v>
                </c:pt>
              </c:strCache>
            </c:strRef>
          </c:cat>
          <c:val>
            <c:numRef>
              <c:f>Sheet1!$B$2:$B$10</c:f>
              <c:numCache>
                <c:formatCode>0.00_ </c:formatCode>
                <c:ptCount val="9"/>
                <c:pt idx="0">
                  <c:v>1.18</c:v>
                </c:pt>
                <c:pt idx="1">
                  <c:v>1</c:v>
                </c:pt>
                <c:pt idx="2">
                  <c:v>0.97</c:v>
                </c:pt>
                <c:pt idx="3">
                  <c:v>0.99</c:v>
                </c:pt>
                <c:pt idx="4">
                  <c:v>0.8</c:v>
                </c:pt>
                <c:pt idx="5">
                  <c:v>0.67</c:v>
                </c:pt>
                <c:pt idx="6">
                  <c:v>0.5</c:v>
                </c:pt>
                <c:pt idx="7">
                  <c:v>0.49</c:v>
                </c:pt>
                <c:pt idx="8">
                  <c:v>0.38</c:v>
                </c:pt>
              </c:numCache>
            </c:numRef>
          </c:val>
          <c:smooth val="0"/>
          <c:extLst>
            <c:ext xmlns:c16="http://schemas.microsoft.com/office/drawing/2014/chart" uri="{C3380CC4-5D6E-409C-BE32-E72D297353CC}">
              <c16:uniqueId val="{00000000-2852-4DF5-B681-2253BB32F5D8}"/>
            </c:ext>
          </c:extLst>
        </c:ser>
        <c:ser>
          <c:idx val="1"/>
          <c:order val="1"/>
          <c:tx>
            <c:strRef>
              <c:f>Sheet1!$C$1</c:f>
              <c:strCache>
                <c:ptCount val="1"/>
                <c:pt idx="0">
                  <c:v>중소기업</c:v>
                </c:pt>
              </c:strCache>
            </c:strRef>
          </c:tx>
          <c:spPr>
            <a:ln w="12700" cap="rnd">
              <a:solidFill>
                <a:schemeClr val="accent4"/>
              </a:solidFill>
              <a:round/>
            </a:ln>
            <a:effectLst/>
          </c:spPr>
          <c:marker>
            <c:symbol val="none"/>
          </c:marker>
          <c:cat>
            <c:strRef>
              <c:f>Sheet1!$A$2:$A$10</c:f>
              <c:strCache>
                <c:ptCount val="9"/>
                <c:pt idx="0">
                  <c:v>'21.1Q</c:v>
                </c:pt>
                <c:pt idx="4">
                  <c:v>'22.1Q</c:v>
                </c:pt>
                <c:pt idx="8">
                  <c:v>'23.1Q</c:v>
                </c:pt>
              </c:strCache>
            </c:strRef>
          </c:cat>
          <c:val>
            <c:numRef>
              <c:f>Sheet1!$C$2:$C$10</c:f>
              <c:numCache>
                <c:formatCode>0.00_ </c:formatCode>
                <c:ptCount val="9"/>
                <c:pt idx="0">
                  <c:v>0.75</c:v>
                </c:pt>
                <c:pt idx="1">
                  <c:v>0.65</c:v>
                </c:pt>
                <c:pt idx="2">
                  <c:v>0.6</c:v>
                </c:pt>
                <c:pt idx="3">
                  <c:v>0.56999999999999995</c:v>
                </c:pt>
                <c:pt idx="4">
                  <c:v>0.52</c:v>
                </c:pt>
                <c:pt idx="5">
                  <c:v>0.5</c:v>
                </c:pt>
                <c:pt idx="6">
                  <c:v>0.49</c:v>
                </c:pt>
                <c:pt idx="7">
                  <c:v>0.53</c:v>
                </c:pt>
                <c:pt idx="8">
                  <c:v>0.56999999999999995</c:v>
                </c:pt>
              </c:numCache>
            </c:numRef>
          </c:val>
          <c:smooth val="0"/>
          <c:extLst>
            <c:ext xmlns:c16="http://schemas.microsoft.com/office/drawing/2014/chart" uri="{C3380CC4-5D6E-409C-BE32-E72D297353CC}">
              <c16:uniqueId val="{00000001-2852-4DF5-B681-2253BB32F5D8}"/>
            </c:ext>
          </c:extLst>
        </c:ser>
        <c:ser>
          <c:idx val="2"/>
          <c:order val="2"/>
          <c:tx>
            <c:strRef>
              <c:f>Sheet1!$D$1</c:f>
              <c:strCache>
                <c:ptCount val="1"/>
                <c:pt idx="0">
                  <c:v>중소법인</c:v>
                </c:pt>
              </c:strCache>
            </c:strRef>
          </c:tx>
          <c:spPr>
            <a:ln w="12700" cap="rnd">
              <a:solidFill>
                <a:schemeClr val="bg1">
                  <a:lumMod val="75000"/>
                </a:schemeClr>
              </a:solidFill>
              <a:prstDash val="sysDash"/>
              <a:round/>
            </a:ln>
            <a:effectLst/>
          </c:spPr>
          <c:marker>
            <c:symbol val="none"/>
          </c:marker>
          <c:cat>
            <c:strRef>
              <c:f>Sheet1!$A$2:$A$10</c:f>
              <c:strCache>
                <c:ptCount val="9"/>
                <c:pt idx="0">
                  <c:v>'21.1Q</c:v>
                </c:pt>
                <c:pt idx="4">
                  <c:v>'22.1Q</c:v>
                </c:pt>
                <c:pt idx="8">
                  <c:v>'23.1Q</c:v>
                </c:pt>
              </c:strCache>
            </c:strRef>
          </c:cat>
          <c:val>
            <c:numRef>
              <c:f>Sheet1!$D$2:$D$10</c:f>
              <c:numCache>
                <c:formatCode>0.00_ </c:formatCode>
                <c:ptCount val="9"/>
                <c:pt idx="0">
                  <c:v>1.1299999999999999</c:v>
                </c:pt>
                <c:pt idx="1">
                  <c:v>0.98</c:v>
                </c:pt>
                <c:pt idx="2">
                  <c:v>0.9</c:v>
                </c:pt>
                <c:pt idx="3">
                  <c:v>0.86</c:v>
                </c:pt>
                <c:pt idx="4">
                  <c:v>0.77</c:v>
                </c:pt>
                <c:pt idx="5">
                  <c:v>0.73</c:v>
                </c:pt>
                <c:pt idx="6">
                  <c:v>0.71</c:v>
                </c:pt>
                <c:pt idx="7">
                  <c:v>0.76</c:v>
                </c:pt>
                <c:pt idx="8">
                  <c:v>0.8</c:v>
                </c:pt>
              </c:numCache>
            </c:numRef>
          </c:val>
          <c:smooth val="0"/>
          <c:extLst>
            <c:ext xmlns:c16="http://schemas.microsoft.com/office/drawing/2014/chart" uri="{C3380CC4-5D6E-409C-BE32-E72D297353CC}">
              <c16:uniqueId val="{00000000-9915-44E8-A9C3-5D82E8B18811}"/>
            </c:ext>
          </c:extLst>
        </c:ser>
        <c:ser>
          <c:idx val="3"/>
          <c:order val="3"/>
          <c:tx>
            <c:strRef>
              <c:f>Sheet1!$E$1</c:f>
              <c:strCache>
                <c:ptCount val="1"/>
                <c:pt idx="0">
                  <c:v>개인사업자</c:v>
                </c:pt>
              </c:strCache>
            </c:strRef>
          </c:tx>
          <c:spPr>
            <a:ln w="12700" cap="rnd">
              <a:solidFill>
                <a:schemeClr val="bg1">
                  <a:lumMod val="75000"/>
                </a:schemeClr>
              </a:solidFill>
              <a:round/>
            </a:ln>
            <a:effectLst/>
          </c:spPr>
          <c:marker>
            <c:symbol val="none"/>
          </c:marker>
          <c:cat>
            <c:strRef>
              <c:f>Sheet1!$A$2:$A$10</c:f>
              <c:strCache>
                <c:ptCount val="9"/>
                <c:pt idx="0">
                  <c:v>'21.1Q</c:v>
                </c:pt>
                <c:pt idx="4">
                  <c:v>'22.1Q</c:v>
                </c:pt>
                <c:pt idx="8">
                  <c:v>'23.1Q</c:v>
                </c:pt>
              </c:strCache>
            </c:strRef>
          </c:cat>
          <c:val>
            <c:numRef>
              <c:f>Sheet1!$E$2:$E$10</c:f>
              <c:numCache>
                <c:formatCode>0.00_ </c:formatCode>
                <c:ptCount val="9"/>
                <c:pt idx="0">
                  <c:v>0.27</c:v>
                </c:pt>
                <c:pt idx="1">
                  <c:v>0.23</c:v>
                </c:pt>
                <c:pt idx="2">
                  <c:v>0.22</c:v>
                </c:pt>
                <c:pt idx="3">
                  <c:v>0.2</c:v>
                </c:pt>
                <c:pt idx="4">
                  <c:v>0.19</c:v>
                </c:pt>
                <c:pt idx="5">
                  <c:v>0.19</c:v>
                </c:pt>
                <c:pt idx="6">
                  <c:v>0.2</c:v>
                </c:pt>
                <c:pt idx="7">
                  <c:v>0.23</c:v>
                </c:pt>
                <c:pt idx="8">
                  <c:v>0.27</c:v>
                </c:pt>
              </c:numCache>
            </c:numRef>
          </c:val>
          <c:smooth val="0"/>
          <c:extLst>
            <c:ext xmlns:c16="http://schemas.microsoft.com/office/drawing/2014/chart" uri="{C3380CC4-5D6E-409C-BE32-E72D297353CC}">
              <c16:uniqueId val="{00000001-9915-44E8-A9C3-5D82E8B18811}"/>
            </c:ext>
          </c:extLst>
        </c:ser>
        <c:dLbls>
          <c:showLegendKey val="0"/>
          <c:showVal val="0"/>
          <c:showCatName val="0"/>
          <c:showSerName val="0"/>
          <c:showPercent val="0"/>
          <c:showBubbleSize val="0"/>
        </c:dLbls>
        <c:smooth val="0"/>
        <c:axId val="1228348544"/>
        <c:axId val="1228343552"/>
      </c:lineChart>
      <c:catAx>
        <c:axId val="12283485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lgn="ctr">
              <a:defRPr lang="en-US" altLang="ko-KR" sz="7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228343552"/>
        <c:crosses val="autoZero"/>
        <c:auto val="1"/>
        <c:lblAlgn val="ctr"/>
        <c:lblOffset val="100"/>
        <c:noMultiLvlLbl val="0"/>
      </c:catAx>
      <c:valAx>
        <c:axId val="1228343552"/>
        <c:scaling>
          <c:orientation val="minMax"/>
        </c:scaling>
        <c:delete val="0"/>
        <c:axPos val="l"/>
        <c:numFmt formatCode="0.00_ " sourceLinked="1"/>
        <c:majorTickMark val="out"/>
        <c:minorTickMark val="none"/>
        <c:tickLblPos val="nextTo"/>
        <c:spPr>
          <a:noFill/>
          <a:ln>
            <a:solidFill>
              <a:schemeClr val="bg1">
                <a:lumMod val="85000"/>
              </a:schemeClr>
            </a:solidFill>
          </a:ln>
          <a:effectLst/>
        </c:spPr>
        <c:txPr>
          <a:bodyPr rot="-6000000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228348544"/>
        <c:crosses val="autoZero"/>
        <c:crossBetween val="between"/>
      </c:valAx>
      <c:spPr>
        <a:noFill/>
        <a:ln>
          <a:noFill/>
        </a:ln>
        <a:effectLst/>
      </c:spPr>
    </c:plotArea>
    <c:legend>
      <c:legendPos val="t"/>
      <c:layout>
        <c:manualLayout>
          <c:xMode val="edge"/>
          <c:yMode val="edge"/>
          <c:x val="0.11043727806686468"/>
          <c:y val="5.2531472349625213E-2"/>
          <c:w val="0.7885797023769644"/>
          <c:h val="0.18319420306240561"/>
        </c:manualLayout>
      </c:layout>
      <c:overlay val="0"/>
      <c:spPr>
        <a:noFill/>
        <a:ln>
          <a:noFill/>
        </a:ln>
        <a:effectLst/>
      </c:spPr>
      <c:txPr>
        <a:bodyPr rot="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ko-KR"/>
    </a:p>
  </c:txPr>
  <c:externalData r:id="rId3">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820060594715863"/>
          <c:y val="0.10973409832926637"/>
          <c:w val="0.69382386502648774"/>
          <c:h val="0.74801823330019246"/>
        </c:manualLayout>
      </c:layout>
      <c:barChart>
        <c:barDir val="col"/>
        <c:grouping val="clustered"/>
        <c:varyColors val="0"/>
        <c:ser>
          <c:idx val="0"/>
          <c:order val="0"/>
          <c:tx>
            <c:strRef>
              <c:f>Sheet1!$B$1</c:f>
              <c:strCache>
                <c:ptCount val="1"/>
                <c:pt idx="0">
                  <c:v>자영업자 대출잔액(좌)</c:v>
                </c:pt>
              </c:strCache>
            </c:strRef>
          </c:tx>
          <c:spPr>
            <a:solidFill>
              <a:schemeClr val="bg1">
                <a:lumMod val="85000"/>
              </a:schemeClr>
            </a:solidFill>
            <a:ln>
              <a:noFill/>
            </a:ln>
            <a:effectLst/>
          </c:spPr>
          <c:invertIfNegative val="0"/>
          <c:cat>
            <c:strRef>
              <c:f>Sheet1!$A$2:$A$18</c:f>
              <c:strCache>
                <c:ptCount val="17"/>
                <c:pt idx="0">
                  <c:v>'19.1Q</c:v>
                </c:pt>
                <c:pt idx="4">
                  <c:v>'20.1Q</c:v>
                </c:pt>
                <c:pt idx="8">
                  <c:v>'21.1Q</c:v>
                </c:pt>
                <c:pt idx="12">
                  <c:v>'22.1Q</c:v>
                </c:pt>
                <c:pt idx="16">
                  <c:v>'23.1Q</c:v>
                </c:pt>
              </c:strCache>
            </c:strRef>
          </c:cat>
          <c:val>
            <c:numRef>
              <c:f>Sheet1!$B$2:$B$18</c:f>
              <c:numCache>
                <c:formatCode>0.0_ </c:formatCode>
                <c:ptCount val="17"/>
                <c:pt idx="0">
                  <c:v>636.4</c:v>
                </c:pt>
                <c:pt idx="1">
                  <c:v>654.29999999999995</c:v>
                </c:pt>
                <c:pt idx="2">
                  <c:v>670.6</c:v>
                </c:pt>
                <c:pt idx="3">
                  <c:v>684.9</c:v>
                </c:pt>
                <c:pt idx="4">
                  <c:v>700</c:v>
                </c:pt>
                <c:pt idx="5">
                  <c:v>755.1</c:v>
                </c:pt>
                <c:pt idx="6">
                  <c:v>777.4</c:v>
                </c:pt>
                <c:pt idx="7">
                  <c:v>803.5</c:v>
                </c:pt>
                <c:pt idx="8">
                  <c:v>831.8</c:v>
                </c:pt>
                <c:pt idx="9">
                  <c:v>858.4</c:v>
                </c:pt>
                <c:pt idx="10">
                  <c:v>887.5</c:v>
                </c:pt>
                <c:pt idx="11">
                  <c:v>909.2</c:v>
                </c:pt>
                <c:pt idx="12">
                  <c:v>960.7</c:v>
                </c:pt>
                <c:pt idx="13">
                  <c:v>994.2</c:v>
                </c:pt>
                <c:pt idx="14">
                  <c:v>1014.2</c:v>
                </c:pt>
                <c:pt idx="15">
                  <c:v>1019.8</c:v>
                </c:pt>
                <c:pt idx="16">
                  <c:v>1033.7</c:v>
                </c:pt>
              </c:numCache>
            </c:numRef>
          </c:val>
          <c:extLst>
            <c:ext xmlns:c16="http://schemas.microsoft.com/office/drawing/2014/chart" uri="{C3380CC4-5D6E-409C-BE32-E72D297353CC}">
              <c16:uniqueId val="{00000000-68D7-4EF0-B74D-7A86988140E7}"/>
            </c:ext>
          </c:extLst>
        </c:ser>
        <c:dLbls>
          <c:showLegendKey val="0"/>
          <c:showVal val="0"/>
          <c:showCatName val="0"/>
          <c:showSerName val="0"/>
          <c:showPercent val="0"/>
          <c:showBubbleSize val="0"/>
        </c:dLbls>
        <c:gapWidth val="219"/>
        <c:overlap val="-27"/>
        <c:axId val="574123951"/>
        <c:axId val="574122287"/>
        <c:extLst>
          <c:ext xmlns:c15="http://schemas.microsoft.com/office/drawing/2012/chart" uri="{02D57815-91ED-43cb-92C2-25804820EDAC}">
            <c15:filteredBarSeries>
              <c15:ser>
                <c:idx val="1"/>
                <c:order val="1"/>
                <c:tx>
                  <c:strRef>
                    <c:extLst>
                      <c:ext uri="{02D57815-91ED-43cb-92C2-25804820EDAC}">
                        <c15:formulaRef>
                          <c15:sqref>Sheet1!$C$1</c15:sqref>
                        </c15:formulaRef>
                      </c:ext>
                    </c:extLst>
                    <c:strCache>
                      <c:ptCount val="1"/>
                      <c:pt idx="0">
                        <c:v>열1</c:v>
                      </c:pt>
                    </c:strCache>
                  </c:strRef>
                </c:tx>
                <c:spPr>
                  <a:solidFill>
                    <a:schemeClr val="accent2"/>
                  </a:solidFill>
                  <a:ln>
                    <a:noFill/>
                  </a:ln>
                  <a:effectLst/>
                </c:spPr>
                <c:invertIfNegative val="0"/>
                <c:cat>
                  <c:strRef>
                    <c:extLst>
                      <c:ext uri="{02D57815-91ED-43cb-92C2-25804820EDAC}">
                        <c15:formulaRef>
                          <c15:sqref>Sheet1!$A$2:$A$18</c15:sqref>
                        </c15:formulaRef>
                      </c:ext>
                    </c:extLst>
                    <c:strCache>
                      <c:ptCount val="17"/>
                      <c:pt idx="0">
                        <c:v>'19.1Q</c:v>
                      </c:pt>
                      <c:pt idx="4">
                        <c:v>'20.1Q</c:v>
                      </c:pt>
                      <c:pt idx="8">
                        <c:v>'21.1Q</c:v>
                      </c:pt>
                      <c:pt idx="12">
                        <c:v>'22.1Q</c:v>
                      </c:pt>
                      <c:pt idx="16">
                        <c:v>'23.1Q</c:v>
                      </c:pt>
                    </c:strCache>
                  </c:strRef>
                </c:cat>
                <c:val>
                  <c:numRef>
                    <c:extLst>
                      <c:ext uri="{02D57815-91ED-43cb-92C2-25804820EDAC}">
                        <c15:formulaRef>
                          <c15:sqref>Sheet1!$C$2:$C$18</c15:sqref>
                        </c15:formulaRef>
                      </c:ext>
                    </c:extLst>
                    <c:numCache>
                      <c:formatCode>General</c:formatCode>
                      <c:ptCount val="17"/>
                    </c:numCache>
                  </c:numRef>
                </c:val>
                <c:extLst>
                  <c:ext xmlns:c16="http://schemas.microsoft.com/office/drawing/2014/chart" uri="{C3380CC4-5D6E-409C-BE32-E72D297353CC}">
                    <c16:uniqueId val="{00000001-68D7-4EF0-B74D-7A86988140E7}"/>
                  </c:ext>
                </c:extLst>
              </c15:ser>
            </c15:filteredBarSeries>
          </c:ext>
        </c:extLst>
      </c:barChart>
      <c:lineChart>
        <c:grouping val="standard"/>
        <c:varyColors val="0"/>
        <c:ser>
          <c:idx val="2"/>
          <c:order val="2"/>
          <c:tx>
            <c:strRef>
              <c:f>Sheet1!$D$1</c:f>
              <c:strCache>
                <c:ptCount val="1"/>
                <c:pt idx="0">
                  <c:v>자영업자 대출증가율(우)</c:v>
                </c:pt>
              </c:strCache>
            </c:strRef>
          </c:tx>
          <c:spPr>
            <a:ln w="12700" cap="rnd">
              <a:solidFill>
                <a:schemeClr val="accent1"/>
              </a:solidFill>
              <a:round/>
            </a:ln>
            <a:effectLst/>
          </c:spPr>
          <c:marker>
            <c:symbol val="none"/>
          </c:marker>
          <c:cat>
            <c:strRef>
              <c:f>Sheet1!$A$2:$A$18</c:f>
              <c:strCache>
                <c:ptCount val="17"/>
                <c:pt idx="0">
                  <c:v>'19.1Q</c:v>
                </c:pt>
                <c:pt idx="4">
                  <c:v>'20.1Q</c:v>
                </c:pt>
                <c:pt idx="8">
                  <c:v>'21.1Q</c:v>
                </c:pt>
                <c:pt idx="12">
                  <c:v>'22.1Q</c:v>
                </c:pt>
                <c:pt idx="16">
                  <c:v>'23.1Q</c:v>
                </c:pt>
              </c:strCache>
            </c:strRef>
          </c:cat>
          <c:val>
            <c:numRef>
              <c:f>Sheet1!$D$2:$D$18</c:f>
              <c:numCache>
                <c:formatCode>0.0_ </c:formatCode>
                <c:ptCount val="17"/>
                <c:pt idx="0">
                  <c:v>11.2</c:v>
                </c:pt>
                <c:pt idx="1">
                  <c:v>10.8</c:v>
                </c:pt>
                <c:pt idx="2">
                  <c:v>10.1</c:v>
                </c:pt>
                <c:pt idx="3">
                  <c:v>9.6999999999999993</c:v>
                </c:pt>
                <c:pt idx="4">
                  <c:v>10</c:v>
                </c:pt>
                <c:pt idx="5">
                  <c:v>15.4</c:v>
                </c:pt>
                <c:pt idx="6">
                  <c:v>15.9</c:v>
                </c:pt>
                <c:pt idx="7">
                  <c:v>17.3</c:v>
                </c:pt>
                <c:pt idx="8">
                  <c:v>18.8</c:v>
                </c:pt>
                <c:pt idx="9">
                  <c:v>13.7</c:v>
                </c:pt>
                <c:pt idx="10">
                  <c:v>14.2</c:v>
                </c:pt>
                <c:pt idx="11">
                  <c:v>13.2</c:v>
                </c:pt>
                <c:pt idx="12">
                  <c:v>15.5</c:v>
                </c:pt>
                <c:pt idx="13">
                  <c:v>15.8</c:v>
                </c:pt>
                <c:pt idx="14">
                  <c:v>14.3</c:v>
                </c:pt>
                <c:pt idx="15">
                  <c:v>12.2</c:v>
                </c:pt>
                <c:pt idx="16">
                  <c:v>7.6</c:v>
                </c:pt>
              </c:numCache>
            </c:numRef>
          </c:val>
          <c:smooth val="1"/>
          <c:extLst>
            <c:ext xmlns:c16="http://schemas.microsoft.com/office/drawing/2014/chart" uri="{C3380CC4-5D6E-409C-BE32-E72D297353CC}">
              <c16:uniqueId val="{00000002-68D7-4EF0-B74D-7A86988140E7}"/>
            </c:ext>
          </c:extLst>
        </c:ser>
        <c:dLbls>
          <c:showLegendKey val="0"/>
          <c:showVal val="0"/>
          <c:showCatName val="0"/>
          <c:showSerName val="0"/>
          <c:showPercent val="0"/>
          <c:showBubbleSize val="0"/>
        </c:dLbls>
        <c:marker val="1"/>
        <c:smooth val="0"/>
        <c:axId val="568182143"/>
        <c:axId val="568197119"/>
      </c:lineChart>
      <c:catAx>
        <c:axId val="57412395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574122287"/>
        <c:crosses val="autoZero"/>
        <c:auto val="1"/>
        <c:lblAlgn val="ctr"/>
        <c:lblOffset val="100"/>
        <c:noMultiLvlLbl val="0"/>
      </c:catAx>
      <c:valAx>
        <c:axId val="574122287"/>
        <c:scaling>
          <c:orientation val="minMax"/>
        </c:scaling>
        <c:delete val="0"/>
        <c:axPos val="l"/>
        <c:numFmt formatCode="#,##0_ " sourceLinked="0"/>
        <c:majorTickMark val="out"/>
        <c:minorTickMark val="none"/>
        <c:tickLblPos val="nextTo"/>
        <c:spPr>
          <a:noFill/>
          <a:ln>
            <a:solidFill>
              <a:schemeClr val="bg1">
                <a:lumMod val="85000"/>
              </a:schemeClr>
            </a:solidFill>
          </a:ln>
          <a:effectLst/>
        </c:spPr>
        <c:txPr>
          <a:bodyPr rot="-60000000" spcFirstLastPara="1" vertOverflow="ellipsis" vert="horz" wrap="square" anchor="ctr" anchorCtr="1"/>
          <a:lstStyle/>
          <a:p>
            <a:pP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574123951"/>
        <c:crosses val="autoZero"/>
        <c:crossBetween val="between"/>
      </c:valAx>
      <c:valAx>
        <c:axId val="568197119"/>
        <c:scaling>
          <c:orientation val="minMax"/>
        </c:scaling>
        <c:delete val="0"/>
        <c:axPos val="r"/>
        <c:numFmt formatCode="0_ " sourceLinked="0"/>
        <c:majorTickMark val="out"/>
        <c:minorTickMark val="none"/>
        <c:tickLblPos val="nextTo"/>
        <c:spPr>
          <a:noFill/>
          <a:ln>
            <a:solidFill>
              <a:schemeClr val="bg1">
                <a:lumMod val="85000"/>
              </a:schemeClr>
            </a:solidFill>
          </a:ln>
          <a:effectLst/>
        </c:spPr>
        <c:txPr>
          <a:bodyPr rot="-60000000" spcFirstLastPara="1" vertOverflow="ellipsis" vert="horz" wrap="square" anchor="ctr" anchorCtr="1"/>
          <a:lstStyle/>
          <a:p>
            <a:pP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568182143"/>
        <c:crosses val="max"/>
        <c:crossBetween val="between"/>
      </c:valAx>
      <c:catAx>
        <c:axId val="568182143"/>
        <c:scaling>
          <c:orientation val="minMax"/>
        </c:scaling>
        <c:delete val="1"/>
        <c:axPos val="b"/>
        <c:numFmt formatCode="General" sourceLinked="1"/>
        <c:majorTickMark val="out"/>
        <c:minorTickMark val="none"/>
        <c:tickLblPos val="nextTo"/>
        <c:crossAx val="568197119"/>
        <c:crosses val="autoZero"/>
        <c:auto val="1"/>
        <c:lblAlgn val="ctr"/>
        <c:lblOffset val="100"/>
        <c:noMultiLvlLbl val="0"/>
      </c:catAx>
      <c:spPr>
        <a:noFill/>
        <a:ln>
          <a:noFill/>
        </a:ln>
        <a:effectLst/>
      </c:spPr>
    </c:plotArea>
    <c:legend>
      <c:legendPos val="t"/>
      <c:layout>
        <c:manualLayout>
          <c:xMode val="edge"/>
          <c:yMode val="edge"/>
          <c:x val="0.16178996780147112"/>
          <c:y val="0"/>
          <c:w val="0.72346260590463796"/>
          <c:h val="0.16101469245841402"/>
        </c:manualLayout>
      </c:layout>
      <c:overlay val="0"/>
      <c:spPr>
        <a:noFill/>
        <a:ln>
          <a:noFill/>
        </a:ln>
        <a:effectLst/>
      </c:spPr>
      <c:txPr>
        <a:bodyPr rot="0" spcFirstLastPara="1" vertOverflow="ellipsis" vert="horz" wrap="square" anchor="ctr" anchorCtr="1"/>
        <a:lstStyle/>
        <a:p>
          <a:pP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externalData r:id="rId3">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0755641870961801E-2"/>
          <c:y val="0.21633560266718416"/>
          <c:w val="0.81826190737519044"/>
          <c:h val="0.61779963309212915"/>
        </c:manualLayout>
      </c:layout>
      <c:barChart>
        <c:barDir val="col"/>
        <c:grouping val="clustered"/>
        <c:varyColors val="0"/>
        <c:ser>
          <c:idx val="1"/>
          <c:order val="1"/>
          <c:tx>
            <c:strRef>
              <c:f>Sheet1!$C$1</c:f>
              <c:strCache>
                <c:ptCount val="1"/>
                <c:pt idx="0">
                  <c:v>기업대출</c:v>
                </c:pt>
              </c:strCache>
            </c:strRef>
          </c:tx>
          <c:spPr>
            <a:solidFill>
              <a:schemeClr val="bg1">
                <a:lumMod val="85000"/>
              </a:schemeClr>
            </a:solidFill>
            <a:ln>
              <a:noFill/>
            </a:ln>
            <a:effectLst/>
          </c:spPr>
          <c:invertIfNegative val="0"/>
          <c:cat>
            <c:strRef>
              <c:f>Sheet1!$A$2:$A$7</c:f>
              <c:strCache>
                <c:ptCount val="6"/>
                <c:pt idx="0">
                  <c:v>'21.6</c:v>
                </c:pt>
                <c:pt idx="1">
                  <c:v>'21.12</c:v>
                </c:pt>
                <c:pt idx="2">
                  <c:v>'22.6</c:v>
                </c:pt>
                <c:pt idx="3">
                  <c:v>'22.12</c:v>
                </c:pt>
                <c:pt idx="4">
                  <c:v>'23.3</c:v>
                </c:pt>
                <c:pt idx="5">
                  <c:v>'23.6</c:v>
                </c:pt>
              </c:strCache>
            </c:strRef>
          </c:cat>
          <c:val>
            <c:numRef>
              <c:f>Sheet1!$C$2:$C$7</c:f>
              <c:numCache>
                <c:formatCode>General</c:formatCode>
                <c:ptCount val="6"/>
                <c:pt idx="0">
                  <c:v>2.6</c:v>
                </c:pt>
                <c:pt idx="1">
                  <c:v>1.8</c:v>
                </c:pt>
                <c:pt idx="2">
                  <c:v>1.93</c:v>
                </c:pt>
                <c:pt idx="3">
                  <c:v>2.83</c:v>
                </c:pt>
                <c:pt idx="4">
                  <c:v>5.07</c:v>
                </c:pt>
                <c:pt idx="5">
                  <c:v>5.76</c:v>
                </c:pt>
              </c:numCache>
            </c:numRef>
          </c:val>
          <c:extLst>
            <c:ext xmlns:c16="http://schemas.microsoft.com/office/drawing/2014/chart" uri="{C3380CC4-5D6E-409C-BE32-E72D297353CC}">
              <c16:uniqueId val="{00000001-F4AB-4B63-85DB-8ED6632F0D7A}"/>
            </c:ext>
          </c:extLst>
        </c:ser>
        <c:ser>
          <c:idx val="2"/>
          <c:order val="2"/>
          <c:tx>
            <c:strRef>
              <c:f>Sheet1!$D$1</c:f>
              <c:strCache>
                <c:ptCount val="1"/>
                <c:pt idx="0">
                  <c:v>가계대출</c:v>
                </c:pt>
              </c:strCache>
            </c:strRef>
          </c:tx>
          <c:spPr>
            <a:solidFill>
              <a:schemeClr val="accent4">
                <a:lumMod val="20000"/>
                <a:lumOff val="80000"/>
              </a:schemeClr>
            </a:solidFill>
            <a:ln w="12700">
              <a:noFill/>
            </a:ln>
            <a:effectLst/>
          </c:spPr>
          <c:invertIfNegative val="0"/>
          <c:cat>
            <c:strRef>
              <c:f>Sheet1!$A$2:$A$7</c:f>
              <c:strCache>
                <c:ptCount val="6"/>
                <c:pt idx="0">
                  <c:v>'21.6</c:v>
                </c:pt>
                <c:pt idx="1">
                  <c:v>'21.12</c:v>
                </c:pt>
                <c:pt idx="2">
                  <c:v>'22.6</c:v>
                </c:pt>
                <c:pt idx="3">
                  <c:v>'22.12</c:v>
                </c:pt>
                <c:pt idx="4">
                  <c:v>'23.3</c:v>
                </c:pt>
                <c:pt idx="5">
                  <c:v>'23.6</c:v>
                </c:pt>
              </c:strCache>
            </c:strRef>
          </c:cat>
          <c:val>
            <c:numRef>
              <c:f>Sheet1!$D$2:$D$7</c:f>
              <c:numCache>
                <c:formatCode>General</c:formatCode>
                <c:ptCount val="6"/>
                <c:pt idx="0">
                  <c:v>3.2</c:v>
                </c:pt>
                <c:pt idx="1">
                  <c:v>3.7</c:v>
                </c:pt>
                <c:pt idx="2">
                  <c:v>4.04</c:v>
                </c:pt>
                <c:pt idx="3">
                  <c:v>4.74</c:v>
                </c:pt>
                <c:pt idx="4">
                  <c:v>5.58</c:v>
                </c:pt>
                <c:pt idx="5">
                  <c:v>5.12</c:v>
                </c:pt>
              </c:numCache>
            </c:numRef>
          </c:val>
          <c:extLst>
            <c:ext xmlns:c16="http://schemas.microsoft.com/office/drawing/2014/chart" uri="{C3380CC4-5D6E-409C-BE32-E72D297353CC}">
              <c16:uniqueId val="{00000002-F4AB-4B63-85DB-8ED6632F0D7A}"/>
            </c:ext>
          </c:extLst>
        </c:ser>
        <c:dLbls>
          <c:showLegendKey val="0"/>
          <c:showVal val="0"/>
          <c:showCatName val="0"/>
          <c:showSerName val="0"/>
          <c:showPercent val="0"/>
          <c:showBubbleSize val="0"/>
        </c:dLbls>
        <c:gapWidth val="219"/>
        <c:axId val="1949922463"/>
        <c:axId val="1949930367"/>
      </c:barChart>
      <c:lineChart>
        <c:grouping val="stacked"/>
        <c:varyColors val="0"/>
        <c:ser>
          <c:idx val="0"/>
          <c:order val="0"/>
          <c:tx>
            <c:strRef>
              <c:f>Sheet1!$B$1</c:f>
              <c:strCache>
                <c:ptCount val="1"/>
                <c:pt idx="0">
                  <c:v>총여신</c:v>
                </c:pt>
              </c:strCache>
            </c:strRef>
          </c:tx>
          <c:spPr>
            <a:ln w="19050" cap="rnd">
              <a:solidFill>
                <a:schemeClr val="accent1"/>
              </a:solidFill>
              <a:round/>
            </a:ln>
            <a:effectLst/>
          </c:spPr>
          <c:marker>
            <c:symbol val="circle"/>
            <c:size val="5"/>
            <c:spPr>
              <a:solidFill>
                <a:schemeClr val="bg1"/>
              </a:solidFill>
              <a:ln w="9525">
                <a:solidFill>
                  <a:schemeClr val="accent1"/>
                </a:solidFill>
              </a:ln>
              <a:effectLst/>
            </c:spPr>
          </c:marker>
          <c:dLbls>
            <c:numFmt formatCode="#,##0.0_);[Red]\(#,##0.0\)" sourceLinked="0"/>
            <c:spPr>
              <a:noFill/>
              <a:ln>
                <a:noFill/>
              </a:ln>
              <a:effectLst/>
            </c:spPr>
            <c:txPr>
              <a:bodyPr rot="0" spcFirstLastPara="1" vertOverflow="ellipsis" vert="horz" wrap="square" lIns="38100" tIns="19050" rIns="38100" bIns="19050" anchor="ctr" anchorCtr="0">
                <a:spAutoFit/>
              </a:bodyPr>
              <a:lstStyle/>
              <a:p>
                <a:pPr algn="ctr">
                  <a:defRPr lang="en-US" altLang="ko-KR" sz="800" b="0" i="0" u="none" strike="noStrike" kern="1200" baseline="0">
                    <a:ln w="19050">
                      <a:solidFill>
                        <a:schemeClr val="bg1">
                          <a:lumMod val="65000"/>
                          <a:alpha val="0"/>
                        </a:schemeClr>
                      </a:solidFill>
                    </a:ln>
                    <a:solidFill>
                      <a:schemeClr val="accent1"/>
                    </a:solidFill>
                    <a:latin typeface="KoPub돋움체 Medium" panose="00000600000000000000" pitchFamily="2" charset="-127"/>
                    <a:ea typeface="KoPub돋움체 Medium" panose="00000600000000000000" pitchFamily="2" charset="-127"/>
                    <a:cs typeface="+mn-cs"/>
                  </a:defRPr>
                </a:pPr>
                <a:endParaRPr lang="ko-K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'21.6</c:v>
                </c:pt>
                <c:pt idx="1">
                  <c:v>'21.12</c:v>
                </c:pt>
                <c:pt idx="2">
                  <c:v>'22.6</c:v>
                </c:pt>
                <c:pt idx="3">
                  <c:v>'22.12</c:v>
                </c:pt>
                <c:pt idx="4">
                  <c:v>'23.3</c:v>
                </c:pt>
                <c:pt idx="5">
                  <c:v>'23.6</c:v>
                </c:pt>
              </c:strCache>
            </c:strRef>
          </c:cat>
          <c:val>
            <c:numRef>
              <c:f>Sheet1!$B$2:$B$7</c:f>
              <c:numCache>
                <c:formatCode>General</c:formatCode>
                <c:ptCount val="6"/>
                <c:pt idx="0">
                  <c:v>2.7</c:v>
                </c:pt>
                <c:pt idx="1">
                  <c:v>2.5</c:v>
                </c:pt>
                <c:pt idx="2">
                  <c:v>2.6</c:v>
                </c:pt>
                <c:pt idx="3">
                  <c:v>3.41</c:v>
                </c:pt>
                <c:pt idx="4">
                  <c:v>5.0599999999999996</c:v>
                </c:pt>
                <c:pt idx="5">
                  <c:v>5.33</c:v>
                </c:pt>
              </c:numCache>
            </c:numRef>
          </c:val>
          <c:smooth val="0"/>
          <c:extLst>
            <c:ext xmlns:c16="http://schemas.microsoft.com/office/drawing/2014/chart" uri="{C3380CC4-5D6E-409C-BE32-E72D297353CC}">
              <c16:uniqueId val="{00000000-F4AB-4B63-85DB-8ED6632F0D7A}"/>
            </c:ext>
          </c:extLst>
        </c:ser>
        <c:dLbls>
          <c:showLegendKey val="0"/>
          <c:showVal val="0"/>
          <c:showCatName val="0"/>
          <c:showSerName val="0"/>
          <c:showPercent val="0"/>
          <c:showBubbleSize val="0"/>
        </c:dLbls>
        <c:marker val="1"/>
        <c:smooth val="0"/>
        <c:axId val="1949922463"/>
        <c:axId val="1949930367"/>
      </c:lineChart>
      <c:catAx>
        <c:axId val="194992246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lgn="ctr">
              <a:defRPr lang="en-US" altLang="ko-KR" sz="800" b="0" i="0" u="none" strike="noStrike" kern="1200" baseline="0">
                <a:ln w="19050">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949930367"/>
        <c:crosses val="autoZero"/>
        <c:auto val="1"/>
        <c:lblAlgn val="ctr"/>
        <c:lblOffset val="100"/>
        <c:noMultiLvlLbl val="0"/>
      </c:catAx>
      <c:valAx>
        <c:axId val="1949930367"/>
        <c:scaling>
          <c:orientation val="minMax"/>
        </c:scaling>
        <c:delete val="0"/>
        <c:axPos val="l"/>
        <c:numFmt formatCode="General" sourceLinked="1"/>
        <c:majorTickMark val="out"/>
        <c:minorTickMark val="none"/>
        <c:tickLblPos val="nextTo"/>
        <c:spPr>
          <a:noFill/>
          <a:ln>
            <a:solidFill>
              <a:schemeClr val="bg1">
                <a:lumMod val="85000"/>
              </a:schemeClr>
            </a:solidFill>
          </a:ln>
          <a:effectLst/>
        </c:spPr>
        <c:txPr>
          <a:bodyPr rot="-60000000" spcFirstLastPara="1" vertOverflow="ellipsis" vert="horz" wrap="square" anchor="ctr" anchorCtr="1"/>
          <a:lstStyle/>
          <a:p>
            <a:pPr algn="ctr">
              <a:defRPr lang="en-US" altLang="ko-KR" sz="800" b="0" i="0" u="none" strike="noStrike" kern="1200" baseline="0">
                <a:ln w="19050">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949922463"/>
        <c:crosses val="autoZero"/>
        <c:crossBetween val="between"/>
      </c:valAx>
      <c:spPr>
        <a:noFill/>
        <a:ln>
          <a:noFill/>
        </a:ln>
        <a:effectLst/>
      </c:spPr>
    </c:plotArea>
    <c:legend>
      <c:legendPos val="t"/>
      <c:layout>
        <c:manualLayout>
          <c:xMode val="edge"/>
          <c:yMode val="edge"/>
          <c:x val="0.13065540454718658"/>
          <c:y val="5.0814939592240121E-2"/>
          <c:w val="0.7576669331520236"/>
          <c:h val="0.2177586877208566"/>
        </c:manualLayout>
      </c:layout>
      <c:overlay val="0"/>
      <c:spPr>
        <a:noFill/>
        <a:ln>
          <a:noFill/>
        </a:ln>
        <a:effectLst/>
      </c:spPr>
      <c:txPr>
        <a:bodyPr rot="0" spcFirstLastPara="1" vertOverflow="ellipsis" vert="horz" wrap="square" anchor="ctr" anchorCtr="1"/>
        <a:lstStyle/>
        <a:p>
          <a:pPr algn="ctr">
            <a:defRPr lang="en-US" altLang="ko-KR" sz="800" b="0" i="0" u="none" strike="noStrike" kern="1200" baseline="0">
              <a:ln w="19050">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ko-KR"/>
    </a:p>
  </c:txPr>
  <c:externalData r:id="rId3">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0755641870961801E-2"/>
          <c:y val="0.21633560266718416"/>
          <c:w val="0.81826190737519044"/>
          <c:h val="0.61779963309212915"/>
        </c:manualLayout>
      </c:layout>
      <c:barChart>
        <c:barDir val="col"/>
        <c:grouping val="clustered"/>
        <c:varyColors val="0"/>
        <c:ser>
          <c:idx val="1"/>
          <c:order val="1"/>
          <c:tx>
            <c:strRef>
              <c:f>Sheet1!$C$1</c:f>
              <c:strCache>
                <c:ptCount val="1"/>
                <c:pt idx="0">
                  <c:v>Coverage Ratio(좌)</c:v>
                </c:pt>
              </c:strCache>
            </c:strRef>
          </c:tx>
          <c:spPr>
            <a:solidFill>
              <a:schemeClr val="bg1">
                <a:lumMod val="85000"/>
              </a:schemeClr>
            </a:solidFill>
            <a:ln>
              <a:noFill/>
            </a:ln>
            <a:effectLst/>
          </c:spPr>
          <c:invertIfNegative val="0"/>
          <c:cat>
            <c:strRef>
              <c:f>Sheet1!$A$2:$A$7</c:f>
              <c:strCache>
                <c:ptCount val="6"/>
                <c:pt idx="0">
                  <c:v>'21.6</c:v>
                </c:pt>
                <c:pt idx="1">
                  <c:v>'21.12</c:v>
                </c:pt>
                <c:pt idx="2">
                  <c:v>'22.6</c:v>
                </c:pt>
                <c:pt idx="3">
                  <c:v>'22.12</c:v>
                </c:pt>
                <c:pt idx="4">
                  <c:v>'23.3</c:v>
                </c:pt>
                <c:pt idx="5">
                  <c:v>'23.6</c:v>
                </c:pt>
              </c:strCache>
            </c:strRef>
          </c:cat>
          <c:val>
            <c:numRef>
              <c:f>Sheet1!$C$2:$C$7</c:f>
              <c:numCache>
                <c:formatCode>General</c:formatCode>
                <c:ptCount val="6"/>
                <c:pt idx="0">
                  <c:v>120.4</c:v>
                </c:pt>
                <c:pt idx="1">
                  <c:v>126.9</c:v>
                </c:pt>
                <c:pt idx="2">
                  <c:v>126</c:v>
                </c:pt>
                <c:pt idx="3">
                  <c:v>113.3</c:v>
                </c:pt>
                <c:pt idx="4">
                  <c:v>98.8</c:v>
                </c:pt>
                <c:pt idx="5">
                  <c:v>95.4</c:v>
                </c:pt>
              </c:numCache>
            </c:numRef>
          </c:val>
          <c:extLst>
            <c:ext xmlns:c16="http://schemas.microsoft.com/office/drawing/2014/chart" uri="{C3380CC4-5D6E-409C-BE32-E72D297353CC}">
              <c16:uniqueId val="{00000000-B00F-4741-B8AC-701A3158D401}"/>
            </c:ext>
          </c:extLst>
        </c:ser>
        <c:dLbls>
          <c:showLegendKey val="0"/>
          <c:showVal val="0"/>
          <c:showCatName val="0"/>
          <c:showSerName val="0"/>
          <c:showPercent val="0"/>
          <c:showBubbleSize val="0"/>
        </c:dLbls>
        <c:gapWidth val="219"/>
        <c:axId val="1949922463"/>
        <c:axId val="1949930367"/>
      </c:barChart>
      <c:lineChart>
        <c:grouping val="stacked"/>
        <c:varyColors val="0"/>
        <c:ser>
          <c:idx val="0"/>
          <c:order val="0"/>
          <c:tx>
            <c:strRef>
              <c:f>Sheet1!$B$1</c:f>
              <c:strCache>
                <c:ptCount val="1"/>
                <c:pt idx="0">
                  <c:v>고정이하여신비율(우)</c:v>
                </c:pt>
              </c:strCache>
            </c:strRef>
          </c:tx>
          <c:spPr>
            <a:ln w="19050" cap="rnd">
              <a:solidFill>
                <a:schemeClr val="accent1"/>
              </a:solidFill>
              <a:round/>
            </a:ln>
            <a:effectLst/>
          </c:spPr>
          <c:marker>
            <c:symbol val="circle"/>
            <c:size val="5"/>
            <c:spPr>
              <a:solidFill>
                <a:schemeClr val="bg1"/>
              </a:solidFill>
              <a:ln w="9525">
                <a:solidFill>
                  <a:schemeClr val="accent1"/>
                </a:solidFill>
              </a:ln>
              <a:effectLst/>
            </c:spPr>
          </c:marker>
          <c:dLbls>
            <c:numFmt formatCode="#,##0.0_);[Red]\(#,##0.0\)" sourceLinked="0"/>
            <c:spPr>
              <a:noFill/>
              <a:ln>
                <a:noFill/>
              </a:ln>
              <a:effectLst/>
            </c:spPr>
            <c:txPr>
              <a:bodyPr rot="0" spcFirstLastPara="1" vertOverflow="ellipsis" vert="horz" wrap="square" lIns="38100" tIns="19050" rIns="38100" bIns="19050" anchor="ctr" anchorCtr="1">
                <a:spAutoFit/>
              </a:bodyPr>
              <a:lstStyle/>
              <a:p>
                <a:pPr>
                  <a:defRPr lang="en-US" altLang="ko-KR" sz="800" b="0" i="0" u="none" strike="noStrike" kern="1200" baseline="0">
                    <a:ln w="19050">
                      <a:solidFill>
                        <a:schemeClr val="bg1">
                          <a:lumMod val="65000"/>
                          <a:alpha val="0"/>
                        </a:schemeClr>
                      </a:solidFill>
                    </a:ln>
                    <a:solidFill>
                      <a:schemeClr val="accent1"/>
                    </a:solidFill>
                    <a:latin typeface="KoPub돋움체 Medium" panose="00000600000000000000" pitchFamily="2" charset="-127"/>
                    <a:ea typeface="KoPub돋움체 Medium" panose="00000600000000000000" pitchFamily="2" charset="-127"/>
                    <a:cs typeface="+mn-cs"/>
                  </a:defRPr>
                </a:pPr>
                <a:endParaRPr lang="ko-K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'21.6</c:v>
                </c:pt>
                <c:pt idx="1">
                  <c:v>'21.12</c:v>
                </c:pt>
                <c:pt idx="2">
                  <c:v>'22.6</c:v>
                </c:pt>
                <c:pt idx="3">
                  <c:v>'22.12</c:v>
                </c:pt>
                <c:pt idx="4">
                  <c:v>'23.3</c:v>
                </c:pt>
                <c:pt idx="5">
                  <c:v>'23.6</c:v>
                </c:pt>
              </c:strCache>
            </c:strRef>
          </c:cat>
          <c:val>
            <c:numRef>
              <c:f>Sheet1!$B$2:$B$7</c:f>
              <c:numCache>
                <c:formatCode>General</c:formatCode>
                <c:ptCount val="6"/>
                <c:pt idx="0">
                  <c:v>3.6</c:v>
                </c:pt>
                <c:pt idx="1">
                  <c:v>3.4</c:v>
                </c:pt>
                <c:pt idx="2">
                  <c:v>3.34</c:v>
                </c:pt>
                <c:pt idx="3">
                  <c:v>4.08</c:v>
                </c:pt>
                <c:pt idx="4">
                  <c:v>5.12</c:v>
                </c:pt>
                <c:pt idx="5">
                  <c:v>5.61</c:v>
                </c:pt>
              </c:numCache>
            </c:numRef>
          </c:val>
          <c:smooth val="0"/>
          <c:extLst>
            <c:ext xmlns:c16="http://schemas.microsoft.com/office/drawing/2014/chart" uri="{C3380CC4-5D6E-409C-BE32-E72D297353CC}">
              <c16:uniqueId val="{00000002-B00F-4741-B8AC-701A3158D401}"/>
            </c:ext>
          </c:extLst>
        </c:ser>
        <c:dLbls>
          <c:showLegendKey val="0"/>
          <c:showVal val="0"/>
          <c:showCatName val="0"/>
          <c:showSerName val="0"/>
          <c:showPercent val="0"/>
          <c:showBubbleSize val="0"/>
        </c:dLbls>
        <c:marker val="1"/>
        <c:smooth val="0"/>
        <c:axId val="556627455"/>
        <c:axId val="556619967"/>
      </c:lineChart>
      <c:catAx>
        <c:axId val="194992246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lgn="ctr">
              <a:defRPr lang="en-US" altLang="ko-KR" sz="800" b="0" i="0" u="none" strike="noStrike" kern="1200" baseline="0">
                <a:ln w="19050">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949930367"/>
        <c:crosses val="autoZero"/>
        <c:auto val="1"/>
        <c:lblAlgn val="ctr"/>
        <c:lblOffset val="100"/>
        <c:noMultiLvlLbl val="0"/>
      </c:catAx>
      <c:valAx>
        <c:axId val="1949930367"/>
        <c:scaling>
          <c:orientation val="minMax"/>
        </c:scaling>
        <c:delete val="0"/>
        <c:axPos val="l"/>
        <c:numFmt formatCode="General" sourceLinked="1"/>
        <c:majorTickMark val="out"/>
        <c:minorTickMark val="none"/>
        <c:tickLblPos val="nextTo"/>
        <c:spPr>
          <a:noFill/>
          <a:ln>
            <a:solidFill>
              <a:schemeClr val="bg1">
                <a:lumMod val="85000"/>
              </a:schemeClr>
            </a:solidFill>
          </a:ln>
          <a:effectLst/>
        </c:spPr>
        <c:txPr>
          <a:bodyPr rot="-60000000" spcFirstLastPara="1" vertOverflow="ellipsis" vert="horz" wrap="square" anchor="ctr" anchorCtr="1"/>
          <a:lstStyle/>
          <a:p>
            <a:pPr algn="ctr">
              <a:defRPr lang="en-US" altLang="ko-KR" sz="800" b="0" i="0" u="none" strike="noStrike" kern="1200" baseline="0">
                <a:ln w="19050">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949922463"/>
        <c:crosses val="autoZero"/>
        <c:crossBetween val="between"/>
      </c:valAx>
      <c:valAx>
        <c:axId val="556619967"/>
        <c:scaling>
          <c:orientation val="minMax"/>
          <c:max val="8"/>
        </c:scaling>
        <c:delete val="0"/>
        <c:axPos val="r"/>
        <c:numFmt formatCode="General" sourceLinked="1"/>
        <c:majorTickMark val="out"/>
        <c:minorTickMark val="none"/>
        <c:tickLblPos val="nextTo"/>
        <c:spPr>
          <a:noFill/>
          <a:ln>
            <a:solidFill>
              <a:schemeClr val="bg1">
                <a:lumMod val="75000"/>
              </a:schemeClr>
            </a:solidFill>
          </a:ln>
          <a:effectLst/>
        </c:spPr>
        <c:txPr>
          <a:bodyPr rot="-60000000" spcFirstLastPara="1" vertOverflow="ellipsis" vert="horz" wrap="square" anchor="ctr" anchorCtr="1"/>
          <a:lstStyle/>
          <a:p>
            <a:pPr algn="ctr">
              <a:defRPr lang="en-US" altLang="ko-KR" sz="800" b="0" i="0" u="none" strike="noStrike" kern="1200" baseline="0">
                <a:ln w="19050">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556627455"/>
        <c:crosses val="max"/>
        <c:crossBetween val="between"/>
      </c:valAx>
      <c:catAx>
        <c:axId val="556627455"/>
        <c:scaling>
          <c:orientation val="minMax"/>
        </c:scaling>
        <c:delete val="1"/>
        <c:axPos val="b"/>
        <c:numFmt formatCode="General" sourceLinked="1"/>
        <c:majorTickMark val="out"/>
        <c:minorTickMark val="none"/>
        <c:tickLblPos val="nextTo"/>
        <c:crossAx val="556619967"/>
        <c:crosses val="autoZero"/>
        <c:auto val="1"/>
        <c:lblAlgn val="ctr"/>
        <c:lblOffset val="100"/>
        <c:noMultiLvlLbl val="0"/>
      </c:catAx>
      <c:spPr>
        <a:noFill/>
        <a:ln>
          <a:noFill/>
        </a:ln>
        <a:effectLst/>
      </c:spPr>
    </c:plotArea>
    <c:legend>
      <c:legendPos val="t"/>
      <c:layout>
        <c:manualLayout>
          <c:xMode val="edge"/>
          <c:yMode val="edge"/>
          <c:x val="6.9364339957174212E-2"/>
          <c:y val="5.0814939592240121E-2"/>
          <c:w val="0.81895783649576936"/>
          <c:h val="0.2177586877208566"/>
        </c:manualLayout>
      </c:layout>
      <c:overlay val="0"/>
      <c:spPr>
        <a:noFill/>
        <a:ln>
          <a:noFill/>
        </a:ln>
        <a:effectLst/>
      </c:spPr>
      <c:txPr>
        <a:bodyPr rot="0" spcFirstLastPara="1" vertOverflow="ellipsis" vert="horz" wrap="square" anchor="ctr" anchorCtr="1"/>
        <a:lstStyle/>
        <a:p>
          <a:pPr algn="ctr">
            <a:defRPr lang="en-US" altLang="ko-KR" sz="800" b="0" i="0" u="none" strike="noStrike" kern="1200" baseline="0">
              <a:ln w="19050">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lgn="ctr">
        <a:defRPr lang="en-US" altLang="ko-KR" sz="800" b="0" i="0" u="none" strike="noStrike" kern="1200" baseline="0">
          <a:ln w="19050">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externalData r:id="rId3">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5145906896803663E-2"/>
          <c:y val="0.12121768110425432"/>
          <c:w val="0.88989983424365882"/>
          <c:h val="0.74981344279848128"/>
        </c:manualLayout>
      </c:layout>
      <c:barChart>
        <c:barDir val="col"/>
        <c:grouping val="clustered"/>
        <c:varyColors val="0"/>
        <c:ser>
          <c:idx val="0"/>
          <c:order val="0"/>
          <c:tx>
            <c:strRef>
              <c:f>Sheet1!$B$1</c:f>
              <c:strCache>
                <c:ptCount val="1"/>
                <c:pt idx="0">
                  <c:v>미분양물량(좌)</c:v>
                </c:pt>
              </c:strCache>
            </c:strRef>
          </c:tx>
          <c:spPr>
            <a:solidFill>
              <a:schemeClr val="bg1">
                <a:lumMod val="85000"/>
              </a:schemeClr>
            </a:solidFill>
            <a:ln w="15875">
              <a:noFill/>
              <a:prstDash val="solid"/>
            </a:ln>
            <a:effectLst/>
          </c:spPr>
          <c:invertIfNegative val="0"/>
          <c:dLbls>
            <c:dLbl>
              <c:idx val="0"/>
              <c:layout>
                <c:manualLayout>
                  <c:x val="-2.9645198329878229E-3"/>
                  <c:y val="0.20145233925615366"/>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614A-474E-AB21-DC220CD88546}"/>
                </c:ext>
              </c:extLst>
            </c:dLbl>
            <c:dLbl>
              <c:idx val="1"/>
              <c:layout>
                <c:manualLayout>
                  <c:x val="0"/>
                  <c:y val="0.21082469921502206"/>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614A-474E-AB21-DC220CD88546}"/>
                </c:ext>
              </c:extLst>
            </c:dLbl>
            <c:dLbl>
              <c:idx val="2"/>
              <c:layout>
                <c:manualLayout>
                  <c:x val="-5.4348902428284795E-17"/>
                  <c:y val="0.19207929468370169"/>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614A-474E-AB21-DC220CD88546}"/>
                </c:ext>
              </c:extLst>
            </c:dLbl>
            <c:dLbl>
              <c:idx val="3"/>
              <c:layout>
                <c:manualLayout>
                  <c:x val="-2.9645198329878229E-3"/>
                  <c:y val="0.22957010374634246"/>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614A-474E-AB21-DC220CD88546}"/>
                </c:ext>
              </c:extLst>
            </c:dLbl>
            <c:numFmt formatCode="#,##0.00_);[Red]\(#,##0.00\)" sourceLinked="0"/>
            <c:spPr>
              <a:noFill/>
              <a:ln>
                <a:noFill/>
              </a:ln>
              <a:effectLst/>
            </c:spPr>
            <c:txPr>
              <a:bodyPr rot="0" spcFirstLastPara="1" vertOverflow="ellipsis" vert="horz" wrap="square" anchor="ctr" anchorCtr="1"/>
              <a:lstStyle/>
              <a:p>
                <a:pP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'21.1Q</c:v>
                </c:pt>
                <c:pt idx="4">
                  <c:v>'22.1Q</c:v>
                </c:pt>
                <c:pt idx="8">
                  <c:v>'23.1Q</c:v>
                </c:pt>
              </c:strCache>
            </c:strRef>
          </c:cat>
          <c:val>
            <c:numRef>
              <c:f>Sheet1!$B$2:$B$10</c:f>
              <c:numCache>
                <c:formatCode>0.00_);[Red]\(0.00\)</c:formatCode>
                <c:ptCount val="9"/>
                <c:pt idx="0">
                  <c:v>1.5</c:v>
                </c:pt>
                <c:pt idx="1">
                  <c:v>1.6</c:v>
                </c:pt>
                <c:pt idx="2">
                  <c:v>1.4</c:v>
                </c:pt>
                <c:pt idx="3">
                  <c:v>1.8</c:v>
                </c:pt>
                <c:pt idx="4">
                  <c:v>2.8</c:v>
                </c:pt>
                <c:pt idx="5">
                  <c:v>2.8</c:v>
                </c:pt>
                <c:pt idx="6">
                  <c:v>4.2</c:v>
                </c:pt>
                <c:pt idx="7">
                  <c:v>6.8</c:v>
                </c:pt>
                <c:pt idx="8">
                  <c:v>7.2</c:v>
                </c:pt>
              </c:numCache>
            </c:numRef>
          </c:val>
          <c:extLst>
            <c:ext xmlns:c16="http://schemas.microsoft.com/office/drawing/2014/chart" uri="{C3380CC4-5D6E-409C-BE32-E72D297353CC}">
              <c16:uniqueId val="{00000000-614A-474E-AB21-DC220CD88546}"/>
            </c:ext>
          </c:extLst>
        </c:ser>
        <c:dLbls>
          <c:showLegendKey val="0"/>
          <c:showVal val="0"/>
          <c:showCatName val="0"/>
          <c:showSerName val="0"/>
          <c:showPercent val="0"/>
          <c:showBubbleSize val="0"/>
        </c:dLbls>
        <c:gapWidth val="150"/>
        <c:axId val="490106904"/>
        <c:axId val="490112392"/>
      </c:barChart>
      <c:lineChart>
        <c:grouping val="standard"/>
        <c:varyColors val="0"/>
        <c:ser>
          <c:idx val="1"/>
          <c:order val="1"/>
          <c:tx>
            <c:strRef>
              <c:f>Sheet1!$C$1</c:f>
              <c:strCache>
                <c:ptCount val="1"/>
                <c:pt idx="0">
                  <c:v>건설업·부동산업 기업대출 연체율(우)</c:v>
                </c:pt>
              </c:strCache>
            </c:strRef>
          </c:tx>
          <c:spPr>
            <a:ln w="12700" cap="rnd">
              <a:solidFill>
                <a:schemeClr val="accent1"/>
              </a:solidFill>
              <a:round/>
            </a:ln>
            <a:effectLst/>
          </c:spPr>
          <c:marker>
            <c:symbol val="circle"/>
            <c:size val="5"/>
            <c:spPr>
              <a:solidFill>
                <a:schemeClr val="bg1"/>
              </a:solidFill>
              <a:ln w="12700">
                <a:solidFill>
                  <a:schemeClr val="accent1"/>
                </a:solidFill>
              </a:ln>
              <a:effectLst/>
            </c:spPr>
          </c:marker>
          <c:dLbls>
            <c:numFmt formatCode="#,##0.00_);[Red]\(#,##0.00\)" sourceLinked="0"/>
            <c:spPr>
              <a:noFill/>
              <a:ln>
                <a:noFill/>
              </a:ln>
              <a:effectLst/>
            </c:spPr>
            <c:txPr>
              <a:bodyPr rot="0" spcFirstLastPara="1" vertOverflow="ellipsis" vert="horz" wrap="square" anchor="ctr" anchorCtr="1"/>
              <a:lstStyle/>
              <a:p>
                <a:pPr>
                  <a:defRPr lang="en-US" altLang="ko-KR" sz="800" b="0" i="0" u="none" strike="noStrike" kern="1200" baseline="0">
                    <a:ln>
                      <a:solidFill>
                        <a:schemeClr val="tx2">
                          <a:lumMod val="75000"/>
                          <a:alpha val="0"/>
                        </a:schemeClr>
                      </a:solidFill>
                    </a:ln>
                    <a:solidFill>
                      <a:schemeClr val="accent1"/>
                    </a:solidFill>
                    <a:latin typeface="KoPub돋움체 Medium" panose="00000600000000000000" pitchFamily="2" charset="-127"/>
                    <a:ea typeface="KoPub돋움체 Medium" panose="00000600000000000000" pitchFamily="2" charset="-127"/>
                    <a:cs typeface="+mn-cs"/>
                  </a:defRPr>
                </a:pPr>
                <a:endParaRPr lang="ko-K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'21.1Q</c:v>
                </c:pt>
                <c:pt idx="4">
                  <c:v>'22.1Q</c:v>
                </c:pt>
                <c:pt idx="8">
                  <c:v>'23.1Q</c:v>
                </c:pt>
              </c:strCache>
            </c:strRef>
          </c:cat>
          <c:val>
            <c:numRef>
              <c:f>Sheet1!$C$2:$C$10</c:f>
              <c:numCache>
                <c:formatCode>0.00_);[Red]\(0.00\)</c:formatCode>
                <c:ptCount val="9"/>
                <c:pt idx="0">
                  <c:v>1.74</c:v>
                </c:pt>
                <c:pt idx="1">
                  <c:v>1.52</c:v>
                </c:pt>
                <c:pt idx="2">
                  <c:v>1.49</c:v>
                </c:pt>
                <c:pt idx="3">
                  <c:v>1.1599999999999999</c:v>
                </c:pt>
                <c:pt idx="4">
                  <c:v>1.43</c:v>
                </c:pt>
                <c:pt idx="5">
                  <c:v>1.46</c:v>
                </c:pt>
                <c:pt idx="6">
                  <c:v>1.6</c:v>
                </c:pt>
                <c:pt idx="7">
                  <c:v>1.8</c:v>
                </c:pt>
              </c:numCache>
            </c:numRef>
          </c:val>
          <c:smooth val="0"/>
          <c:extLst>
            <c:ext xmlns:c16="http://schemas.microsoft.com/office/drawing/2014/chart" uri="{C3380CC4-5D6E-409C-BE32-E72D297353CC}">
              <c16:uniqueId val="{00000001-614A-474E-AB21-DC220CD88546}"/>
            </c:ext>
          </c:extLst>
        </c:ser>
        <c:ser>
          <c:idx val="2"/>
          <c:order val="2"/>
          <c:tx>
            <c:strRef>
              <c:f>Sheet1!$D$1</c:f>
              <c:strCache>
                <c:ptCount val="1"/>
                <c:pt idx="0">
                  <c:v>PF 대출 연체율(우)</c:v>
                </c:pt>
              </c:strCache>
            </c:strRef>
          </c:tx>
          <c:spPr>
            <a:ln w="12700" cap="rnd">
              <a:solidFill>
                <a:schemeClr val="accent4"/>
              </a:solidFill>
              <a:round/>
            </a:ln>
            <a:effectLst/>
          </c:spPr>
          <c:marker>
            <c:symbol val="circle"/>
            <c:size val="5"/>
            <c:spPr>
              <a:solidFill>
                <a:schemeClr val="bg1"/>
              </a:solidFill>
              <a:ln w="12700">
                <a:solidFill>
                  <a:schemeClr val="accent4"/>
                </a:solidFill>
              </a:ln>
              <a:effectLst/>
            </c:spPr>
          </c:marker>
          <c:dLbls>
            <c:dLbl>
              <c:idx val="7"/>
              <c:layout>
                <c:manualLayout>
                  <c:x val="-3.0913287610912502E-2"/>
                  <c:y val="-7.2029396040844532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14A-474E-AB21-DC220CD88546}"/>
                </c:ext>
              </c:extLst>
            </c:dLbl>
            <c:numFmt formatCode="#,##0.00_);[Red]\(#,##0.00\)" sourceLinked="0"/>
            <c:spPr>
              <a:noFill/>
              <a:ln>
                <a:noFill/>
              </a:ln>
              <a:effectLst/>
            </c:spPr>
            <c:txPr>
              <a:bodyPr rot="0" spcFirstLastPara="1" vertOverflow="ellipsis" vert="horz" wrap="square" anchor="ctr" anchorCtr="1"/>
              <a:lstStyle/>
              <a:p>
                <a:pPr>
                  <a:defRPr lang="en-US" altLang="ko-KR" sz="800" b="0" i="0" u="none" strike="noStrike" kern="1200" baseline="0">
                    <a:ln>
                      <a:solidFill>
                        <a:schemeClr val="tx2">
                          <a:lumMod val="75000"/>
                          <a:alpha val="0"/>
                        </a:schemeClr>
                      </a:solidFill>
                    </a:ln>
                    <a:solidFill>
                      <a:schemeClr val="accent4"/>
                    </a:solidFill>
                    <a:latin typeface="KoPub돋움체 Medium" panose="00000600000000000000" pitchFamily="2" charset="-127"/>
                    <a:ea typeface="KoPub돋움체 Medium" panose="00000600000000000000" pitchFamily="2" charset="-127"/>
                    <a:cs typeface="+mn-cs"/>
                  </a:defRPr>
                </a:pPr>
                <a:endParaRPr lang="ko-K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'21.1Q</c:v>
                </c:pt>
                <c:pt idx="4">
                  <c:v>'22.1Q</c:v>
                </c:pt>
                <c:pt idx="8">
                  <c:v>'23.1Q</c:v>
                </c:pt>
              </c:strCache>
            </c:strRef>
          </c:cat>
          <c:val>
            <c:numRef>
              <c:f>Sheet1!$D$2:$D$10</c:f>
              <c:numCache>
                <c:formatCode>General</c:formatCode>
                <c:ptCount val="9"/>
                <c:pt idx="0">
                  <c:v>0.34</c:v>
                </c:pt>
                <c:pt idx="1">
                  <c:v>0.28999999999999998</c:v>
                </c:pt>
                <c:pt idx="2">
                  <c:v>0.31</c:v>
                </c:pt>
                <c:pt idx="3">
                  <c:v>0.24</c:v>
                </c:pt>
                <c:pt idx="4">
                  <c:v>0.61</c:v>
                </c:pt>
                <c:pt idx="5">
                  <c:v>0.66</c:v>
                </c:pt>
                <c:pt idx="6">
                  <c:v>0.77</c:v>
                </c:pt>
                <c:pt idx="7">
                  <c:v>1.03</c:v>
                </c:pt>
              </c:numCache>
            </c:numRef>
          </c:val>
          <c:smooth val="0"/>
          <c:extLst>
            <c:ext xmlns:c16="http://schemas.microsoft.com/office/drawing/2014/chart" uri="{C3380CC4-5D6E-409C-BE32-E72D297353CC}">
              <c16:uniqueId val="{00000003-614A-474E-AB21-DC220CD88546}"/>
            </c:ext>
          </c:extLst>
        </c:ser>
        <c:dLbls>
          <c:showLegendKey val="0"/>
          <c:showVal val="0"/>
          <c:showCatName val="0"/>
          <c:showSerName val="0"/>
          <c:showPercent val="0"/>
          <c:showBubbleSize val="0"/>
        </c:dLbls>
        <c:marker val="1"/>
        <c:smooth val="0"/>
        <c:axId val="1690670495"/>
        <c:axId val="1690679231"/>
      </c:lineChart>
      <c:catAx>
        <c:axId val="490106904"/>
        <c:scaling>
          <c:orientation val="minMax"/>
        </c:scaling>
        <c:delete val="0"/>
        <c:axPos val="b"/>
        <c:numFmt formatCode="General" sourceLinked="1"/>
        <c:majorTickMark val="out"/>
        <c:minorTickMark val="none"/>
        <c:tickLblPos val="low"/>
        <c:spPr>
          <a:noFill/>
          <a:ln w="6350" cap="flat" cmpd="sng" algn="ctr">
            <a:solidFill>
              <a:schemeClr val="bg1">
                <a:lumMod val="75000"/>
              </a:schemeClr>
            </a:solidFill>
            <a:round/>
          </a:ln>
          <a:effectLst/>
        </c:spPr>
        <c:txPr>
          <a:bodyPr rot="0" spcFirstLastPara="1" vertOverflow="ellipsis"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90112392"/>
        <c:crosses val="autoZero"/>
        <c:auto val="1"/>
        <c:lblAlgn val="ctr"/>
        <c:lblOffset val="100"/>
        <c:noMultiLvlLbl val="0"/>
      </c:catAx>
      <c:valAx>
        <c:axId val="490112392"/>
        <c:scaling>
          <c:orientation val="minMax"/>
        </c:scaling>
        <c:delete val="0"/>
        <c:axPos val="l"/>
        <c:numFmt formatCode="#,##0_ "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90106904"/>
        <c:crosses val="autoZero"/>
        <c:crossBetween val="between"/>
      </c:valAx>
      <c:valAx>
        <c:axId val="1690679231"/>
        <c:scaling>
          <c:orientation val="minMax"/>
          <c:max val="3"/>
        </c:scaling>
        <c:delete val="0"/>
        <c:axPos val="r"/>
        <c:numFmt formatCode="#,##0_);[Red]\(#,##0\)"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690670495"/>
        <c:crosses val="max"/>
        <c:crossBetween val="between"/>
        <c:majorUnit val="1"/>
      </c:valAx>
      <c:catAx>
        <c:axId val="1690670495"/>
        <c:scaling>
          <c:orientation val="minMax"/>
        </c:scaling>
        <c:delete val="1"/>
        <c:axPos val="b"/>
        <c:numFmt formatCode="General" sourceLinked="1"/>
        <c:majorTickMark val="out"/>
        <c:minorTickMark val="none"/>
        <c:tickLblPos val="nextTo"/>
        <c:crossAx val="1690679231"/>
        <c:crosses val="autoZero"/>
        <c:auto val="1"/>
        <c:lblAlgn val="ctr"/>
        <c:lblOffset val="100"/>
        <c:noMultiLvlLbl val="0"/>
      </c:catAx>
      <c:spPr>
        <a:noFill/>
        <a:ln>
          <a:noFill/>
        </a:ln>
        <a:effectLst/>
      </c:spPr>
    </c:plotArea>
    <c:legend>
      <c:legendPos val="t"/>
      <c:legendEntry>
        <c:idx val="0"/>
        <c:txPr>
          <a:bodyPr rot="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legendEntry>
      <c:legendEntry>
        <c:idx val="1"/>
        <c:txPr>
          <a:bodyPr rot="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legendEntry>
      <c:layout>
        <c:manualLayout>
          <c:xMode val="edge"/>
          <c:yMode val="edge"/>
          <c:x val="7.5655479844883244E-2"/>
          <c:y val="5.6305359565900222E-2"/>
          <c:w val="0.84430248466444557"/>
          <c:h val="0.17856365331715818"/>
        </c:manualLayout>
      </c:layout>
      <c:overlay val="0"/>
      <c:spPr>
        <a:noFill/>
        <a:ln>
          <a:noFill/>
        </a:ln>
        <a:effectLst/>
      </c:spPr>
      <c:txPr>
        <a:bodyPr rot="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externalData r:id="rId3">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168333878773984E-2"/>
          <c:y val="8.9907563252117392E-2"/>
          <c:w val="0.90444976865068571"/>
          <c:h val="0.55874209586530599"/>
        </c:manualLayout>
      </c:layout>
      <c:barChart>
        <c:barDir val="col"/>
        <c:grouping val="clustered"/>
        <c:varyColors val="0"/>
        <c:ser>
          <c:idx val="0"/>
          <c:order val="0"/>
          <c:tx>
            <c:strRef>
              <c:f>Sheet1!$B$1</c:f>
              <c:strCache>
                <c:ptCount val="1"/>
                <c:pt idx="0">
                  <c:v>'21년 말</c:v>
                </c:pt>
              </c:strCache>
            </c:strRef>
          </c:tx>
          <c:spPr>
            <a:solidFill>
              <a:schemeClr val="bg1">
                <a:lumMod val="75000"/>
              </a:schemeClr>
            </a:solidFill>
            <a:ln w="15875">
              <a:noFill/>
              <a:prstDash val="solid"/>
            </a:ln>
            <a:effectLst/>
          </c:spPr>
          <c:invertIfNegative val="0"/>
          <c:dLbls>
            <c:dLbl>
              <c:idx val="6"/>
              <c:layout>
                <c:manualLayout>
                  <c:x val="-8.8935615749588266E-3"/>
                  <c:y val="-8.0601106684050502E-1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BCFE-4266-AA54-F3F945F67957}"/>
                </c:ext>
              </c:extLst>
            </c:dLbl>
            <c:numFmt formatCode="#,##0.00_);[Red]\(#,##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w="19050">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全 금융권</c:v>
                </c:pt>
                <c:pt idx="1">
                  <c:v>은행</c:v>
                </c:pt>
                <c:pt idx="2">
                  <c:v>증권사</c:v>
                </c:pt>
                <c:pt idx="3">
                  <c:v>보험</c:v>
                </c:pt>
                <c:pt idx="4">
                  <c:v>저축은행</c:v>
                </c:pt>
                <c:pt idx="5">
                  <c:v>여전사</c:v>
                </c:pt>
                <c:pt idx="6">
                  <c:v>상호금융</c:v>
                </c:pt>
              </c:strCache>
            </c:strRef>
          </c:cat>
          <c:val>
            <c:numRef>
              <c:f>Sheet1!$B$2:$B$8</c:f>
              <c:numCache>
                <c:formatCode>0.00_);[Red]\(0.00\)</c:formatCode>
                <c:ptCount val="7"/>
                <c:pt idx="0">
                  <c:v>0.37</c:v>
                </c:pt>
                <c:pt idx="1">
                  <c:v>0.03</c:v>
                </c:pt>
                <c:pt idx="2">
                  <c:v>3.71</c:v>
                </c:pt>
                <c:pt idx="3">
                  <c:v>7.0000000000000007E-2</c:v>
                </c:pt>
                <c:pt idx="4">
                  <c:v>1.22</c:v>
                </c:pt>
                <c:pt idx="5">
                  <c:v>0.47</c:v>
                </c:pt>
                <c:pt idx="6">
                  <c:v>0.09</c:v>
                </c:pt>
              </c:numCache>
            </c:numRef>
          </c:val>
          <c:extLst>
            <c:ext xmlns:c16="http://schemas.microsoft.com/office/drawing/2014/chart" uri="{C3380CC4-5D6E-409C-BE32-E72D297353CC}">
              <c16:uniqueId val="{00000007-BCFE-4266-AA54-F3F945F67957}"/>
            </c:ext>
          </c:extLst>
        </c:ser>
        <c:ser>
          <c:idx val="1"/>
          <c:order val="1"/>
          <c:tx>
            <c:strRef>
              <c:f>Sheet1!$C$1</c:f>
              <c:strCache>
                <c:ptCount val="1"/>
                <c:pt idx="0">
                  <c:v>'22년 말</c:v>
                </c:pt>
              </c:strCache>
            </c:strRef>
          </c:tx>
          <c:spPr>
            <a:solidFill>
              <a:schemeClr val="accent1"/>
            </a:solidFill>
            <a:ln w="15875" cap="sq">
              <a:noFill/>
              <a:prstDash val="solid"/>
            </a:ln>
            <a:effectLst/>
          </c:spPr>
          <c:invertIfNegative val="0"/>
          <c:dLbls>
            <c:dLbl>
              <c:idx val="0"/>
              <c:layout>
                <c:manualLayout>
                  <c:x val="-1.3587228778693969E-17"/>
                  <c:y val="-3.517179831050752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BCFE-4266-AA54-F3F945F67957}"/>
                </c:ext>
              </c:extLst>
            </c:dLbl>
            <c:dLbl>
              <c:idx val="1"/>
              <c:layout>
                <c:manualLayout>
                  <c:x val="-5.4348915114775875E-17"/>
                  <c:y val="-7.034359662101487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BCFE-4266-AA54-F3F945F67957}"/>
                </c:ext>
              </c:extLst>
            </c:dLbl>
            <c:dLbl>
              <c:idx val="3"/>
              <c:layout>
                <c:manualLayout>
                  <c:x val="8.893561574958719E-3"/>
                  <c:y val="-8.0601106684050502E-1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D-BCFE-4266-AA54-F3F945F67957}"/>
                </c:ext>
              </c:extLst>
            </c:dLbl>
            <c:dLbl>
              <c:idx val="4"/>
              <c:layout>
                <c:manualLayout>
                  <c:x val="0"/>
                  <c:y val="-6.1550647043387974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E-BCFE-4266-AA54-F3F945F67957}"/>
                </c:ext>
              </c:extLst>
            </c:dLbl>
            <c:dLbl>
              <c:idx val="6"/>
              <c:layout>
                <c:manualLayout>
                  <c:x val="8.8935615749586097E-3"/>
                  <c:y val="-8.0601106684050502E-17"/>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BCFE-4266-AA54-F3F945F67957}"/>
                </c:ext>
              </c:extLst>
            </c:dLbl>
            <c:numFmt formatCode="#,##0.00_);[Red]\(#,##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ln w="19050">
                      <a:solidFill>
                        <a:schemeClr val="bg1">
                          <a:lumMod val="65000"/>
                          <a:alpha val="0"/>
                        </a:schemeClr>
                      </a:solidFill>
                    </a:ln>
                    <a:solidFill>
                      <a:schemeClr val="accent1"/>
                    </a:solidFill>
                    <a:latin typeface="KoPub돋움체 Medium" panose="00000600000000000000" pitchFamily="2" charset="-127"/>
                    <a:ea typeface="KoPub돋움체 Medium" panose="00000600000000000000" pitchFamily="2" charset="-127"/>
                    <a:cs typeface="+mn-cs"/>
                  </a:defRPr>
                </a:pPr>
                <a:endParaRPr lang="ko-K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全 금융권</c:v>
                </c:pt>
                <c:pt idx="1">
                  <c:v>은행</c:v>
                </c:pt>
                <c:pt idx="2">
                  <c:v>증권사</c:v>
                </c:pt>
                <c:pt idx="3">
                  <c:v>보험</c:v>
                </c:pt>
                <c:pt idx="4">
                  <c:v>저축은행</c:v>
                </c:pt>
                <c:pt idx="5">
                  <c:v>여전사</c:v>
                </c:pt>
                <c:pt idx="6">
                  <c:v>상호금융</c:v>
                </c:pt>
              </c:strCache>
            </c:strRef>
          </c:cat>
          <c:val>
            <c:numRef>
              <c:f>Sheet1!$C$2:$C$8</c:f>
              <c:numCache>
                <c:formatCode>0.00_);[Red]\(0.00\)</c:formatCode>
                <c:ptCount val="7"/>
                <c:pt idx="0">
                  <c:v>1.19</c:v>
                </c:pt>
                <c:pt idx="1">
                  <c:v>0.01</c:v>
                </c:pt>
                <c:pt idx="2">
                  <c:v>10.38</c:v>
                </c:pt>
                <c:pt idx="3">
                  <c:v>0.6</c:v>
                </c:pt>
                <c:pt idx="4">
                  <c:v>2.0499999999999998</c:v>
                </c:pt>
                <c:pt idx="5">
                  <c:v>2.2000000000000002</c:v>
                </c:pt>
                <c:pt idx="6">
                  <c:v>0.09</c:v>
                </c:pt>
              </c:numCache>
            </c:numRef>
          </c:val>
          <c:extLst>
            <c:ext xmlns:c16="http://schemas.microsoft.com/office/drawing/2014/chart" uri="{C3380CC4-5D6E-409C-BE32-E72D297353CC}">
              <c16:uniqueId val="{0000000C-BCFE-4266-AA54-F3F945F67957}"/>
            </c:ext>
          </c:extLst>
        </c:ser>
        <c:dLbls>
          <c:showLegendKey val="0"/>
          <c:showVal val="0"/>
          <c:showCatName val="0"/>
          <c:showSerName val="0"/>
          <c:showPercent val="0"/>
          <c:showBubbleSize val="0"/>
        </c:dLbls>
        <c:gapWidth val="150"/>
        <c:axId val="490106904"/>
        <c:axId val="490112392"/>
      </c:barChart>
      <c:catAx>
        <c:axId val="490106904"/>
        <c:scaling>
          <c:orientation val="minMax"/>
        </c:scaling>
        <c:delete val="0"/>
        <c:axPos val="b"/>
        <c:numFmt formatCode="General" sourceLinked="1"/>
        <c:majorTickMark val="out"/>
        <c:minorTickMark val="none"/>
        <c:tickLblPos val="low"/>
        <c:spPr>
          <a:noFill/>
          <a:ln w="6350" cap="flat" cmpd="sng" algn="ctr">
            <a:solidFill>
              <a:schemeClr val="bg1">
                <a:lumMod val="75000"/>
              </a:schemeClr>
            </a:solidFill>
            <a:round/>
          </a:ln>
          <a:effectLst/>
        </c:spPr>
        <c:txPr>
          <a:bodyPr rot="-5400000" spcFirstLastPara="1" vertOverflow="ellipsis"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90112392"/>
        <c:crosses val="autoZero"/>
        <c:auto val="1"/>
        <c:lblAlgn val="ctr"/>
        <c:lblOffset val="100"/>
        <c:noMultiLvlLbl val="0"/>
      </c:catAx>
      <c:valAx>
        <c:axId val="490112392"/>
        <c:scaling>
          <c:orientation val="minMax"/>
        </c:scaling>
        <c:delete val="0"/>
        <c:axPos val="l"/>
        <c:numFmt formatCode="#,##0_ "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w="19050">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490106904"/>
        <c:crosses val="autoZero"/>
        <c:crossBetween val="between"/>
      </c:valAx>
      <c:spPr>
        <a:noFill/>
        <a:ln>
          <a:noFill/>
        </a:ln>
        <a:effectLst/>
      </c:spPr>
    </c:plotArea>
    <c:legend>
      <c:legendPos val="t"/>
      <c:legendEntry>
        <c:idx val="0"/>
        <c:txPr>
          <a:bodyPr rot="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legendEntry>
      <c:legendEntry>
        <c:idx val="1"/>
        <c:txPr>
          <a:bodyPr rot="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legendEntry>
      <c:layout>
        <c:manualLayout>
          <c:xMode val="edge"/>
          <c:yMode val="edge"/>
          <c:x val="0.32818736143200816"/>
          <c:y val="2.1526802225793253E-2"/>
          <c:w val="0.41481683968701244"/>
          <c:h val="9.281209472872147E-2"/>
        </c:manualLayout>
      </c:layout>
      <c:overlay val="0"/>
      <c:spPr>
        <a:noFill/>
        <a:ln>
          <a:noFill/>
        </a:ln>
        <a:effectLst/>
      </c:spPr>
      <c:txPr>
        <a:bodyPr rot="0" spcFirstLastPara="1" vertOverflow="ellipsis" vert="horz" wrap="square" anchor="ctr" anchorCtr="1"/>
        <a:lstStyle/>
        <a:p>
          <a:pPr algn="ctr">
            <a:defRPr lang="en-US" altLang="ko-K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800">
          <a:ln w="19050">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384039281669052E-2"/>
          <c:y val="0.12340280814264198"/>
          <c:w val="0.86397182980732734"/>
          <c:h val="0.72968506497146635"/>
        </c:manualLayout>
      </c:layout>
      <c:lineChart>
        <c:grouping val="standard"/>
        <c:varyColors val="0"/>
        <c:ser>
          <c:idx val="0"/>
          <c:order val="0"/>
          <c:tx>
            <c:strRef>
              <c:f>Sheet1!$B$1</c:f>
              <c:strCache>
                <c:ptCount val="1"/>
                <c:pt idx="0">
                  <c:v>새마을금고 전체 연체율</c:v>
                </c:pt>
              </c:strCache>
            </c:strRef>
          </c:tx>
          <c:spPr>
            <a:ln w="12700" cap="rnd">
              <a:solidFill>
                <a:schemeClr val="accent1"/>
              </a:solidFill>
              <a:round/>
            </a:ln>
            <a:effectLst/>
          </c:spPr>
          <c:marker>
            <c:symbol val="circle"/>
            <c:size val="3"/>
            <c:spPr>
              <a:solidFill>
                <a:schemeClr val="bg1"/>
              </a:solidFill>
              <a:ln w="9525">
                <a:solidFill>
                  <a:schemeClr val="accent1"/>
                </a:solidFill>
              </a:ln>
              <a:effectLst/>
            </c:spPr>
          </c:marker>
          <c:dLbls>
            <c:spPr>
              <a:noFill/>
              <a:ln>
                <a:noFill/>
              </a:ln>
              <a:effectLst/>
            </c:spPr>
            <c:txPr>
              <a:bodyPr rot="0" spcFirstLastPara="1" vertOverflow="ellipsis" vert="horz" wrap="square" lIns="38100" tIns="19050" rIns="38100" bIns="19050" anchor="ctr" anchorCtr="1">
                <a:spAutoFit/>
              </a:bodyPr>
              <a:lstStyle/>
              <a:p>
                <a:pPr>
                  <a:defRPr lang="en-US" altLang="ko-KR" sz="800" b="0" i="0" u="none" strike="noStrike" kern="1200" baseline="0">
                    <a:ln w="19050">
                      <a:solidFill>
                        <a:schemeClr val="bg1">
                          <a:lumMod val="65000"/>
                          <a:alpha val="0"/>
                        </a:schemeClr>
                      </a:solidFill>
                    </a:ln>
                    <a:solidFill>
                      <a:schemeClr val="accent1"/>
                    </a:solidFill>
                    <a:latin typeface="KoPub돋움체 Medium" panose="00000600000000000000" pitchFamily="2" charset="-127"/>
                    <a:ea typeface="KoPub돋움체 Medium" panose="00000600000000000000" pitchFamily="2" charset="-127"/>
                    <a:cs typeface="+mn-cs"/>
                  </a:defRPr>
                </a:pPr>
                <a:endParaRPr lang="ko-K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'21</c:v>
                </c:pt>
                <c:pt idx="1">
                  <c:v>'22</c:v>
                </c:pt>
                <c:pt idx="2">
                  <c:v>'23.1Q</c:v>
                </c:pt>
                <c:pt idx="3">
                  <c:v>6.29(잠정)</c:v>
                </c:pt>
              </c:strCache>
            </c:strRef>
          </c:cat>
          <c:val>
            <c:numRef>
              <c:f>Sheet1!$B$2:$B$5</c:f>
              <c:numCache>
                <c:formatCode>General</c:formatCode>
                <c:ptCount val="4"/>
                <c:pt idx="0">
                  <c:v>1.93</c:v>
                </c:pt>
                <c:pt idx="1">
                  <c:v>3.59</c:v>
                </c:pt>
                <c:pt idx="2">
                  <c:v>5.34</c:v>
                </c:pt>
                <c:pt idx="3">
                  <c:v>6.18</c:v>
                </c:pt>
              </c:numCache>
            </c:numRef>
          </c:val>
          <c:smooth val="0"/>
          <c:extLst>
            <c:ext xmlns:c16="http://schemas.microsoft.com/office/drawing/2014/chart" uri="{C3380CC4-5D6E-409C-BE32-E72D297353CC}">
              <c16:uniqueId val="{00000000-E25F-47D9-9EB1-17163D548139}"/>
            </c:ext>
          </c:extLst>
        </c:ser>
        <c:dLbls>
          <c:showLegendKey val="0"/>
          <c:showVal val="0"/>
          <c:showCatName val="0"/>
          <c:showSerName val="0"/>
          <c:showPercent val="0"/>
          <c:showBubbleSize val="0"/>
        </c:dLbls>
        <c:marker val="1"/>
        <c:smooth val="0"/>
        <c:axId val="814869455"/>
        <c:axId val="814872367"/>
      </c:lineChart>
      <c:catAx>
        <c:axId val="81486945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lgn="ctr">
              <a:defRPr lang="en-US" altLang="ko-KR" sz="800" b="0" i="0" u="none" strike="noStrike" kern="1200" baseline="0">
                <a:ln w="19050">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814872367"/>
        <c:crosses val="autoZero"/>
        <c:auto val="1"/>
        <c:lblAlgn val="ctr"/>
        <c:lblOffset val="100"/>
        <c:noMultiLvlLbl val="0"/>
      </c:catAx>
      <c:valAx>
        <c:axId val="814872367"/>
        <c:scaling>
          <c:orientation val="minMax"/>
        </c:scaling>
        <c:delete val="0"/>
        <c:axPos val="l"/>
        <c:numFmt formatCode="General" sourceLinked="1"/>
        <c:majorTickMark val="out"/>
        <c:minorTickMark val="none"/>
        <c:tickLblPos val="nextTo"/>
        <c:spPr>
          <a:noFill/>
          <a:ln>
            <a:solidFill>
              <a:schemeClr val="bg1">
                <a:lumMod val="85000"/>
              </a:schemeClr>
            </a:solidFill>
          </a:ln>
          <a:effectLst/>
        </c:spPr>
        <c:txPr>
          <a:bodyPr rot="-60000000" spcFirstLastPara="1" vertOverflow="ellipsis" vert="horz" wrap="square" anchor="ctr" anchorCtr="1"/>
          <a:lstStyle/>
          <a:p>
            <a:pPr algn="ctr">
              <a:defRPr lang="en-US" altLang="ko-KR" sz="800" b="0" i="0" u="none" strike="noStrike" kern="1200" baseline="0">
                <a:ln w="19050">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8148694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lgn="ctr">
        <a:defRPr lang="en-US" altLang="ko-KR" sz="800" b="0" i="0" u="none" strike="noStrike" kern="1200" baseline="0">
          <a:ln w="19050">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externalData r:id="rId3">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0755641870961801E-2"/>
          <c:y val="0.21633560266718416"/>
          <c:w val="0.81826190737519044"/>
          <c:h val="0.61779963309212915"/>
        </c:manualLayout>
      </c:layout>
      <c:barChart>
        <c:barDir val="col"/>
        <c:grouping val="clustered"/>
        <c:varyColors val="0"/>
        <c:ser>
          <c:idx val="0"/>
          <c:order val="0"/>
          <c:tx>
            <c:strRef>
              <c:f>Sheet1!$B$1</c:f>
              <c:strCache>
                <c:ptCount val="1"/>
                <c:pt idx="0">
                  <c:v>대출잔액(좌)</c:v>
                </c:pt>
              </c:strCache>
            </c:strRef>
          </c:tx>
          <c:spPr>
            <a:solidFill>
              <a:schemeClr val="bg1">
                <a:lumMod val="85000"/>
              </a:schemeClr>
            </a:solidFill>
            <a:ln>
              <a:noFill/>
            </a:ln>
            <a:effectLst/>
          </c:spPr>
          <c:invertIfNegative val="0"/>
          <c:cat>
            <c:strRef>
              <c:f>Sheet1!$A$2:$A$6</c:f>
              <c:strCache>
                <c:ptCount val="5"/>
                <c:pt idx="0">
                  <c:v>'19</c:v>
                </c:pt>
                <c:pt idx="1">
                  <c:v>'20</c:v>
                </c:pt>
                <c:pt idx="2">
                  <c:v>'21</c:v>
                </c:pt>
                <c:pt idx="3">
                  <c:v>'22</c:v>
                </c:pt>
                <c:pt idx="4">
                  <c:v>'23.1월</c:v>
                </c:pt>
              </c:strCache>
            </c:strRef>
          </c:cat>
          <c:val>
            <c:numRef>
              <c:f>Sheet1!$B$2:$B$6</c:f>
              <c:numCache>
                <c:formatCode>General</c:formatCode>
                <c:ptCount val="5"/>
                <c:pt idx="0">
                  <c:v>27.2</c:v>
                </c:pt>
                <c:pt idx="1">
                  <c:v>38</c:v>
                </c:pt>
                <c:pt idx="2">
                  <c:v>46.4</c:v>
                </c:pt>
                <c:pt idx="3">
                  <c:v>56.3</c:v>
                </c:pt>
                <c:pt idx="4">
                  <c:v>56.4</c:v>
                </c:pt>
              </c:numCache>
            </c:numRef>
          </c:val>
          <c:extLst>
            <c:ext xmlns:c16="http://schemas.microsoft.com/office/drawing/2014/chart" uri="{C3380CC4-5D6E-409C-BE32-E72D297353CC}">
              <c16:uniqueId val="{00000000-F4AB-4B63-85DB-8ED6632F0D7A}"/>
            </c:ext>
          </c:extLst>
        </c:ser>
        <c:ser>
          <c:idx val="1"/>
          <c:order val="1"/>
          <c:tx>
            <c:strRef>
              <c:f>Sheet1!$C$1</c:f>
              <c:strCache>
                <c:ptCount val="1"/>
                <c:pt idx="0">
                  <c:v>연체액(좌)</c:v>
                </c:pt>
              </c:strCache>
            </c:strRef>
          </c:tx>
          <c:spPr>
            <a:solidFill>
              <a:schemeClr val="accent4"/>
            </a:solidFill>
            <a:ln>
              <a:noFill/>
            </a:ln>
            <a:effectLst/>
          </c:spPr>
          <c:invertIfNegative val="0"/>
          <c:cat>
            <c:strRef>
              <c:f>Sheet1!$A$2:$A$6</c:f>
              <c:strCache>
                <c:ptCount val="5"/>
                <c:pt idx="0">
                  <c:v>'19</c:v>
                </c:pt>
                <c:pt idx="1">
                  <c:v>'20</c:v>
                </c:pt>
                <c:pt idx="2">
                  <c:v>'21</c:v>
                </c:pt>
                <c:pt idx="3">
                  <c:v>'22</c:v>
                </c:pt>
                <c:pt idx="4">
                  <c:v>'23.1월</c:v>
                </c:pt>
              </c:strCache>
            </c:strRef>
          </c:cat>
          <c:val>
            <c:numRef>
              <c:f>Sheet1!$C$2:$C$6</c:f>
              <c:numCache>
                <c:formatCode>General</c:formatCode>
                <c:ptCount val="5"/>
                <c:pt idx="0">
                  <c:v>0.7</c:v>
                </c:pt>
                <c:pt idx="1">
                  <c:v>1.3</c:v>
                </c:pt>
                <c:pt idx="2">
                  <c:v>1.9</c:v>
                </c:pt>
                <c:pt idx="3">
                  <c:v>4.3</c:v>
                </c:pt>
                <c:pt idx="4">
                  <c:v>5.2</c:v>
                </c:pt>
              </c:numCache>
            </c:numRef>
          </c:val>
          <c:extLst>
            <c:ext xmlns:c16="http://schemas.microsoft.com/office/drawing/2014/chart" uri="{C3380CC4-5D6E-409C-BE32-E72D297353CC}">
              <c16:uniqueId val="{00000001-F4AB-4B63-85DB-8ED6632F0D7A}"/>
            </c:ext>
          </c:extLst>
        </c:ser>
        <c:dLbls>
          <c:showLegendKey val="0"/>
          <c:showVal val="0"/>
          <c:showCatName val="0"/>
          <c:showSerName val="0"/>
          <c:showPercent val="0"/>
          <c:showBubbleSize val="0"/>
        </c:dLbls>
        <c:gapWidth val="219"/>
        <c:overlap val="-27"/>
        <c:axId val="1949922463"/>
        <c:axId val="1949930367"/>
      </c:barChart>
      <c:lineChart>
        <c:grouping val="standard"/>
        <c:varyColors val="0"/>
        <c:ser>
          <c:idx val="2"/>
          <c:order val="2"/>
          <c:tx>
            <c:strRef>
              <c:f>Sheet1!$D$1</c:f>
              <c:strCache>
                <c:ptCount val="1"/>
                <c:pt idx="0">
                  <c:v>연체율(우)</c:v>
                </c:pt>
              </c:strCache>
            </c:strRef>
          </c:tx>
          <c:spPr>
            <a:ln w="12700" cap="rnd">
              <a:solidFill>
                <a:schemeClr val="accent1"/>
              </a:solidFill>
              <a:round/>
            </a:ln>
            <a:effectLst/>
          </c:spPr>
          <c:marker>
            <c:symbol val="circle"/>
            <c:size val="3"/>
            <c:spPr>
              <a:solidFill>
                <a:schemeClr val="bg1"/>
              </a:solidFill>
              <a:ln w="9525">
                <a:solidFill>
                  <a:schemeClr val="accent1"/>
                </a:solidFill>
              </a:ln>
              <a:effectLst/>
            </c:spPr>
          </c:marker>
          <c:dLbls>
            <c:dLbl>
              <c:idx val="0"/>
              <c:layout>
                <c:manualLayout>
                  <c:x val="-7.3337392876622262E-2"/>
                  <c:y val="-5.691273234330893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F4AB-4B63-85DB-8ED6632F0D7A}"/>
                </c:ext>
              </c:extLst>
            </c:dLbl>
            <c:dLbl>
              <c:idx val="1"/>
              <c:layout>
                <c:manualLayout>
                  <c:x val="-7.3337392876622304E-2"/>
                  <c:y val="-4.8443575744602244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F4AB-4B63-85DB-8ED6632F0D7A}"/>
                </c:ext>
              </c:extLst>
            </c:dLbl>
            <c:dLbl>
              <c:idx val="2"/>
              <c:layout>
                <c:manualLayout>
                  <c:x val="-7.3337392876622345E-2"/>
                  <c:y val="-7.3851045540722304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F4AB-4B63-85DB-8ED6632F0D7A}"/>
                </c:ext>
              </c:extLst>
            </c:dLbl>
            <c:dLbl>
              <c:idx val="3"/>
              <c:layout>
                <c:manualLayout>
                  <c:x val="-7.3337392876622345E-2"/>
                  <c:y val="-4.8443575744602244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4AB-4B63-85DB-8ED6632F0D7A}"/>
                </c:ext>
              </c:extLst>
            </c:dLbl>
            <c:dLbl>
              <c:idx val="4"/>
              <c:layout>
                <c:manualLayout>
                  <c:x val="-7.3337392876622179E-2"/>
                  <c:y val="-4.8443575744602244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F4AB-4B63-85DB-8ED6632F0D7A}"/>
                </c:ext>
              </c:extLst>
            </c:dLbl>
            <c:spPr>
              <a:noFill/>
              <a:ln>
                <a:noFill/>
              </a:ln>
              <a:effectLst/>
            </c:spPr>
            <c:txPr>
              <a:bodyPr rot="0" spcFirstLastPara="1" vertOverflow="ellipsis" vert="horz" wrap="square" lIns="38100" tIns="19050" rIns="38100" bIns="19050" anchor="ctr" anchorCtr="0">
                <a:spAutoFit/>
              </a:bodyPr>
              <a:lstStyle/>
              <a:p>
                <a:pPr algn="ctr">
                  <a:defRPr lang="en-US" altLang="ko-KR" sz="800" b="0" i="0" u="none" strike="noStrike" kern="1200" baseline="0">
                    <a:ln w="19050">
                      <a:solidFill>
                        <a:schemeClr val="bg1">
                          <a:lumMod val="65000"/>
                          <a:alpha val="0"/>
                        </a:schemeClr>
                      </a:solidFill>
                    </a:ln>
                    <a:solidFill>
                      <a:schemeClr val="accent1"/>
                    </a:solidFill>
                    <a:latin typeface="KoPub돋움체 Medium" panose="00000600000000000000" pitchFamily="2" charset="-127"/>
                    <a:ea typeface="KoPub돋움체 Medium" panose="00000600000000000000" pitchFamily="2" charset="-127"/>
                    <a:cs typeface="+mn-cs"/>
                  </a:defRPr>
                </a:pPr>
                <a:endParaRPr lang="ko-K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'19</c:v>
                </c:pt>
                <c:pt idx="1">
                  <c:v>'20</c:v>
                </c:pt>
                <c:pt idx="2">
                  <c:v>'21</c:v>
                </c:pt>
                <c:pt idx="3">
                  <c:v>'22</c:v>
                </c:pt>
                <c:pt idx="4">
                  <c:v>'23.1월</c:v>
                </c:pt>
              </c:strCache>
            </c:strRef>
          </c:cat>
          <c:val>
            <c:numRef>
              <c:f>Sheet1!$D$2:$D$6</c:f>
              <c:numCache>
                <c:formatCode>General</c:formatCode>
                <c:ptCount val="5"/>
                <c:pt idx="0">
                  <c:v>2.4900000000000002</c:v>
                </c:pt>
                <c:pt idx="1">
                  <c:v>3.49</c:v>
                </c:pt>
                <c:pt idx="2">
                  <c:v>4.08</c:v>
                </c:pt>
                <c:pt idx="3">
                  <c:v>7.67</c:v>
                </c:pt>
                <c:pt idx="4">
                  <c:v>9.23</c:v>
                </c:pt>
              </c:numCache>
            </c:numRef>
          </c:val>
          <c:smooth val="0"/>
          <c:extLst>
            <c:ext xmlns:c16="http://schemas.microsoft.com/office/drawing/2014/chart" uri="{C3380CC4-5D6E-409C-BE32-E72D297353CC}">
              <c16:uniqueId val="{00000002-F4AB-4B63-85DB-8ED6632F0D7A}"/>
            </c:ext>
          </c:extLst>
        </c:ser>
        <c:dLbls>
          <c:showLegendKey val="0"/>
          <c:showVal val="0"/>
          <c:showCatName val="0"/>
          <c:showSerName val="0"/>
          <c:showPercent val="0"/>
          <c:showBubbleSize val="0"/>
        </c:dLbls>
        <c:marker val="1"/>
        <c:smooth val="0"/>
        <c:axId val="810441567"/>
        <c:axId val="810428255"/>
      </c:lineChart>
      <c:catAx>
        <c:axId val="194992246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lgn="ctr">
              <a:defRPr lang="en-US" altLang="ko-KR" sz="800" b="0" i="0" u="none" strike="noStrike" kern="1200" baseline="0">
                <a:ln w="19050">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949930367"/>
        <c:crosses val="autoZero"/>
        <c:auto val="1"/>
        <c:lblAlgn val="ctr"/>
        <c:lblOffset val="100"/>
        <c:noMultiLvlLbl val="0"/>
      </c:catAx>
      <c:valAx>
        <c:axId val="1949930367"/>
        <c:scaling>
          <c:orientation val="minMax"/>
        </c:scaling>
        <c:delete val="0"/>
        <c:axPos val="l"/>
        <c:numFmt formatCode="General" sourceLinked="1"/>
        <c:majorTickMark val="out"/>
        <c:minorTickMark val="none"/>
        <c:tickLblPos val="nextTo"/>
        <c:spPr>
          <a:noFill/>
          <a:ln>
            <a:solidFill>
              <a:schemeClr val="bg1">
                <a:lumMod val="85000"/>
              </a:schemeClr>
            </a:solidFill>
          </a:ln>
          <a:effectLst/>
        </c:spPr>
        <c:txPr>
          <a:bodyPr rot="-60000000" spcFirstLastPara="1" vertOverflow="ellipsis" vert="horz" wrap="square" anchor="ctr" anchorCtr="1"/>
          <a:lstStyle/>
          <a:p>
            <a:pPr algn="ctr">
              <a:defRPr lang="en-US" altLang="ko-KR" sz="800" b="0" i="0" u="none" strike="noStrike" kern="1200" baseline="0">
                <a:ln w="19050">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949922463"/>
        <c:crosses val="autoZero"/>
        <c:crossBetween val="between"/>
      </c:valAx>
      <c:valAx>
        <c:axId val="810428255"/>
        <c:scaling>
          <c:orientation val="minMax"/>
        </c:scaling>
        <c:delete val="0"/>
        <c:axPos val="r"/>
        <c:numFmt formatCode="General" sourceLinked="1"/>
        <c:majorTickMark val="out"/>
        <c:minorTickMark val="none"/>
        <c:tickLblPos val="nextTo"/>
        <c:spPr>
          <a:noFill/>
          <a:ln>
            <a:solidFill>
              <a:schemeClr val="bg1">
                <a:lumMod val="85000"/>
              </a:schemeClr>
            </a:solidFill>
          </a:ln>
          <a:effectLst/>
        </c:spPr>
        <c:txPr>
          <a:bodyPr rot="-60000000" spcFirstLastPara="1" vertOverflow="ellipsis" vert="horz" wrap="square" anchor="ctr" anchorCtr="1"/>
          <a:lstStyle/>
          <a:p>
            <a:pPr algn="ctr">
              <a:defRPr lang="en-US" altLang="ko-KR" sz="800" b="0" i="0" u="none" strike="noStrike" kern="1200" baseline="0">
                <a:ln w="19050">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810441567"/>
        <c:crosses val="max"/>
        <c:crossBetween val="between"/>
      </c:valAx>
      <c:catAx>
        <c:axId val="810441567"/>
        <c:scaling>
          <c:orientation val="minMax"/>
        </c:scaling>
        <c:delete val="1"/>
        <c:axPos val="b"/>
        <c:numFmt formatCode="General" sourceLinked="1"/>
        <c:majorTickMark val="out"/>
        <c:minorTickMark val="none"/>
        <c:tickLblPos val="nextTo"/>
        <c:crossAx val="810428255"/>
        <c:crosses val="autoZero"/>
        <c:auto val="1"/>
        <c:lblAlgn val="ctr"/>
        <c:lblOffset val="100"/>
        <c:noMultiLvlLbl val="0"/>
      </c:catAx>
      <c:spPr>
        <a:noFill/>
        <a:ln>
          <a:noFill/>
        </a:ln>
        <a:effectLst/>
      </c:spPr>
    </c:plotArea>
    <c:legend>
      <c:legendPos val="t"/>
      <c:layout>
        <c:manualLayout>
          <c:xMode val="edge"/>
          <c:yMode val="edge"/>
          <c:x val="0.13065540454718658"/>
          <c:y val="5.0814939592240121E-2"/>
          <c:w val="0.7576669331520236"/>
          <c:h val="0.2177586877208566"/>
        </c:manualLayout>
      </c:layout>
      <c:overlay val="0"/>
      <c:spPr>
        <a:noFill/>
        <a:ln>
          <a:noFill/>
        </a:ln>
        <a:effectLst/>
      </c:spPr>
      <c:txPr>
        <a:bodyPr rot="0" spcFirstLastPara="1" vertOverflow="ellipsis" vert="horz" wrap="square" anchor="ctr" anchorCtr="1"/>
        <a:lstStyle/>
        <a:p>
          <a:pPr algn="ctr">
            <a:defRPr lang="en-US" altLang="ko-KR" sz="800" b="0" i="0" u="none" strike="noStrike" kern="1200" baseline="0">
              <a:ln w="19050">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ko-KR"/>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5424761251492329E-2"/>
          <c:y val="4.2097556282711064E-2"/>
          <c:w val="0.84278386305197339"/>
          <c:h val="0.80495021733453775"/>
        </c:manualLayout>
      </c:layout>
      <c:barChart>
        <c:barDir val="col"/>
        <c:grouping val="stacked"/>
        <c:varyColors val="0"/>
        <c:ser>
          <c:idx val="0"/>
          <c:order val="0"/>
          <c:tx>
            <c:strRef>
              <c:f>Sheet1!$B$1</c:f>
              <c:strCache>
                <c:ptCount val="1"/>
                <c:pt idx="0">
                  <c:v>공공(좌)</c:v>
                </c:pt>
              </c:strCache>
            </c:strRef>
          </c:tx>
          <c:spPr>
            <a:solidFill>
              <a:srgbClr val="BDEEFF"/>
            </a:solidFill>
            <a:ln>
              <a:noFill/>
            </a:ln>
            <a:effectLst/>
          </c:spPr>
          <c:invertIfNegative val="0"/>
          <c:cat>
            <c:strRef>
              <c:f>Sheet1!$A$30:$A$51</c:f>
              <c:strCache>
                <c:ptCount val="22"/>
                <c:pt idx="0">
                  <c:v>'18</c:v>
                </c:pt>
                <c:pt idx="4">
                  <c:v>'19</c:v>
                </c:pt>
                <c:pt idx="8">
                  <c:v>'20</c:v>
                </c:pt>
                <c:pt idx="12">
                  <c:v>'21</c:v>
                </c:pt>
                <c:pt idx="16">
                  <c:v>'22</c:v>
                </c:pt>
                <c:pt idx="20">
                  <c:v>'23</c:v>
                </c:pt>
                <c:pt idx="21">
                  <c:v>.2Q</c:v>
                </c:pt>
              </c:strCache>
            </c:strRef>
          </c:cat>
          <c:val>
            <c:numRef>
              <c:f>Sheet1!$B$30:$B$51</c:f>
              <c:numCache>
                <c:formatCode>0.0</c:formatCode>
                <c:ptCount val="22"/>
                <c:pt idx="0">
                  <c:v>4.6475419999999996</c:v>
                </c:pt>
                <c:pt idx="1">
                  <c:v>6.1935450000000003</c:v>
                </c:pt>
                <c:pt idx="2">
                  <c:v>6.1788990000000004</c:v>
                </c:pt>
                <c:pt idx="3">
                  <c:v>12.351304000000001</c:v>
                </c:pt>
                <c:pt idx="4">
                  <c:v>5.3635349999999997</c:v>
                </c:pt>
                <c:pt idx="5">
                  <c:v>4.5471529999999998</c:v>
                </c:pt>
                <c:pt idx="6">
                  <c:v>6.3511470000000001</c:v>
                </c:pt>
                <c:pt idx="7">
                  <c:v>14.310146</c:v>
                </c:pt>
                <c:pt idx="8">
                  <c:v>5.8298649999999999</c:v>
                </c:pt>
                <c:pt idx="9">
                  <c:v>6.5217330000000002</c:v>
                </c:pt>
                <c:pt idx="10">
                  <c:v>5.9757100000000003</c:v>
                </c:pt>
                <c:pt idx="11">
                  <c:v>17.165906</c:v>
                </c:pt>
                <c:pt idx="12">
                  <c:v>5.9666490000000003</c:v>
                </c:pt>
                <c:pt idx="13">
                  <c:v>8.0642630000000004</c:v>
                </c:pt>
                <c:pt idx="14">
                  <c:v>6.240901</c:v>
                </c:pt>
                <c:pt idx="15">
                  <c:v>13.934229</c:v>
                </c:pt>
                <c:pt idx="16">
                  <c:v>7.335947</c:v>
                </c:pt>
                <c:pt idx="17">
                  <c:v>7.6613740000000004</c:v>
                </c:pt>
                <c:pt idx="18">
                  <c:v>9.2360830000000007</c:v>
                </c:pt>
                <c:pt idx="19">
                  <c:v>12.600954</c:v>
                </c:pt>
                <c:pt idx="20">
                  <c:v>5.2190000000000003</c:v>
                </c:pt>
                <c:pt idx="21" formatCode="General">
                  <c:v>8.4</c:v>
                </c:pt>
              </c:numCache>
            </c:numRef>
          </c:val>
          <c:extLst>
            <c:ext xmlns:c16="http://schemas.microsoft.com/office/drawing/2014/chart" uri="{C3380CC4-5D6E-409C-BE32-E72D297353CC}">
              <c16:uniqueId val="{00000000-DA54-4C7E-8E8B-B03D91AD40A1}"/>
            </c:ext>
          </c:extLst>
        </c:ser>
        <c:ser>
          <c:idx val="1"/>
          <c:order val="1"/>
          <c:tx>
            <c:strRef>
              <c:f>Sheet1!$C$1</c:f>
              <c:strCache>
                <c:ptCount val="1"/>
                <c:pt idx="0">
                  <c:v>민간(좌)</c:v>
                </c:pt>
              </c:strCache>
            </c:strRef>
          </c:tx>
          <c:spPr>
            <a:solidFill>
              <a:schemeClr val="bg1">
                <a:lumMod val="85000"/>
              </a:schemeClr>
            </a:solidFill>
            <a:ln>
              <a:noFill/>
            </a:ln>
            <a:effectLst/>
          </c:spPr>
          <c:invertIfNegative val="0"/>
          <c:cat>
            <c:strRef>
              <c:f>Sheet1!$A$30:$A$51</c:f>
              <c:strCache>
                <c:ptCount val="22"/>
                <c:pt idx="0">
                  <c:v>'18</c:v>
                </c:pt>
                <c:pt idx="4">
                  <c:v>'19</c:v>
                </c:pt>
                <c:pt idx="8">
                  <c:v>'20</c:v>
                </c:pt>
                <c:pt idx="12">
                  <c:v>'21</c:v>
                </c:pt>
                <c:pt idx="16">
                  <c:v>'22</c:v>
                </c:pt>
                <c:pt idx="20">
                  <c:v>'23</c:v>
                </c:pt>
                <c:pt idx="21">
                  <c:v>.2Q</c:v>
                </c:pt>
              </c:strCache>
            </c:strRef>
          </c:cat>
          <c:val>
            <c:numRef>
              <c:f>Sheet1!$C$30:$C$51</c:f>
              <c:numCache>
                <c:formatCode>0.0</c:formatCode>
                <c:ptCount val="22"/>
                <c:pt idx="0">
                  <c:v>25.066796</c:v>
                </c:pt>
                <c:pt idx="1">
                  <c:v>27.331164000000001</c:v>
                </c:pt>
                <c:pt idx="2">
                  <c:v>23.187104000000001</c:v>
                </c:pt>
                <c:pt idx="3">
                  <c:v>31.420573000000001</c:v>
                </c:pt>
                <c:pt idx="4">
                  <c:v>24.230350000000001</c:v>
                </c:pt>
                <c:pt idx="5">
                  <c:v>28.679041000000002</c:v>
                </c:pt>
                <c:pt idx="6">
                  <c:v>20.985354999999998</c:v>
                </c:pt>
                <c:pt idx="7">
                  <c:v>39.256537999999999</c:v>
                </c:pt>
                <c:pt idx="8">
                  <c:v>26.859850999999999</c:v>
                </c:pt>
                <c:pt idx="9">
                  <c:v>35.844360000000002</c:v>
                </c:pt>
                <c:pt idx="10">
                  <c:v>35.927266000000003</c:v>
                </c:pt>
                <c:pt idx="11">
                  <c:v>42.249392999999998</c:v>
                </c:pt>
                <c:pt idx="12">
                  <c:v>34.745167000000002</c:v>
                </c:pt>
                <c:pt idx="13">
                  <c:v>42.251340999999996</c:v>
                </c:pt>
                <c:pt idx="14">
                  <c:v>37.544842000000003</c:v>
                </c:pt>
                <c:pt idx="15">
                  <c:v>44.92427</c:v>
                </c:pt>
                <c:pt idx="16">
                  <c:v>39.363042999999998</c:v>
                </c:pt>
                <c:pt idx="17">
                  <c:v>54.178629999999998</c:v>
                </c:pt>
                <c:pt idx="18">
                  <c:v>47.444080999999997</c:v>
                </c:pt>
                <c:pt idx="19">
                  <c:v>35.735014</c:v>
                </c:pt>
                <c:pt idx="20">
                  <c:v>36.165422999999997</c:v>
                </c:pt>
                <c:pt idx="21" formatCode="General">
                  <c:v>28</c:v>
                </c:pt>
              </c:numCache>
            </c:numRef>
          </c:val>
          <c:extLst>
            <c:ext xmlns:c16="http://schemas.microsoft.com/office/drawing/2014/chart" uri="{C3380CC4-5D6E-409C-BE32-E72D297353CC}">
              <c16:uniqueId val="{00000001-DA54-4C7E-8E8B-B03D91AD40A1}"/>
            </c:ext>
          </c:extLst>
        </c:ser>
        <c:dLbls>
          <c:showLegendKey val="0"/>
          <c:showVal val="0"/>
          <c:showCatName val="0"/>
          <c:showSerName val="0"/>
          <c:showPercent val="0"/>
          <c:showBubbleSize val="0"/>
        </c:dLbls>
        <c:gapWidth val="70"/>
        <c:overlap val="100"/>
        <c:axId val="188636464"/>
        <c:axId val="188637248"/>
      </c:barChart>
      <c:lineChart>
        <c:grouping val="standard"/>
        <c:varyColors val="0"/>
        <c:ser>
          <c:idx val="2"/>
          <c:order val="2"/>
          <c:tx>
            <c:strRef>
              <c:f>Sheet1!$D$1</c:f>
              <c:strCache>
                <c:ptCount val="1"/>
                <c:pt idx="0">
                  <c:v>수주총액 증감률(우)</c:v>
                </c:pt>
              </c:strCache>
            </c:strRef>
          </c:tx>
          <c:spPr>
            <a:ln w="19050" cap="rnd">
              <a:solidFill>
                <a:schemeClr val="accent1"/>
              </a:solidFill>
              <a:round/>
            </a:ln>
            <a:effectLst/>
          </c:spPr>
          <c:marker>
            <c:symbol val="none"/>
          </c:marker>
          <c:cat>
            <c:strRef>
              <c:f>Sheet1!$A$30:$A$51</c:f>
              <c:strCache>
                <c:ptCount val="22"/>
                <c:pt idx="0">
                  <c:v>'18</c:v>
                </c:pt>
                <c:pt idx="4">
                  <c:v>'19</c:v>
                </c:pt>
                <c:pt idx="8">
                  <c:v>'20</c:v>
                </c:pt>
                <c:pt idx="12">
                  <c:v>'21</c:v>
                </c:pt>
                <c:pt idx="16">
                  <c:v>'22</c:v>
                </c:pt>
                <c:pt idx="20">
                  <c:v>'23</c:v>
                </c:pt>
                <c:pt idx="21">
                  <c:v>.2Q</c:v>
                </c:pt>
              </c:strCache>
            </c:strRef>
          </c:cat>
          <c:val>
            <c:numRef>
              <c:f>Sheet1!$D$30:$D$51</c:f>
              <c:numCache>
                <c:formatCode>General</c:formatCode>
                <c:ptCount val="22"/>
                <c:pt idx="0">
                  <c:v>19.7</c:v>
                </c:pt>
                <c:pt idx="1">
                  <c:v>-11.7</c:v>
                </c:pt>
                <c:pt idx="2">
                  <c:v>-9.6999999999999993</c:v>
                </c:pt>
                <c:pt idx="3">
                  <c:v>5.9</c:v>
                </c:pt>
                <c:pt idx="4">
                  <c:v>-2.5</c:v>
                </c:pt>
                <c:pt idx="5">
                  <c:v>-0.8</c:v>
                </c:pt>
                <c:pt idx="6">
                  <c:v>1.7</c:v>
                </c:pt>
                <c:pt idx="7">
                  <c:v>26</c:v>
                </c:pt>
                <c:pt idx="8">
                  <c:v>-1</c:v>
                </c:pt>
                <c:pt idx="9">
                  <c:v>26.6</c:v>
                </c:pt>
                <c:pt idx="10">
                  <c:v>37.4</c:v>
                </c:pt>
                <c:pt idx="11">
                  <c:v>9.5</c:v>
                </c:pt>
                <c:pt idx="12">
                  <c:v>26.5</c:v>
                </c:pt>
                <c:pt idx="13">
                  <c:v>18.7</c:v>
                </c:pt>
                <c:pt idx="14">
                  <c:v>3.7</c:v>
                </c:pt>
                <c:pt idx="15">
                  <c:v>-2.9</c:v>
                </c:pt>
                <c:pt idx="16">
                  <c:v>13.2</c:v>
                </c:pt>
                <c:pt idx="17">
                  <c:v>22.2</c:v>
                </c:pt>
                <c:pt idx="18">
                  <c:v>30.5</c:v>
                </c:pt>
                <c:pt idx="19">
                  <c:v>-17.399999999999999</c:v>
                </c:pt>
                <c:pt idx="20">
                  <c:v>-11.1</c:v>
                </c:pt>
                <c:pt idx="21">
                  <c:v>-37.5</c:v>
                </c:pt>
              </c:numCache>
            </c:numRef>
          </c:val>
          <c:smooth val="1"/>
          <c:extLst>
            <c:ext xmlns:c16="http://schemas.microsoft.com/office/drawing/2014/chart" uri="{C3380CC4-5D6E-409C-BE32-E72D297353CC}">
              <c16:uniqueId val="{00000002-DA54-4C7E-8E8B-B03D91AD40A1}"/>
            </c:ext>
          </c:extLst>
        </c:ser>
        <c:dLbls>
          <c:showLegendKey val="0"/>
          <c:showVal val="0"/>
          <c:showCatName val="0"/>
          <c:showSerName val="0"/>
          <c:showPercent val="0"/>
          <c:showBubbleSize val="0"/>
        </c:dLbls>
        <c:marker val="1"/>
        <c:smooth val="0"/>
        <c:axId val="191683840"/>
        <c:axId val="191684624"/>
      </c:lineChart>
      <c:catAx>
        <c:axId val="188636464"/>
        <c:scaling>
          <c:orientation val="minMax"/>
        </c:scaling>
        <c:delete val="0"/>
        <c:axPos val="b"/>
        <c:numFmt formatCode="#,##0_ " sourceLinked="0"/>
        <c:majorTickMark val="out"/>
        <c:minorTickMark val="none"/>
        <c:tickLblPos val="low"/>
        <c:spPr>
          <a:noFill/>
          <a:ln w="6350" cap="flat" cmpd="sng" algn="ctr">
            <a:solidFill>
              <a:schemeClr val="bg1">
                <a:lumMod val="65000"/>
              </a:schemeClr>
            </a:solidFill>
            <a:round/>
          </a:ln>
          <a:effectLst/>
        </c:spPr>
        <c:txPr>
          <a:bodyPr rot="-60000000" spcFirstLastPara="1" vertOverflow="ellipsis" vert="horz" wrap="square" anchor="ctr" anchorCtr="1"/>
          <a:lstStyle/>
          <a:p>
            <a:pPr>
              <a:defRPr sz="800" b="0" i="0" u="none" strike="noStrike" kern="1200" baseline="0">
                <a:ln>
                  <a:solidFill>
                    <a:schemeClr val="accent5">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88637248"/>
        <c:crosses val="autoZero"/>
        <c:auto val="1"/>
        <c:lblAlgn val="ctr"/>
        <c:lblOffset val="100"/>
        <c:noMultiLvlLbl val="0"/>
      </c:catAx>
      <c:valAx>
        <c:axId val="188637248"/>
        <c:scaling>
          <c:orientation val="minMax"/>
          <c:max val="100"/>
          <c:min val="-40"/>
        </c:scaling>
        <c:delete val="0"/>
        <c:axPos val="l"/>
        <c:numFmt formatCode="#,##0_ "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accent5">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88636464"/>
        <c:crosses val="autoZero"/>
        <c:crossBetween val="between"/>
      </c:valAx>
      <c:valAx>
        <c:axId val="191684624"/>
        <c:scaling>
          <c:orientation val="minMax"/>
          <c:max val="50"/>
        </c:scaling>
        <c:delete val="0"/>
        <c:axPos val="r"/>
        <c:numFmt formatCode="#,##0_ "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accent5">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91683840"/>
        <c:crosses val="max"/>
        <c:crossBetween val="between"/>
      </c:valAx>
      <c:catAx>
        <c:axId val="191683840"/>
        <c:scaling>
          <c:orientation val="minMax"/>
        </c:scaling>
        <c:delete val="1"/>
        <c:axPos val="b"/>
        <c:numFmt formatCode="General" sourceLinked="1"/>
        <c:majorTickMark val="out"/>
        <c:minorTickMark val="none"/>
        <c:tickLblPos val="nextTo"/>
        <c:crossAx val="191684624"/>
        <c:crosses val="autoZero"/>
        <c:auto val="1"/>
        <c:lblAlgn val="ctr"/>
        <c:lblOffset val="100"/>
        <c:noMultiLvlLbl val="0"/>
      </c:catAx>
      <c:spPr>
        <a:noFill/>
        <a:ln>
          <a:noFill/>
        </a:ln>
        <a:effectLst/>
      </c:spPr>
    </c:plotArea>
    <c:legend>
      <c:legendPos val="t"/>
      <c:layout>
        <c:manualLayout>
          <c:xMode val="edge"/>
          <c:yMode val="edge"/>
          <c:x val="9.5857671615781265E-2"/>
          <c:y val="2.2517730496453902E-2"/>
          <c:w val="0.81279848908918839"/>
          <c:h val="7.5621361879809446E-2"/>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accent5">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800">
          <a:ln>
            <a:solidFill>
              <a:schemeClr val="accent5">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userShapes r:id="rId4"/>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5036975509652732E-2"/>
          <c:y val="6.5119643808891708E-2"/>
          <c:w val="0.82193362898412436"/>
          <c:h val="0.87806494083570596"/>
        </c:manualLayout>
      </c:layout>
      <c:barChart>
        <c:barDir val="col"/>
        <c:grouping val="clustered"/>
        <c:varyColors val="0"/>
        <c:ser>
          <c:idx val="0"/>
          <c:order val="0"/>
          <c:tx>
            <c:strRef>
              <c:f>Sheet1!$A$2</c:f>
              <c:strCache>
                <c:ptCount val="1"/>
                <c:pt idx="0">
                  <c:v>수출액(좌)</c:v>
                </c:pt>
              </c:strCache>
            </c:strRef>
          </c:tx>
          <c:spPr>
            <a:solidFill>
              <a:schemeClr val="bg1">
                <a:lumMod val="75000"/>
              </a:schemeClr>
            </a:solidFill>
            <a:ln>
              <a:noFill/>
            </a:ln>
            <a:effectLst/>
          </c:spPr>
          <c:invertIfNegative val="0"/>
          <c:cat>
            <c:strRef>
              <c:f>Sheet1!$B$1:$P$1</c:f>
              <c:strCache>
                <c:ptCount val="15"/>
                <c:pt idx="0">
                  <c:v>반도체</c:v>
                </c:pt>
                <c:pt idx="1">
                  <c:v>석유화학</c:v>
                </c:pt>
                <c:pt idx="2">
                  <c:v>일반기계</c:v>
                </c:pt>
                <c:pt idx="3">
                  <c:v>자동차</c:v>
                </c:pt>
                <c:pt idx="4">
                  <c:v>철 강</c:v>
                </c:pt>
                <c:pt idx="5">
                  <c:v>석유제품</c:v>
                </c:pt>
                <c:pt idx="6">
                  <c:v>디스플레이</c:v>
                </c:pt>
                <c:pt idx="7">
                  <c:v>차부품</c:v>
                </c:pt>
                <c:pt idx="8">
                  <c:v>바이오헬스</c:v>
                </c:pt>
                <c:pt idx="9">
                  <c:v>무선통신</c:v>
                </c:pt>
                <c:pt idx="10">
                  <c:v>컴퓨터</c:v>
                </c:pt>
                <c:pt idx="11">
                  <c:v>섬 유</c:v>
                </c:pt>
                <c:pt idx="12">
                  <c:v>선 박</c:v>
                </c:pt>
                <c:pt idx="13">
                  <c:v>가 전</c:v>
                </c:pt>
                <c:pt idx="14">
                  <c:v>이차전지</c:v>
                </c:pt>
              </c:strCache>
            </c:strRef>
          </c:cat>
          <c:val>
            <c:numRef>
              <c:f>Sheet1!$B$2:$P$2</c:f>
              <c:numCache>
                <c:formatCode>General</c:formatCode>
                <c:ptCount val="15"/>
                <c:pt idx="0">
                  <c:v>74.400000000000006</c:v>
                </c:pt>
                <c:pt idx="1">
                  <c:v>35</c:v>
                </c:pt>
                <c:pt idx="2">
                  <c:v>44.1</c:v>
                </c:pt>
                <c:pt idx="3">
                  <c:v>59</c:v>
                </c:pt>
                <c:pt idx="4">
                  <c:v>29.6</c:v>
                </c:pt>
                <c:pt idx="5">
                  <c:v>36.9</c:v>
                </c:pt>
                <c:pt idx="6">
                  <c:v>16.899999999999999</c:v>
                </c:pt>
                <c:pt idx="7">
                  <c:v>20.2</c:v>
                </c:pt>
                <c:pt idx="8">
                  <c:v>9.6</c:v>
                </c:pt>
                <c:pt idx="9">
                  <c:v>9.5</c:v>
                </c:pt>
                <c:pt idx="10">
                  <c:v>7.2</c:v>
                </c:pt>
                <c:pt idx="11">
                  <c:v>8.6999999999999993</c:v>
                </c:pt>
                <c:pt idx="12">
                  <c:v>17.5</c:v>
                </c:pt>
                <c:pt idx="13">
                  <c:v>6.6</c:v>
                </c:pt>
                <c:pt idx="14">
                  <c:v>7.4</c:v>
                </c:pt>
              </c:numCache>
            </c:numRef>
          </c:val>
          <c:extLst>
            <c:ext xmlns:c16="http://schemas.microsoft.com/office/drawing/2014/chart" uri="{C3380CC4-5D6E-409C-BE32-E72D297353CC}">
              <c16:uniqueId val="{00000000-E5D3-4B8C-8A4D-B3B463141E86}"/>
            </c:ext>
          </c:extLst>
        </c:ser>
        <c:dLbls>
          <c:showLegendKey val="0"/>
          <c:showVal val="0"/>
          <c:showCatName val="0"/>
          <c:showSerName val="0"/>
          <c:showPercent val="0"/>
          <c:showBubbleSize val="0"/>
        </c:dLbls>
        <c:gapWidth val="120"/>
        <c:axId val="191683448"/>
        <c:axId val="191684232"/>
      </c:barChart>
      <c:scatterChart>
        <c:scatterStyle val="lineMarker"/>
        <c:varyColors val="0"/>
        <c:ser>
          <c:idx val="1"/>
          <c:order val="1"/>
          <c:tx>
            <c:strRef>
              <c:f>Sheet1!$A$3</c:f>
              <c:strCache>
                <c:ptCount val="1"/>
                <c:pt idx="0">
                  <c:v>증감률(우)</c:v>
                </c:pt>
              </c:strCache>
            </c:strRef>
          </c:tx>
          <c:spPr>
            <a:ln w="25400" cap="rnd">
              <a:noFill/>
              <a:round/>
            </a:ln>
            <a:effectLst/>
          </c:spPr>
          <c:marker>
            <c:symbol val="circle"/>
            <c:size val="5"/>
            <c:spPr>
              <a:solidFill>
                <a:schemeClr val="accent1"/>
              </a:solidFill>
              <a:ln w="9525">
                <a:solidFill>
                  <a:schemeClr val="accent1"/>
                </a:solidFill>
              </a:ln>
              <a:effectLst/>
            </c:spPr>
          </c:marker>
          <c:dPt>
            <c:idx val="0"/>
            <c:marker>
              <c:symbol val="circle"/>
              <c:size val="5"/>
              <c:spPr>
                <a:solidFill>
                  <a:schemeClr val="accent6"/>
                </a:solidFill>
                <a:ln w="9525">
                  <a:solidFill>
                    <a:schemeClr val="accent6"/>
                  </a:solidFill>
                </a:ln>
                <a:effectLst/>
              </c:spPr>
            </c:marker>
            <c:bubble3D val="0"/>
            <c:extLst>
              <c:ext xmlns:c16="http://schemas.microsoft.com/office/drawing/2014/chart" uri="{C3380CC4-5D6E-409C-BE32-E72D297353CC}">
                <c16:uniqueId val="{00000000-0047-4828-AFF5-3F1A02F46FBF}"/>
              </c:ext>
            </c:extLst>
          </c:dPt>
          <c:dPt>
            <c:idx val="1"/>
            <c:marker>
              <c:symbol val="circle"/>
              <c:size val="5"/>
              <c:spPr>
                <a:solidFill>
                  <a:schemeClr val="accent6"/>
                </a:solidFill>
                <a:ln w="9525">
                  <a:solidFill>
                    <a:schemeClr val="accent6"/>
                  </a:solidFill>
                </a:ln>
                <a:effectLst/>
              </c:spPr>
            </c:marker>
            <c:bubble3D val="0"/>
            <c:extLst>
              <c:ext xmlns:c16="http://schemas.microsoft.com/office/drawing/2014/chart" uri="{C3380CC4-5D6E-409C-BE32-E72D297353CC}">
                <c16:uniqueId val="{00000001-0047-4828-AFF5-3F1A02F46FBF}"/>
              </c:ext>
            </c:extLst>
          </c:dPt>
          <c:dPt>
            <c:idx val="4"/>
            <c:marker>
              <c:symbol val="circle"/>
              <c:size val="5"/>
              <c:spPr>
                <a:solidFill>
                  <a:schemeClr val="accent6"/>
                </a:solidFill>
                <a:ln w="9525">
                  <a:solidFill>
                    <a:schemeClr val="accent6"/>
                  </a:solidFill>
                </a:ln>
                <a:effectLst/>
              </c:spPr>
            </c:marker>
            <c:bubble3D val="0"/>
            <c:extLst>
              <c:ext xmlns:c16="http://schemas.microsoft.com/office/drawing/2014/chart" uri="{C3380CC4-5D6E-409C-BE32-E72D297353CC}">
                <c16:uniqueId val="{00000002-0047-4828-AFF5-3F1A02F46FBF}"/>
              </c:ext>
            </c:extLst>
          </c:dPt>
          <c:dPt>
            <c:idx val="5"/>
            <c:marker>
              <c:symbol val="circle"/>
              <c:size val="5"/>
              <c:spPr>
                <a:solidFill>
                  <a:schemeClr val="accent6"/>
                </a:solidFill>
                <a:ln w="9525">
                  <a:solidFill>
                    <a:schemeClr val="accent6"/>
                  </a:solidFill>
                </a:ln>
                <a:effectLst/>
              </c:spPr>
            </c:marker>
            <c:bubble3D val="0"/>
            <c:extLst>
              <c:ext xmlns:c16="http://schemas.microsoft.com/office/drawing/2014/chart" uri="{C3380CC4-5D6E-409C-BE32-E72D297353CC}">
                <c16:uniqueId val="{00000003-0047-4828-AFF5-3F1A02F46FBF}"/>
              </c:ext>
            </c:extLst>
          </c:dPt>
          <c:dPt>
            <c:idx val="6"/>
            <c:marker>
              <c:symbol val="circle"/>
              <c:size val="5"/>
              <c:spPr>
                <a:solidFill>
                  <a:schemeClr val="accent6"/>
                </a:solidFill>
                <a:ln w="9525">
                  <a:solidFill>
                    <a:schemeClr val="accent6"/>
                  </a:solidFill>
                </a:ln>
                <a:effectLst/>
              </c:spPr>
            </c:marker>
            <c:bubble3D val="0"/>
            <c:extLst>
              <c:ext xmlns:c16="http://schemas.microsoft.com/office/drawing/2014/chart" uri="{C3380CC4-5D6E-409C-BE32-E72D297353CC}">
                <c16:uniqueId val="{00000004-0047-4828-AFF5-3F1A02F46FBF}"/>
              </c:ext>
            </c:extLst>
          </c:dPt>
          <c:dPt>
            <c:idx val="7"/>
            <c:marker>
              <c:symbol val="circle"/>
              <c:size val="5"/>
              <c:spPr>
                <a:solidFill>
                  <a:schemeClr val="accent6"/>
                </a:solidFill>
                <a:ln w="9525">
                  <a:solidFill>
                    <a:schemeClr val="accent6"/>
                  </a:solidFill>
                </a:ln>
                <a:effectLst/>
              </c:spPr>
            </c:marker>
            <c:bubble3D val="0"/>
            <c:extLst>
              <c:ext xmlns:c16="http://schemas.microsoft.com/office/drawing/2014/chart" uri="{C3380CC4-5D6E-409C-BE32-E72D297353CC}">
                <c16:uniqueId val="{00000005-0047-4828-AFF5-3F1A02F46FBF}"/>
              </c:ext>
            </c:extLst>
          </c:dPt>
          <c:dPt>
            <c:idx val="8"/>
            <c:marker>
              <c:symbol val="circle"/>
              <c:size val="5"/>
              <c:spPr>
                <a:solidFill>
                  <a:schemeClr val="accent6"/>
                </a:solidFill>
                <a:ln w="9525">
                  <a:solidFill>
                    <a:schemeClr val="accent6"/>
                  </a:solidFill>
                </a:ln>
                <a:effectLst/>
              </c:spPr>
            </c:marker>
            <c:bubble3D val="0"/>
            <c:extLst>
              <c:ext xmlns:c16="http://schemas.microsoft.com/office/drawing/2014/chart" uri="{C3380CC4-5D6E-409C-BE32-E72D297353CC}">
                <c16:uniqueId val="{00000006-0047-4828-AFF5-3F1A02F46FBF}"/>
              </c:ext>
            </c:extLst>
          </c:dPt>
          <c:dPt>
            <c:idx val="9"/>
            <c:marker>
              <c:symbol val="circle"/>
              <c:size val="5"/>
              <c:spPr>
                <a:solidFill>
                  <a:schemeClr val="accent6"/>
                </a:solidFill>
                <a:ln w="9525">
                  <a:solidFill>
                    <a:schemeClr val="accent6"/>
                  </a:solidFill>
                </a:ln>
                <a:effectLst/>
              </c:spPr>
            </c:marker>
            <c:bubble3D val="0"/>
            <c:extLst>
              <c:ext xmlns:c16="http://schemas.microsoft.com/office/drawing/2014/chart" uri="{C3380CC4-5D6E-409C-BE32-E72D297353CC}">
                <c16:uniqueId val="{00000007-0047-4828-AFF5-3F1A02F46FBF}"/>
              </c:ext>
            </c:extLst>
          </c:dPt>
          <c:dPt>
            <c:idx val="10"/>
            <c:marker>
              <c:symbol val="circle"/>
              <c:size val="5"/>
              <c:spPr>
                <a:solidFill>
                  <a:schemeClr val="accent6"/>
                </a:solidFill>
                <a:ln w="9525">
                  <a:solidFill>
                    <a:schemeClr val="accent6"/>
                  </a:solidFill>
                </a:ln>
                <a:effectLst/>
              </c:spPr>
            </c:marker>
            <c:bubble3D val="0"/>
            <c:extLst>
              <c:ext xmlns:c16="http://schemas.microsoft.com/office/drawing/2014/chart" uri="{C3380CC4-5D6E-409C-BE32-E72D297353CC}">
                <c16:uniqueId val="{00000008-0047-4828-AFF5-3F1A02F46FBF}"/>
              </c:ext>
            </c:extLst>
          </c:dPt>
          <c:dPt>
            <c:idx val="11"/>
            <c:marker>
              <c:symbol val="circle"/>
              <c:size val="5"/>
              <c:spPr>
                <a:solidFill>
                  <a:schemeClr val="accent6"/>
                </a:solidFill>
                <a:ln w="9525">
                  <a:solidFill>
                    <a:schemeClr val="accent6"/>
                  </a:solidFill>
                </a:ln>
                <a:effectLst/>
              </c:spPr>
            </c:marker>
            <c:bubble3D val="0"/>
            <c:extLst>
              <c:ext xmlns:c16="http://schemas.microsoft.com/office/drawing/2014/chart" uri="{C3380CC4-5D6E-409C-BE32-E72D297353CC}">
                <c16:uniqueId val="{00000009-0047-4828-AFF5-3F1A02F46FBF}"/>
              </c:ext>
            </c:extLst>
          </c:dPt>
          <c:dPt>
            <c:idx val="12"/>
            <c:marker>
              <c:symbol val="circle"/>
              <c:size val="5"/>
              <c:spPr>
                <a:solidFill>
                  <a:schemeClr val="accent6"/>
                </a:solidFill>
                <a:ln w="9525">
                  <a:solidFill>
                    <a:schemeClr val="accent6"/>
                  </a:solidFill>
                </a:ln>
                <a:effectLst/>
              </c:spPr>
            </c:marker>
            <c:bubble3D val="0"/>
            <c:extLst>
              <c:ext xmlns:c16="http://schemas.microsoft.com/office/drawing/2014/chart" uri="{C3380CC4-5D6E-409C-BE32-E72D297353CC}">
                <c16:uniqueId val="{0000000A-0047-4828-AFF5-3F1A02F46FBF}"/>
              </c:ext>
            </c:extLst>
          </c:dPt>
          <c:dPt>
            <c:idx val="13"/>
            <c:marker>
              <c:symbol val="circle"/>
              <c:size val="5"/>
              <c:spPr>
                <a:solidFill>
                  <a:schemeClr val="accent6"/>
                </a:solidFill>
                <a:ln w="9525">
                  <a:solidFill>
                    <a:schemeClr val="accent6"/>
                  </a:solidFill>
                </a:ln>
                <a:effectLst/>
              </c:spPr>
            </c:marker>
            <c:bubble3D val="0"/>
            <c:extLst>
              <c:ext xmlns:c16="http://schemas.microsoft.com/office/drawing/2014/chart" uri="{C3380CC4-5D6E-409C-BE32-E72D297353CC}">
                <c16:uniqueId val="{0000000B-0047-4828-AFF5-3F1A02F46FBF}"/>
              </c:ext>
            </c:extLst>
          </c:dPt>
          <c:dPt>
            <c:idx val="14"/>
            <c:marker>
              <c:symbol val="circle"/>
              <c:size val="5"/>
              <c:spPr>
                <a:solidFill>
                  <a:schemeClr val="accent6"/>
                </a:solidFill>
                <a:ln w="9525">
                  <a:solidFill>
                    <a:schemeClr val="accent6"/>
                  </a:solidFill>
                </a:ln>
                <a:effectLst/>
              </c:spPr>
            </c:marker>
            <c:bubble3D val="0"/>
            <c:extLst>
              <c:ext xmlns:c16="http://schemas.microsoft.com/office/drawing/2014/chart" uri="{C3380CC4-5D6E-409C-BE32-E72D297353CC}">
                <c16:uniqueId val="{0000000C-0047-4828-AFF5-3F1A02F46FBF}"/>
              </c:ext>
            </c:extLst>
          </c:dPt>
          <c:xVal>
            <c:strRef>
              <c:f>Sheet1!$B$1:$P$1</c:f>
              <c:strCache>
                <c:ptCount val="15"/>
                <c:pt idx="0">
                  <c:v>반도체</c:v>
                </c:pt>
                <c:pt idx="1">
                  <c:v>석유화학</c:v>
                </c:pt>
                <c:pt idx="2">
                  <c:v>일반기계</c:v>
                </c:pt>
                <c:pt idx="3">
                  <c:v>자동차</c:v>
                </c:pt>
                <c:pt idx="4">
                  <c:v>철 강</c:v>
                </c:pt>
                <c:pt idx="5">
                  <c:v>석유제품</c:v>
                </c:pt>
                <c:pt idx="6">
                  <c:v>디스플레이</c:v>
                </c:pt>
                <c:pt idx="7">
                  <c:v>차부품</c:v>
                </c:pt>
                <c:pt idx="8">
                  <c:v>바이오헬스</c:v>
                </c:pt>
                <c:pt idx="9">
                  <c:v>무선통신</c:v>
                </c:pt>
                <c:pt idx="10">
                  <c:v>컴퓨터</c:v>
                </c:pt>
                <c:pt idx="11">
                  <c:v>섬 유</c:v>
                </c:pt>
                <c:pt idx="12">
                  <c:v>선 박</c:v>
                </c:pt>
                <c:pt idx="13">
                  <c:v>가 전</c:v>
                </c:pt>
                <c:pt idx="14">
                  <c:v>이차전지</c:v>
                </c:pt>
              </c:strCache>
            </c:strRef>
          </c:xVal>
          <c:yVal>
            <c:numRef>
              <c:f>Sheet1!$B$3:$P$3</c:f>
              <c:numCache>
                <c:formatCode>General</c:formatCode>
                <c:ptCount val="15"/>
                <c:pt idx="0">
                  <c:v>-33.6</c:v>
                </c:pt>
                <c:pt idx="1">
                  <c:v>-24.5</c:v>
                </c:pt>
                <c:pt idx="2">
                  <c:v>3.2</c:v>
                </c:pt>
                <c:pt idx="3">
                  <c:v>15</c:v>
                </c:pt>
                <c:pt idx="4">
                  <c:v>-10.199999999999999</c:v>
                </c:pt>
                <c:pt idx="5">
                  <c:v>-42.3</c:v>
                </c:pt>
                <c:pt idx="6">
                  <c:v>-4.5999999999999996</c:v>
                </c:pt>
                <c:pt idx="7">
                  <c:v>-0.5</c:v>
                </c:pt>
                <c:pt idx="8">
                  <c:v>-17.600000000000001</c:v>
                </c:pt>
                <c:pt idx="9">
                  <c:v>-15.3</c:v>
                </c:pt>
                <c:pt idx="10">
                  <c:v>-33.4</c:v>
                </c:pt>
                <c:pt idx="11">
                  <c:v>-15.4</c:v>
                </c:pt>
                <c:pt idx="12">
                  <c:v>-30.9</c:v>
                </c:pt>
                <c:pt idx="13">
                  <c:v>2.5</c:v>
                </c:pt>
                <c:pt idx="14">
                  <c:v>-16</c:v>
                </c:pt>
              </c:numCache>
            </c:numRef>
          </c:yVal>
          <c:smooth val="0"/>
          <c:extLst>
            <c:ext xmlns:c16="http://schemas.microsoft.com/office/drawing/2014/chart" uri="{C3380CC4-5D6E-409C-BE32-E72D297353CC}">
              <c16:uniqueId val="{00000001-E5D3-4B8C-8A4D-B3B463141E86}"/>
            </c:ext>
          </c:extLst>
        </c:ser>
        <c:dLbls>
          <c:showLegendKey val="0"/>
          <c:showVal val="0"/>
          <c:showCatName val="0"/>
          <c:showSerName val="0"/>
          <c:showPercent val="0"/>
          <c:showBubbleSize val="0"/>
        </c:dLbls>
        <c:axId val="1572019167"/>
        <c:axId val="1572017087"/>
      </c:scatterChart>
      <c:dateAx>
        <c:axId val="191683448"/>
        <c:scaling>
          <c:orientation val="minMax"/>
        </c:scaling>
        <c:delete val="0"/>
        <c:axPos val="b"/>
        <c:numFmt formatCode="General" sourceLinked="0"/>
        <c:majorTickMark val="out"/>
        <c:minorTickMark val="none"/>
        <c:tickLblPos val="nextTo"/>
        <c:spPr>
          <a:noFill/>
          <a:ln w="6350" cap="flat" cmpd="sng" algn="ctr">
            <a:solidFill>
              <a:schemeClr val="bg1">
                <a:lumMod val="75000"/>
              </a:schemeClr>
            </a:solidFill>
            <a:round/>
          </a:ln>
          <a:effectLst/>
        </c:spPr>
        <c:txPr>
          <a:bodyPr rot="0" spcFirstLastPara="1" vertOverflow="ellipsis" vert="eaVert" wrap="square" anchor="ctr" anchorCtr="1"/>
          <a:lstStyle/>
          <a:p>
            <a:pPr>
              <a:defRP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91684232"/>
        <c:crosses val="autoZero"/>
        <c:auto val="0"/>
        <c:lblOffset val="100"/>
        <c:baseTimeUnit val="days"/>
      </c:dateAx>
      <c:valAx>
        <c:axId val="191684232"/>
        <c:scaling>
          <c:orientation val="minMax"/>
          <c:max val="100"/>
          <c:min val="-50"/>
        </c:scaling>
        <c:delete val="0"/>
        <c:axPos val="l"/>
        <c:minorGridlines>
          <c:spPr>
            <a:ln w="9525" cap="flat" cmpd="sng" algn="ctr">
              <a:solidFill>
                <a:schemeClr val="tx1">
                  <a:lumMod val="5000"/>
                  <a:lumOff val="95000"/>
                </a:schemeClr>
              </a:solidFill>
              <a:round/>
            </a:ln>
            <a:effectLst/>
          </c:spPr>
        </c:minorGridlines>
        <c:numFmt formatCode="#,##0_ " sourceLinked="0"/>
        <c:majorTickMark val="out"/>
        <c:minorTickMark val="none"/>
        <c:tickLblPos val="nextTo"/>
        <c:spPr>
          <a:noFill/>
          <a:ln w="6350">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91683448"/>
        <c:crosses val="autoZero"/>
        <c:crossBetween val="between"/>
        <c:majorUnit val="50"/>
      </c:valAx>
      <c:valAx>
        <c:axId val="1572017087"/>
        <c:scaling>
          <c:orientation val="minMax"/>
          <c:max val="100"/>
          <c:min val="-50"/>
        </c:scaling>
        <c:delete val="0"/>
        <c:axPos val="r"/>
        <c:numFmt formatCode="0_ " sourceLinked="0"/>
        <c:majorTickMark val="out"/>
        <c:minorTickMark val="none"/>
        <c:tickLblPos val="nextTo"/>
        <c:spPr>
          <a:noFill/>
          <a:ln>
            <a:solidFill>
              <a:schemeClr val="bg1">
                <a:lumMod val="75000"/>
              </a:schemeClr>
            </a:solidFill>
          </a:ln>
          <a:effectLst/>
        </c:spPr>
        <c:txPr>
          <a:bodyPr rot="-60000000" spcFirstLastPara="1" vertOverflow="ellipsis" vert="horz" wrap="square" anchor="ctr" anchorCtr="1"/>
          <a:lstStyle/>
          <a:p>
            <a:pPr>
              <a:defRPr sz="800" b="0" i="0" u="none" strike="noStrike" kern="1200" baseline="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572019167"/>
        <c:crosses val="max"/>
        <c:crossBetween val="midCat"/>
        <c:majorUnit val="50"/>
      </c:valAx>
      <c:valAx>
        <c:axId val="1572019167"/>
        <c:scaling>
          <c:orientation val="minMax"/>
        </c:scaling>
        <c:delete val="1"/>
        <c:axPos val="t"/>
        <c:majorTickMark val="out"/>
        <c:minorTickMark val="none"/>
        <c:tickLblPos val="nextTo"/>
        <c:crossAx val="1572017087"/>
        <c:crosses val="max"/>
        <c:crossBetween val="midCat"/>
      </c:valAx>
      <c:spPr>
        <a:noFill/>
        <a:ln>
          <a:noFill/>
        </a:ln>
        <a:effectLst/>
      </c:spPr>
    </c:plotArea>
    <c:legend>
      <c:legendPos val="t"/>
      <c:layout>
        <c:manualLayout>
          <c:xMode val="edge"/>
          <c:yMode val="edge"/>
          <c:x val="0.28117553169929937"/>
          <c:y val="6.970360252127117E-3"/>
          <c:w val="0.46901373279906006"/>
          <c:h val="6.7004059870654442E-2"/>
        </c:manualLayout>
      </c:layout>
      <c:overlay val="0"/>
      <c:spPr>
        <a:noFill/>
        <a:ln>
          <a:noFill/>
        </a:ln>
        <a:effectLst/>
      </c:spPr>
      <c:txPr>
        <a:bodyPr rot="0" spcFirstLastPara="1" vertOverflow="ellipsis" vert="horz" wrap="square" anchor="ctr" anchorCtr="1"/>
        <a:lstStyle/>
        <a:p>
          <a:pPr>
            <a:defRPr sz="900" b="0" i="0" u="none" strike="noStrike" kern="1200" baseline="0">
              <a:ln>
                <a:solidFill>
                  <a:schemeClr val="tx2">
                    <a:lumMod val="7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showDLblsOverMax val="0"/>
  </c:chart>
  <c:spPr>
    <a:noFill/>
    <a:ln>
      <a:noFill/>
    </a:ln>
    <a:effectLst/>
  </c:spPr>
  <c:txPr>
    <a:bodyPr/>
    <a:lstStyle/>
    <a:p>
      <a:pPr>
        <a:defRPr sz="90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pPr>
      <a:endParaRPr lang="ko-KR"/>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ko-K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8059741892141825E-2"/>
          <c:y val="3.7406961178045518E-2"/>
          <c:w val="0.82284377071718307"/>
          <c:h val="0.91583935742971867"/>
        </c:manualLayout>
      </c:layout>
      <c:barChart>
        <c:barDir val="col"/>
        <c:grouping val="clustered"/>
        <c:varyColors val="0"/>
        <c:ser>
          <c:idx val="0"/>
          <c:order val="0"/>
          <c:tx>
            <c:strRef>
              <c:f>Sheet1!$B$1</c:f>
              <c:strCache>
                <c:ptCount val="1"/>
                <c:pt idx="0">
                  <c:v>수출액(좌)</c:v>
                </c:pt>
              </c:strCache>
            </c:strRef>
          </c:tx>
          <c:spPr>
            <a:solidFill>
              <a:schemeClr val="bg1">
                <a:lumMod val="75000"/>
              </a:schemeClr>
            </a:solidFill>
            <a:ln>
              <a:noFill/>
            </a:ln>
            <a:effectLst/>
          </c:spPr>
          <c:invertIfNegative val="0"/>
          <c:cat>
            <c:strRef>
              <c:f>Sheet1!$A$2:$A$23</c:f>
              <c:strCache>
                <c:ptCount val="22"/>
                <c:pt idx="0">
                  <c:v>'18</c:v>
                </c:pt>
                <c:pt idx="4">
                  <c:v>'19</c:v>
                </c:pt>
                <c:pt idx="8">
                  <c:v>'20</c:v>
                </c:pt>
                <c:pt idx="12">
                  <c:v>'21</c:v>
                </c:pt>
                <c:pt idx="16">
                  <c:v>'22</c:v>
                </c:pt>
                <c:pt idx="20">
                  <c:v>'23</c:v>
                </c:pt>
                <c:pt idx="21">
                  <c:v>.2Q</c:v>
                </c:pt>
              </c:strCache>
            </c:strRef>
          </c:cat>
          <c:val>
            <c:numRef>
              <c:f>Sheet1!$B$2:$B$23</c:f>
              <c:numCache>
                <c:formatCode>0.0</c:formatCode>
                <c:ptCount val="22"/>
                <c:pt idx="0">
                  <c:v>1450.5475200000001</c:v>
                </c:pt>
                <c:pt idx="1">
                  <c:v>1516.1736000000001</c:v>
                </c:pt>
                <c:pt idx="2">
                  <c:v>1536.40912</c:v>
                </c:pt>
                <c:pt idx="3">
                  <c:v>1545.46632</c:v>
                </c:pt>
                <c:pt idx="4">
                  <c:v>1326.53944</c:v>
                </c:pt>
                <c:pt idx="5">
                  <c:v>1384.93508</c:v>
                </c:pt>
                <c:pt idx="6">
                  <c:v>1347.2733900000001</c:v>
                </c:pt>
                <c:pt idx="7">
                  <c:v>1363.5781899999999</c:v>
                </c:pt>
                <c:pt idx="8">
                  <c:v>1301.8208400000001</c:v>
                </c:pt>
                <c:pt idx="9">
                  <c:v>1103.3876499999999</c:v>
                </c:pt>
                <c:pt idx="10">
                  <c:v>1300.7432200000001</c:v>
                </c:pt>
                <c:pt idx="11">
                  <c:v>1419.0286699999999</c:v>
                </c:pt>
                <c:pt idx="12">
                  <c:v>1464.0479499999999</c:v>
                </c:pt>
                <c:pt idx="13">
                  <c:v>1567.3005800000001</c:v>
                </c:pt>
                <c:pt idx="14">
                  <c:v>1645.4048399999999</c:v>
                </c:pt>
                <c:pt idx="15">
                  <c:v>1767.2503200000001</c:v>
                </c:pt>
                <c:pt idx="16">
                  <c:v>1733.98046</c:v>
                </c:pt>
                <c:pt idx="17">
                  <c:v>1771.14077</c:v>
                </c:pt>
                <c:pt idx="18">
                  <c:v>1740.2402400000001</c:v>
                </c:pt>
                <c:pt idx="19">
                  <c:v>1590.48613</c:v>
                </c:pt>
                <c:pt idx="20">
                  <c:v>1513.54035</c:v>
                </c:pt>
                <c:pt idx="21" formatCode="General">
                  <c:v>1558.3</c:v>
                </c:pt>
              </c:numCache>
            </c:numRef>
          </c:val>
          <c:extLst>
            <c:ext xmlns:c16="http://schemas.microsoft.com/office/drawing/2014/chart" uri="{C3380CC4-5D6E-409C-BE32-E72D297353CC}">
              <c16:uniqueId val="{00000000-4B56-43C4-AA0F-557C199C54EF}"/>
            </c:ext>
          </c:extLst>
        </c:ser>
        <c:ser>
          <c:idx val="1"/>
          <c:order val="1"/>
          <c:tx>
            <c:strRef>
              <c:f>Sheet1!$C$1</c:f>
              <c:strCache>
                <c:ptCount val="1"/>
                <c:pt idx="0">
                  <c:v>무역수지(좌)</c:v>
                </c:pt>
              </c:strCache>
            </c:strRef>
          </c:tx>
          <c:spPr>
            <a:solidFill>
              <a:schemeClr val="accent4">
                <a:lumMod val="40000"/>
                <a:lumOff val="60000"/>
              </a:schemeClr>
            </a:solidFill>
            <a:ln>
              <a:noFill/>
            </a:ln>
            <a:effectLst/>
          </c:spPr>
          <c:invertIfNegative val="0"/>
          <c:cat>
            <c:strRef>
              <c:f>Sheet1!$A$2:$A$23</c:f>
              <c:strCache>
                <c:ptCount val="22"/>
                <c:pt idx="0">
                  <c:v>'18</c:v>
                </c:pt>
                <c:pt idx="4">
                  <c:v>'19</c:v>
                </c:pt>
                <c:pt idx="8">
                  <c:v>'20</c:v>
                </c:pt>
                <c:pt idx="12">
                  <c:v>'21</c:v>
                </c:pt>
                <c:pt idx="16">
                  <c:v>'22</c:v>
                </c:pt>
                <c:pt idx="20">
                  <c:v>'23</c:v>
                </c:pt>
                <c:pt idx="21">
                  <c:v>.2Q</c:v>
                </c:pt>
              </c:strCache>
            </c:strRef>
          </c:cat>
          <c:val>
            <c:numRef>
              <c:f>Sheet1!$C$2:$C$23</c:f>
              <c:numCache>
                <c:formatCode>0.0</c:formatCode>
                <c:ptCount val="22"/>
                <c:pt idx="0">
                  <c:v>126.29439000000001</c:v>
                </c:pt>
                <c:pt idx="1">
                  <c:v>184.64505</c:v>
                </c:pt>
                <c:pt idx="2">
                  <c:v>233.30162000000001</c:v>
                </c:pt>
                <c:pt idx="3">
                  <c:v>152.33122</c:v>
                </c:pt>
                <c:pt idx="4">
                  <c:v>88.567689999999999</c:v>
                </c:pt>
                <c:pt idx="5">
                  <c:v>97.218649999999997</c:v>
                </c:pt>
                <c:pt idx="6">
                  <c:v>97.663709999999995</c:v>
                </c:pt>
                <c:pt idx="7">
                  <c:v>105.44658</c:v>
                </c:pt>
                <c:pt idx="8">
                  <c:v>86.828760000000003</c:v>
                </c:pt>
                <c:pt idx="9">
                  <c:v>19.493189999999998</c:v>
                </c:pt>
                <c:pt idx="10">
                  <c:v>160.07017999999999</c:v>
                </c:pt>
                <c:pt idx="11">
                  <c:v>182.26061999999999</c:v>
                </c:pt>
                <c:pt idx="12">
                  <c:v>98.007819999999995</c:v>
                </c:pt>
                <c:pt idx="13">
                  <c:v>74.993579999999994</c:v>
                </c:pt>
                <c:pt idx="14">
                  <c:v>76.467939999999999</c:v>
                </c:pt>
                <c:pt idx="15">
                  <c:v>43.599879999999999</c:v>
                </c:pt>
                <c:pt idx="16">
                  <c:v>-45.018300000000004</c:v>
                </c:pt>
                <c:pt idx="17">
                  <c:v>-64.173940000000002</c:v>
                </c:pt>
                <c:pt idx="18">
                  <c:v>-182.76383999999999</c:v>
                </c:pt>
                <c:pt idx="19">
                  <c:v>-185.89287999999999</c:v>
                </c:pt>
                <c:pt idx="20">
                  <c:v>-225.89780999999999</c:v>
                </c:pt>
                <c:pt idx="21" formatCode="General">
                  <c:v>-38.1</c:v>
                </c:pt>
              </c:numCache>
            </c:numRef>
          </c:val>
          <c:extLst>
            <c:ext xmlns:c16="http://schemas.microsoft.com/office/drawing/2014/chart" uri="{C3380CC4-5D6E-409C-BE32-E72D297353CC}">
              <c16:uniqueId val="{00000001-4B56-43C4-AA0F-557C199C54EF}"/>
            </c:ext>
          </c:extLst>
        </c:ser>
        <c:dLbls>
          <c:showLegendKey val="0"/>
          <c:showVal val="0"/>
          <c:showCatName val="0"/>
          <c:showSerName val="0"/>
          <c:showPercent val="0"/>
          <c:showBubbleSize val="0"/>
        </c:dLbls>
        <c:gapWidth val="100"/>
        <c:overlap val="-27"/>
        <c:axId val="840822096"/>
        <c:axId val="840844976"/>
      </c:barChart>
      <c:lineChart>
        <c:grouping val="standard"/>
        <c:varyColors val="0"/>
        <c:ser>
          <c:idx val="2"/>
          <c:order val="2"/>
          <c:tx>
            <c:strRef>
              <c:f>Sheet1!$D$1</c:f>
              <c:strCache>
                <c:ptCount val="1"/>
                <c:pt idx="0">
                  <c:v>수출증감률(우)</c:v>
                </c:pt>
              </c:strCache>
            </c:strRef>
          </c:tx>
          <c:spPr>
            <a:ln w="19050" cap="rnd">
              <a:solidFill>
                <a:schemeClr val="accent1"/>
              </a:solidFill>
              <a:round/>
            </a:ln>
            <a:effectLst/>
          </c:spPr>
          <c:marker>
            <c:symbol val="none"/>
          </c:marker>
          <c:cat>
            <c:strRef>
              <c:f>Sheet1!$A$2:$A$23</c:f>
              <c:strCache>
                <c:ptCount val="22"/>
                <c:pt idx="0">
                  <c:v>'18</c:v>
                </c:pt>
                <c:pt idx="4">
                  <c:v>'19</c:v>
                </c:pt>
                <c:pt idx="8">
                  <c:v>'20</c:v>
                </c:pt>
                <c:pt idx="12">
                  <c:v>'21</c:v>
                </c:pt>
                <c:pt idx="16">
                  <c:v>'22</c:v>
                </c:pt>
                <c:pt idx="20">
                  <c:v>'23</c:v>
                </c:pt>
                <c:pt idx="21">
                  <c:v>.2Q</c:v>
                </c:pt>
              </c:strCache>
            </c:strRef>
          </c:cat>
          <c:val>
            <c:numRef>
              <c:f>Sheet1!$D$2:$D$23</c:f>
              <c:numCache>
                <c:formatCode>#,##0.0</c:formatCode>
                <c:ptCount val="22"/>
                <c:pt idx="0">
                  <c:v>9.8000000000000007</c:v>
                </c:pt>
                <c:pt idx="1">
                  <c:v>3.1</c:v>
                </c:pt>
                <c:pt idx="2">
                  <c:v>1.7</c:v>
                </c:pt>
                <c:pt idx="3">
                  <c:v>7.7</c:v>
                </c:pt>
                <c:pt idx="4">
                  <c:v>-8.5</c:v>
                </c:pt>
                <c:pt idx="5">
                  <c:v>-8.6999999999999993</c:v>
                </c:pt>
                <c:pt idx="6">
                  <c:v>-12.3</c:v>
                </c:pt>
                <c:pt idx="7">
                  <c:v>-11.8</c:v>
                </c:pt>
                <c:pt idx="8">
                  <c:v>-1.9</c:v>
                </c:pt>
                <c:pt idx="9">
                  <c:v>-20.3</c:v>
                </c:pt>
                <c:pt idx="10">
                  <c:v>-3.5</c:v>
                </c:pt>
                <c:pt idx="11">
                  <c:v>4.0999999999999996</c:v>
                </c:pt>
                <c:pt idx="12">
                  <c:v>12.5</c:v>
                </c:pt>
                <c:pt idx="13">
                  <c:v>42</c:v>
                </c:pt>
                <c:pt idx="14">
                  <c:v>26.5</c:v>
                </c:pt>
                <c:pt idx="15">
                  <c:v>24.5</c:v>
                </c:pt>
                <c:pt idx="16">
                  <c:v>18.399999999999999</c:v>
                </c:pt>
                <c:pt idx="17">
                  <c:v>13</c:v>
                </c:pt>
                <c:pt idx="18">
                  <c:v>5.8</c:v>
                </c:pt>
                <c:pt idx="19">
                  <c:v>-10</c:v>
                </c:pt>
                <c:pt idx="20">
                  <c:v>-12.7</c:v>
                </c:pt>
                <c:pt idx="21" formatCode="General">
                  <c:v>-12</c:v>
                </c:pt>
              </c:numCache>
            </c:numRef>
          </c:val>
          <c:smooth val="1"/>
          <c:extLst>
            <c:ext xmlns:c16="http://schemas.microsoft.com/office/drawing/2014/chart" uri="{C3380CC4-5D6E-409C-BE32-E72D297353CC}">
              <c16:uniqueId val="{00000002-4B56-43C4-AA0F-557C199C54EF}"/>
            </c:ext>
          </c:extLst>
        </c:ser>
        <c:dLbls>
          <c:showLegendKey val="0"/>
          <c:showVal val="0"/>
          <c:showCatName val="0"/>
          <c:showSerName val="0"/>
          <c:showPercent val="0"/>
          <c:showBubbleSize val="0"/>
        </c:dLbls>
        <c:marker val="1"/>
        <c:smooth val="0"/>
        <c:axId val="1723840367"/>
        <c:axId val="1723838703"/>
      </c:lineChart>
      <c:catAx>
        <c:axId val="840822096"/>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US" altLang="ko-K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840844976"/>
        <c:crosses val="autoZero"/>
        <c:auto val="1"/>
        <c:lblAlgn val="ctr"/>
        <c:lblOffset val="100"/>
        <c:noMultiLvlLbl val="0"/>
      </c:catAx>
      <c:valAx>
        <c:axId val="840844976"/>
        <c:scaling>
          <c:orientation val="minMax"/>
        </c:scaling>
        <c:delete val="0"/>
        <c:axPos val="l"/>
        <c:numFmt formatCode="#,##0_ " sourceLinked="0"/>
        <c:majorTickMark val="out"/>
        <c:minorTickMark val="none"/>
        <c:tickLblPos val="nextTo"/>
        <c:spPr>
          <a:noFill/>
          <a:ln>
            <a:solidFill>
              <a:schemeClr val="bg1">
                <a:lumMod val="85000"/>
              </a:schemeClr>
            </a:solidFill>
          </a:ln>
          <a:effectLst/>
        </c:spPr>
        <c:txPr>
          <a:bodyPr rot="-60000000" spcFirstLastPara="1" vertOverflow="ellipsis" vert="horz" wrap="square" anchor="ctr" anchorCtr="1"/>
          <a:lstStyle/>
          <a:p>
            <a:pPr>
              <a:defRPr lang="en-US" altLang="ko-K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840822096"/>
        <c:crosses val="autoZero"/>
        <c:crossBetween val="between"/>
      </c:valAx>
      <c:valAx>
        <c:axId val="1723838703"/>
        <c:scaling>
          <c:orientation val="minMax"/>
          <c:max val="100"/>
          <c:min val="-25"/>
        </c:scaling>
        <c:delete val="0"/>
        <c:axPos val="r"/>
        <c:numFmt formatCode="#,##0" sourceLinked="0"/>
        <c:majorTickMark val="out"/>
        <c:minorTickMark val="none"/>
        <c:tickLblPos val="nextTo"/>
        <c:spPr>
          <a:noFill/>
          <a:ln>
            <a:solidFill>
              <a:schemeClr val="bg1">
                <a:lumMod val="85000"/>
              </a:schemeClr>
            </a:solidFill>
          </a:ln>
          <a:effectLst/>
        </c:spPr>
        <c:txPr>
          <a:bodyPr rot="-60000000" spcFirstLastPara="1" vertOverflow="ellipsis" vert="horz" wrap="square" anchor="ctr" anchorCtr="1"/>
          <a:lstStyle/>
          <a:p>
            <a:pPr>
              <a:defRPr lang="en-US" altLang="ko-K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crossAx val="1723840367"/>
        <c:crosses val="max"/>
        <c:crossBetween val="between"/>
        <c:majorUnit val="25"/>
      </c:valAx>
      <c:catAx>
        <c:axId val="1723840367"/>
        <c:scaling>
          <c:orientation val="minMax"/>
        </c:scaling>
        <c:delete val="1"/>
        <c:axPos val="b"/>
        <c:numFmt formatCode="General" sourceLinked="1"/>
        <c:majorTickMark val="out"/>
        <c:minorTickMark val="none"/>
        <c:tickLblPos val="nextTo"/>
        <c:crossAx val="1723838703"/>
        <c:crosses val="autoZero"/>
        <c:auto val="1"/>
        <c:lblAlgn val="ctr"/>
        <c:lblOffset val="100"/>
        <c:noMultiLvlLbl val="0"/>
      </c:catAx>
      <c:spPr>
        <a:noFill/>
        <a:ln>
          <a:noFill/>
        </a:ln>
        <a:effectLst/>
      </c:spPr>
    </c:plotArea>
    <c:legend>
      <c:legendPos val="t"/>
      <c:overlay val="0"/>
      <c:spPr>
        <a:noFill/>
        <a:ln>
          <a:noFill/>
        </a:ln>
        <a:effectLst/>
      </c:spPr>
      <c:txPr>
        <a:bodyPr rot="0" spcFirstLastPara="1" vertOverflow="ellipsis" vert="horz" wrap="square" anchor="ctr" anchorCtr="1"/>
        <a:lstStyle/>
        <a:p>
          <a:pPr>
            <a:defRPr lang="en-US" altLang="ko-KR" sz="900" b="0" i="0" u="none" strike="noStrike" kern="1200" baseline="0">
              <a:ln>
                <a:solidFill>
                  <a:schemeClr val="bg1">
                    <a:lumMod val="6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endParaRPr lang="ko-K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lgn="ctr">
        <a:defRPr lang="en-US" altLang="ko-KR" sz="800" b="0" i="0" u="none" strike="noStrike" kern="1200" baseline="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mn-cs"/>
        </a:defRPr>
      </a:pPr>
      <a:endParaRPr lang="ko-K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0.66247</cdr:x>
      <cdr:y>0</cdr:y>
    </cdr:from>
    <cdr:to>
      <cdr:x>1</cdr:x>
      <cdr:y>0.07897</cdr:y>
    </cdr:to>
    <cdr:sp macro="" textlink="">
      <cdr:nvSpPr>
        <cdr:cNvPr id="2" name="TextBox 21"/>
        <cdr:cNvSpPr txBox="1"/>
      </cdr:nvSpPr>
      <cdr:spPr>
        <a:xfrm xmlns:a="http://schemas.openxmlformats.org/drawingml/2006/main">
          <a:off x="2988877" y="-2649361"/>
          <a:ext cx="1522840" cy="261619"/>
        </a:xfrm>
        <a:prstGeom xmlns:a="http://schemas.openxmlformats.org/drawingml/2006/main" prst="rect">
          <a:avLst/>
        </a:prstGeom>
        <a:noFill xmlns:a="http://schemas.openxmlformats.org/drawingml/2006/main"/>
      </cdr:spPr>
      <cdr:txBody>
        <a:bodyPr xmlns:a="http://schemas.openxmlformats.org/drawingml/2006/main" wrap="square" rtlCol="0" anchor="ctr">
          <a:spAutoFit/>
        </a:bodyPr>
        <a:lstStyle xmlns:a="http://schemas.openxmlformats.org/drawingml/2006/main">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endParaRPr lang="ko-KR" altLang="en-US" sz="1100" dirty="0">
            <a:solidFill>
              <a:srgbClr val="000000"/>
            </a:solidFill>
            <a:latin typeface="맑은 고딕" panose="020B0503020000020004" pitchFamily="50" charset="-127"/>
            <a:cs typeface="Univers for KPMG"/>
          </a:endParaRP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2"/>
            <a:ext cx="2946189" cy="493949"/>
          </a:xfrm>
          <a:prstGeom prst="rect">
            <a:avLst/>
          </a:prstGeom>
        </p:spPr>
        <p:txBody>
          <a:bodyPr vert="horz" lIns="91129" tIns="45564" rIns="91129" bIns="45564" rtlCol="0"/>
          <a:lstStyle>
            <a:lvl1pPr algn="l">
              <a:defRPr sz="1200"/>
            </a:lvl1pPr>
          </a:lstStyle>
          <a:p>
            <a:endParaRPr lang="en-US" dirty="0"/>
          </a:p>
        </p:txBody>
      </p:sp>
      <p:sp>
        <p:nvSpPr>
          <p:cNvPr id="3" name="Date Placeholder 2"/>
          <p:cNvSpPr>
            <a:spLocks noGrp="1"/>
          </p:cNvSpPr>
          <p:nvPr>
            <p:ph type="dt" sz="quarter" idx="1"/>
          </p:nvPr>
        </p:nvSpPr>
        <p:spPr>
          <a:xfrm>
            <a:off x="3849900" y="2"/>
            <a:ext cx="2946189" cy="493949"/>
          </a:xfrm>
          <a:prstGeom prst="rect">
            <a:avLst/>
          </a:prstGeom>
        </p:spPr>
        <p:txBody>
          <a:bodyPr vert="horz" lIns="91129" tIns="45564" rIns="91129" bIns="45564" rtlCol="0"/>
          <a:lstStyle>
            <a:lvl1pPr algn="r">
              <a:defRPr sz="1200"/>
            </a:lvl1pPr>
          </a:lstStyle>
          <a:p>
            <a:fld id="{FD4ADFBC-B392-474D-BFD2-23D3BDA66A93}" type="datetimeFigureOut">
              <a:rPr lang="en-US" smtClean="0"/>
              <a:t>12/14/2023</a:t>
            </a:fld>
            <a:endParaRPr lang="en-US" dirty="0"/>
          </a:p>
        </p:txBody>
      </p:sp>
      <p:sp>
        <p:nvSpPr>
          <p:cNvPr id="4" name="Footer Placeholder 3"/>
          <p:cNvSpPr>
            <a:spLocks noGrp="1"/>
          </p:cNvSpPr>
          <p:nvPr>
            <p:ph type="ftr" sz="quarter" idx="2"/>
          </p:nvPr>
        </p:nvSpPr>
        <p:spPr>
          <a:xfrm>
            <a:off x="2" y="9377137"/>
            <a:ext cx="2946189" cy="493949"/>
          </a:xfrm>
          <a:prstGeom prst="rect">
            <a:avLst/>
          </a:prstGeom>
        </p:spPr>
        <p:txBody>
          <a:bodyPr vert="horz" lIns="91129" tIns="45564" rIns="91129" bIns="45564"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49900" y="9377137"/>
            <a:ext cx="2946189" cy="493949"/>
          </a:xfrm>
          <a:prstGeom prst="rect">
            <a:avLst/>
          </a:prstGeom>
        </p:spPr>
        <p:txBody>
          <a:bodyPr vert="horz" lIns="91129" tIns="45564" rIns="91129" bIns="45564" rtlCol="0" anchor="b"/>
          <a:lstStyle>
            <a:lvl1pPr algn="r">
              <a:defRPr sz="1200"/>
            </a:lvl1pPr>
          </a:lstStyle>
          <a:p>
            <a:fld id="{C0AC7954-39B3-A445-8EC5-862700B8B91C}" type="slidenum">
              <a:rPr lang="en-US" smtClean="0"/>
              <a:t>‹#›</a:t>
            </a:fld>
            <a:endParaRPr lang="en-US" dirty="0"/>
          </a:p>
        </p:txBody>
      </p:sp>
    </p:spTree>
    <p:extLst>
      <p:ext uri="{BB962C8B-B14F-4D97-AF65-F5344CB8AC3E}">
        <p14:creationId xmlns:p14="http://schemas.microsoft.com/office/powerpoint/2010/main" val="4176445780"/>
      </p:ext>
    </p:extLst>
  </p:cSld>
  <p:clrMap bg1="lt1" tx1="dk1" bg2="lt2" tx2="dk2" accent1="accent1" accent2="accent2" accent3="accent3" accent4="accent4" accent5="accent5" accent6="accent6" hlink="hlink" folHlink="folHlink"/>
  <p:hf sldNum="0" hdr="0" ftr="0" dt="0"/>
</p:handoutMaster>
</file>

<file path=ppt/media/image1.png>
</file>

<file path=ppt/media/image2.png>
</file>

<file path=ppt/media/image3.pn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1"/>
            <a:ext cx="2945659" cy="495349"/>
          </a:xfrm>
          <a:prstGeom prst="rect">
            <a:avLst/>
          </a:prstGeom>
        </p:spPr>
        <p:txBody>
          <a:bodyPr vert="horz" lIns="91129" tIns="45564" rIns="91129" bIns="45564" rtlCol="0"/>
          <a:lstStyle>
            <a:lvl1pPr algn="l">
              <a:defRPr sz="1200"/>
            </a:lvl1pPr>
          </a:lstStyle>
          <a:p>
            <a:endParaRPr lang="en-AU" dirty="0"/>
          </a:p>
        </p:txBody>
      </p:sp>
      <p:sp>
        <p:nvSpPr>
          <p:cNvPr id="3" name="Date Placeholder 2"/>
          <p:cNvSpPr>
            <a:spLocks noGrp="1"/>
          </p:cNvSpPr>
          <p:nvPr>
            <p:ph type="dt" idx="1"/>
          </p:nvPr>
        </p:nvSpPr>
        <p:spPr>
          <a:xfrm>
            <a:off x="3850446" y="1"/>
            <a:ext cx="2945659" cy="495349"/>
          </a:xfrm>
          <a:prstGeom prst="rect">
            <a:avLst/>
          </a:prstGeom>
        </p:spPr>
        <p:txBody>
          <a:bodyPr vert="horz" lIns="91129" tIns="45564" rIns="91129" bIns="45564" rtlCol="0"/>
          <a:lstStyle>
            <a:lvl1pPr algn="r">
              <a:defRPr sz="1200"/>
            </a:lvl1pPr>
          </a:lstStyle>
          <a:p>
            <a:fld id="{635DF4FA-E8DD-496D-9743-7EF5FC8FAEAE}" type="datetimeFigureOut">
              <a:rPr lang="en-AU" smtClean="0"/>
              <a:pPr/>
              <a:t>14/12/2023</a:t>
            </a:fld>
            <a:endParaRPr lang="en-AU" dirty="0"/>
          </a:p>
        </p:txBody>
      </p:sp>
      <p:sp>
        <p:nvSpPr>
          <p:cNvPr id="4" name="Slide Image Placeholder 3"/>
          <p:cNvSpPr>
            <a:spLocks noGrp="1" noRot="1" noChangeAspect="1"/>
          </p:cNvSpPr>
          <p:nvPr>
            <p:ph type="sldImg" idx="2"/>
          </p:nvPr>
        </p:nvSpPr>
        <p:spPr>
          <a:xfrm>
            <a:off x="993775" y="1235075"/>
            <a:ext cx="4810125" cy="3330575"/>
          </a:xfrm>
          <a:prstGeom prst="rect">
            <a:avLst/>
          </a:prstGeom>
          <a:noFill/>
          <a:ln w="12700">
            <a:solidFill>
              <a:prstClr val="black"/>
            </a:solidFill>
          </a:ln>
        </p:spPr>
        <p:txBody>
          <a:bodyPr vert="horz" lIns="91129" tIns="45564" rIns="91129" bIns="45564" rtlCol="0" anchor="ctr"/>
          <a:lstStyle/>
          <a:p>
            <a:endParaRPr lang="en-AU" dirty="0"/>
          </a:p>
        </p:txBody>
      </p:sp>
      <p:sp>
        <p:nvSpPr>
          <p:cNvPr id="5" name="Notes Placeholder 4"/>
          <p:cNvSpPr>
            <a:spLocks noGrp="1"/>
          </p:cNvSpPr>
          <p:nvPr>
            <p:ph type="body" sz="quarter" idx="3"/>
          </p:nvPr>
        </p:nvSpPr>
        <p:spPr>
          <a:xfrm>
            <a:off x="679768" y="4751221"/>
            <a:ext cx="5438140" cy="3887362"/>
          </a:xfrm>
          <a:prstGeom prst="rect">
            <a:avLst/>
          </a:prstGeom>
        </p:spPr>
        <p:txBody>
          <a:bodyPr vert="horz" lIns="91129" tIns="45564" rIns="91129" bIns="4556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2" y="9377318"/>
            <a:ext cx="2945659" cy="495348"/>
          </a:xfrm>
          <a:prstGeom prst="rect">
            <a:avLst/>
          </a:prstGeom>
        </p:spPr>
        <p:txBody>
          <a:bodyPr vert="horz" lIns="91129" tIns="45564" rIns="91129" bIns="45564" rtlCol="0" anchor="b"/>
          <a:lstStyle>
            <a:lvl1pPr algn="l">
              <a:defRPr sz="1200"/>
            </a:lvl1pPr>
          </a:lstStyle>
          <a:p>
            <a:endParaRPr lang="en-AU" dirty="0"/>
          </a:p>
        </p:txBody>
      </p:sp>
      <p:sp>
        <p:nvSpPr>
          <p:cNvPr id="7" name="Slide Number Placeholder 6"/>
          <p:cNvSpPr>
            <a:spLocks noGrp="1"/>
          </p:cNvSpPr>
          <p:nvPr>
            <p:ph type="sldNum" sz="quarter" idx="5"/>
          </p:nvPr>
        </p:nvSpPr>
        <p:spPr>
          <a:xfrm>
            <a:off x="3850446" y="9377318"/>
            <a:ext cx="2945659" cy="495348"/>
          </a:xfrm>
          <a:prstGeom prst="rect">
            <a:avLst/>
          </a:prstGeom>
        </p:spPr>
        <p:txBody>
          <a:bodyPr vert="horz" lIns="91129" tIns="45564" rIns="91129" bIns="45564" rtlCol="0" anchor="b"/>
          <a:lstStyle>
            <a:lvl1pPr algn="r">
              <a:defRPr sz="1200"/>
            </a:lvl1pPr>
          </a:lstStyle>
          <a:p>
            <a:fld id="{ABD96654-91BB-436D-BB65-0EA7A9B36C61}" type="slidenum">
              <a:rPr lang="en-AU" smtClean="0"/>
              <a:pPr/>
              <a:t>‹#›</a:t>
            </a:fld>
            <a:endParaRPr lang="en-AU" dirty="0"/>
          </a:p>
        </p:txBody>
      </p:sp>
    </p:spTree>
    <p:extLst>
      <p:ext uri="{BB962C8B-B14F-4D97-AF65-F5344CB8AC3E}">
        <p14:creationId xmlns:p14="http://schemas.microsoft.com/office/powerpoint/2010/main" val="643107811"/>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Tree>
    <p:extLst>
      <p:ext uri="{BB962C8B-B14F-4D97-AF65-F5344CB8AC3E}">
        <p14:creationId xmlns:p14="http://schemas.microsoft.com/office/powerpoint/2010/main" val="32397592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Tree>
    <p:extLst>
      <p:ext uri="{BB962C8B-B14F-4D97-AF65-F5344CB8AC3E}">
        <p14:creationId xmlns:p14="http://schemas.microsoft.com/office/powerpoint/2010/main" val="27375372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home.kpmg/kr/ko/home.html" TargetMode="External"/><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표지_BF1">
    <p:bg>
      <p:bgPr>
        <a:solidFill>
          <a:schemeClr val="tx2"/>
        </a:solidFill>
        <a:effectLst/>
      </p:bgPr>
    </p:bg>
    <p:spTree>
      <p:nvGrpSpPr>
        <p:cNvPr id="1" name=""/>
        <p:cNvGrpSpPr/>
        <p:nvPr/>
      </p:nvGrpSpPr>
      <p:grpSpPr>
        <a:xfrm>
          <a:off x="0" y="0"/>
          <a:ext cx="0" cy="0"/>
          <a:chOff x="0" y="0"/>
          <a:chExt cx="0" cy="0"/>
        </a:xfrm>
      </p:grpSpPr>
      <p:sp>
        <p:nvSpPr>
          <p:cNvPr id="8" name="Picture Placeholder 2">
            <a:extLst>
              <a:ext uri="{FF2B5EF4-FFF2-40B4-BE49-F238E27FC236}">
                <a16:creationId xmlns:a16="http://schemas.microsoft.com/office/drawing/2014/main" id="{246D80B7-7732-4A1A-A021-569FBF49B80E}"/>
              </a:ext>
            </a:extLst>
          </p:cNvPr>
          <p:cNvSpPr>
            <a:spLocks noGrp="1"/>
          </p:cNvSpPr>
          <p:nvPr>
            <p:ph type="pic" sz="quarter" idx="12"/>
          </p:nvPr>
        </p:nvSpPr>
        <p:spPr>
          <a:xfrm>
            <a:off x="814388" y="1268413"/>
            <a:ext cx="3077611" cy="4428972"/>
          </a:xfrm>
          <a:prstGeom prst="rect">
            <a:avLst/>
          </a:prstGeom>
          <a:solidFill>
            <a:schemeClr val="accent1"/>
          </a:solidFill>
        </p:spPr>
        <p:txBody>
          <a:bodyPr vert="horz" lIns="0" tIns="0" rIns="0" bIns="0" rtlCol="0" anchor="ctr" anchorCtr="0">
            <a:noAutofit/>
          </a:bodyPr>
          <a:lstStyle>
            <a:lvl1pPr>
              <a:defRPr lang="en-US" sz="1100" b="0">
                <a:solidFill>
                  <a:schemeClr val="bg1"/>
                </a:solidFill>
                <a:latin typeface="+mn-ea"/>
                <a:ea typeface="+mn-ea"/>
              </a:defRPr>
            </a:lvl1pPr>
          </a:lstStyle>
          <a:p>
            <a:pPr lvl="0" algn="ctr"/>
            <a:r>
              <a:rPr lang="ko-KR" altLang="en-US"/>
              <a:t>그림을 추가하려면 아이콘을 클릭하십시오</a:t>
            </a:r>
            <a:endParaRPr lang="en-US"/>
          </a:p>
        </p:txBody>
      </p:sp>
      <p:grpSp>
        <p:nvGrpSpPr>
          <p:cNvPr id="6" name="그룹 5">
            <a:extLst>
              <a:ext uri="{FF2B5EF4-FFF2-40B4-BE49-F238E27FC236}">
                <a16:creationId xmlns:a16="http://schemas.microsoft.com/office/drawing/2014/main" id="{B8A7F301-A818-406C-A0BA-30CE50FF37DE}"/>
              </a:ext>
            </a:extLst>
          </p:cNvPr>
          <p:cNvGrpSpPr/>
          <p:nvPr userDrawn="1"/>
        </p:nvGrpSpPr>
        <p:grpSpPr>
          <a:xfrm>
            <a:off x="-1946348" y="1140054"/>
            <a:ext cx="1946348" cy="4423667"/>
            <a:chOff x="-2429323" y="2432372"/>
            <a:chExt cx="1946348" cy="4423667"/>
          </a:xfrm>
        </p:grpSpPr>
        <p:grpSp>
          <p:nvGrpSpPr>
            <p:cNvPr id="7" name="그룹 6">
              <a:extLst>
                <a:ext uri="{FF2B5EF4-FFF2-40B4-BE49-F238E27FC236}">
                  <a16:creationId xmlns:a16="http://schemas.microsoft.com/office/drawing/2014/main" id="{F66E2560-97C3-4DC1-9B64-8C06F292B0AC}"/>
                </a:ext>
              </a:extLst>
            </p:cNvPr>
            <p:cNvGrpSpPr/>
            <p:nvPr/>
          </p:nvGrpSpPr>
          <p:grpSpPr>
            <a:xfrm>
              <a:off x="-2426585" y="2628263"/>
              <a:ext cx="1763779" cy="1763289"/>
              <a:chOff x="-2426585" y="2628263"/>
              <a:chExt cx="1763779" cy="1763289"/>
            </a:xfrm>
          </p:grpSpPr>
          <p:sp>
            <p:nvSpPr>
              <p:cNvPr id="53" name="Rectangle 3">
                <a:extLst>
                  <a:ext uri="{FF2B5EF4-FFF2-40B4-BE49-F238E27FC236}">
                    <a16:creationId xmlns:a16="http://schemas.microsoft.com/office/drawing/2014/main" id="{A9698197-70DD-45B2-88A1-82E891AED3BA}"/>
                  </a:ext>
                </a:extLst>
              </p:cNvPr>
              <p:cNvSpPr/>
              <p:nvPr/>
            </p:nvSpPr>
            <p:spPr>
              <a:xfrm>
                <a:off x="-2426585" y="2880263"/>
                <a:ext cx="763000" cy="252000"/>
              </a:xfrm>
              <a:prstGeom prst="rect">
                <a:avLst/>
              </a:prstGeom>
              <a:solidFill>
                <a:srgbClr val="1E49E2"/>
              </a:solidFill>
              <a:ln w="12700" cap="flat" cmpd="sng" algn="ctr">
                <a:noFill/>
                <a:prstDash val="solid"/>
                <a:miter lim="800000"/>
              </a:ln>
              <a:effectLst/>
            </p:spPr>
            <p:txBody>
              <a:bodyPr wrap="none" lIns="54610" tIns="54610" rIns="54610" bIns="54610"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800" b="0" i="0" u="none" strike="noStrike" kern="0" cap="none" spc="0" normalizeH="0" baseline="0" noProof="0" dirty="0">
                    <a:ln>
                      <a:noFill/>
                    </a:ln>
                    <a:solidFill>
                      <a:srgbClr val="FFFFFF"/>
                    </a:solidFill>
                    <a:effectLst/>
                    <a:uLnTx/>
                    <a:uFillTx/>
                    <a:latin typeface="Arial"/>
                    <a:ea typeface="+mn-ea"/>
                    <a:cs typeface="+mn-cs"/>
                  </a:rPr>
                  <a:t>30 / 73 / 226</a:t>
                </a:r>
              </a:p>
            </p:txBody>
          </p:sp>
          <p:sp>
            <p:nvSpPr>
              <p:cNvPr id="54" name="Rectangle 4">
                <a:extLst>
                  <a:ext uri="{FF2B5EF4-FFF2-40B4-BE49-F238E27FC236}">
                    <a16:creationId xmlns:a16="http://schemas.microsoft.com/office/drawing/2014/main" id="{E659BF4C-D211-4C48-8381-33D8FCDECC3C}"/>
                  </a:ext>
                </a:extLst>
              </p:cNvPr>
              <p:cNvSpPr/>
              <p:nvPr/>
            </p:nvSpPr>
            <p:spPr>
              <a:xfrm>
                <a:off x="-2426585" y="2628405"/>
                <a:ext cx="763000" cy="252000"/>
              </a:xfrm>
              <a:prstGeom prst="rect">
                <a:avLst/>
              </a:prstGeom>
              <a:solidFill>
                <a:srgbClr val="00338D"/>
              </a:solidFill>
              <a:ln w="12700" cap="flat" cmpd="sng" algn="ctr">
                <a:noFill/>
                <a:prstDash val="solid"/>
                <a:miter lim="800000"/>
              </a:ln>
              <a:effectLst/>
            </p:spPr>
            <p:txBody>
              <a:bodyPr wrap="none" lIns="54610" tIns="54610" rIns="54610" bIns="54610"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800" b="0" i="0" u="none" strike="noStrike" kern="0" cap="none" spc="0" normalizeH="0" baseline="0" noProof="0" dirty="0">
                    <a:ln>
                      <a:noFill/>
                    </a:ln>
                    <a:solidFill>
                      <a:srgbClr val="FFFFFF"/>
                    </a:solidFill>
                    <a:effectLst/>
                    <a:uLnTx/>
                    <a:uFillTx/>
                    <a:latin typeface="Arial"/>
                    <a:ea typeface="+mn-ea"/>
                    <a:cs typeface="+mn-cs"/>
                  </a:rPr>
                  <a:t>0 / 51 / 141</a:t>
                </a:r>
              </a:p>
            </p:txBody>
          </p:sp>
          <p:sp>
            <p:nvSpPr>
              <p:cNvPr id="55" name="Rectangle 5">
                <a:extLst>
                  <a:ext uri="{FF2B5EF4-FFF2-40B4-BE49-F238E27FC236}">
                    <a16:creationId xmlns:a16="http://schemas.microsoft.com/office/drawing/2014/main" id="{E6208B3D-AA76-4243-BD28-1340E7772419}"/>
                  </a:ext>
                </a:extLst>
              </p:cNvPr>
              <p:cNvSpPr/>
              <p:nvPr/>
            </p:nvSpPr>
            <p:spPr>
              <a:xfrm>
                <a:off x="-2426585" y="3132121"/>
                <a:ext cx="763000" cy="252000"/>
              </a:xfrm>
              <a:prstGeom prst="rect">
                <a:avLst/>
              </a:prstGeom>
              <a:solidFill>
                <a:srgbClr val="0C233C"/>
              </a:solidFill>
              <a:ln w="12700" cap="flat" cmpd="sng" algn="ctr">
                <a:noFill/>
                <a:prstDash val="solid"/>
                <a:miter lim="800000"/>
              </a:ln>
              <a:effectLst/>
            </p:spPr>
            <p:txBody>
              <a:bodyPr wrap="none" lIns="54610" tIns="54610" rIns="54610" bIns="54610"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800" b="0" i="0" u="none" strike="noStrike" kern="0" cap="none" spc="0" normalizeH="0" baseline="0" noProof="0" dirty="0">
                    <a:ln>
                      <a:noFill/>
                    </a:ln>
                    <a:solidFill>
                      <a:srgbClr val="FFFFFF"/>
                    </a:solidFill>
                    <a:effectLst/>
                    <a:uLnTx/>
                    <a:uFillTx/>
                    <a:latin typeface="Arial"/>
                    <a:ea typeface="+mn-ea"/>
                    <a:cs typeface="+mn-cs"/>
                  </a:rPr>
                  <a:t>12 / 35 / 60</a:t>
                </a:r>
              </a:p>
            </p:txBody>
          </p:sp>
          <p:sp>
            <p:nvSpPr>
              <p:cNvPr id="56" name="Rectangle 6">
                <a:extLst>
                  <a:ext uri="{FF2B5EF4-FFF2-40B4-BE49-F238E27FC236}">
                    <a16:creationId xmlns:a16="http://schemas.microsoft.com/office/drawing/2014/main" id="{5F57FC41-B71F-4A7B-AA4E-C699B7EC1726}"/>
                  </a:ext>
                </a:extLst>
              </p:cNvPr>
              <p:cNvSpPr/>
              <p:nvPr/>
            </p:nvSpPr>
            <p:spPr>
              <a:xfrm>
                <a:off x="-2426585" y="3383979"/>
                <a:ext cx="763000" cy="252000"/>
              </a:xfrm>
              <a:prstGeom prst="rect">
                <a:avLst/>
              </a:prstGeom>
              <a:solidFill>
                <a:srgbClr val="ACEAFF"/>
              </a:solidFill>
              <a:ln w="12700" cap="flat" cmpd="sng" algn="ctr">
                <a:noFill/>
                <a:prstDash val="solid"/>
                <a:miter lim="800000"/>
              </a:ln>
              <a:effectLst/>
            </p:spPr>
            <p:txBody>
              <a:bodyPr wrap="none" lIns="54610" tIns="54610" rIns="54610" bIns="54610"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800" b="0" i="0" u="none" strike="noStrike" kern="0" cap="none" spc="0" normalizeH="0" baseline="0" noProof="0" dirty="0">
                    <a:ln>
                      <a:noFill/>
                    </a:ln>
                    <a:solidFill>
                      <a:sysClr val="windowText" lastClr="000000"/>
                    </a:solidFill>
                    <a:effectLst/>
                    <a:uLnTx/>
                    <a:uFillTx/>
                    <a:latin typeface="Arial"/>
                    <a:ea typeface="+mn-ea"/>
                    <a:cs typeface="+mn-cs"/>
                  </a:rPr>
                  <a:t>172 / 234 / 255</a:t>
                </a:r>
              </a:p>
            </p:txBody>
          </p:sp>
          <p:sp>
            <p:nvSpPr>
              <p:cNvPr id="57" name="Rectangle 19">
                <a:extLst>
                  <a:ext uri="{FF2B5EF4-FFF2-40B4-BE49-F238E27FC236}">
                    <a16:creationId xmlns:a16="http://schemas.microsoft.com/office/drawing/2014/main" id="{E7F4AA6B-6061-4F00-90FE-EACC88FBD041}"/>
                  </a:ext>
                </a:extLst>
              </p:cNvPr>
              <p:cNvSpPr/>
              <p:nvPr/>
            </p:nvSpPr>
            <p:spPr>
              <a:xfrm>
                <a:off x="-2426585" y="3635837"/>
                <a:ext cx="763000" cy="252000"/>
              </a:xfrm>
              <a:prstGeom prst="rect">
                <a:avLst/>
              </a:prstGeom>
              <a:solidFill>
                <a:srgbClr val="00B8F5"/>
              </a:solidFill>
              <a:ln w="12700" cap="flat" cmpd="sng" algn="ctr">
                <a:noFill/>
                <a:prstDash val="solid"/>
                <a:miter lim="800000"/>
              </a:ln>
              <a:effectLst/>
            </p:spPr>
            <p:txBody>
              <a:bodyPr wrap="none" lIns="54610" tIns="54610" rIns="54610" bIns="54610"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800" b="0" i="0" u="none" strike="noStrike" kern="0" cap="none" spc="0" normalizeH="0" baseline="0" noProof="0" dirty="0">
                    <a:ln>
                      <a:noFill/>
                    </a:ln>
                    <a:solidFill>
                      <a:srgbClr val="FFFFFF"/>
                    </a:solidFill>
                    <a:effectLst/>
                    <a:uLnTx/>
                    <a:uFillTx/>
                    <a:latin typeface="Arial"/>
                    <a:ea typeface="+mn-ea"/>
                    <a:cs typeface="+mn-cs"/>
                  </a:rPr>
                  <a:t>0 / 184 / 245</a:t>
                </a:r>
              </a:p>
            </p:txBody>
          </p:sp>
          <p:sp>
            <p:nvSpPr>
              <p:cNvPr id="58" name="Rectangle 20">
                <a:extLst>
                  <a:ext uri="{FF2B5EF4-FFF2-40B4-BE49-F238E27FC236}">
                    <a16:creationId xmlns:a16="http://schemas.microsoft.com/office/drawing/2014/main" id="{5628475E-D798-4E39-80FB-1B3EF7A39DE4}"/>
                  </a:ext>
                </a:extLst>
              </p:cNvPr>
              <p:cNvSpPr/>
              <p:nvPr/>
            </p:nvSpPr>
            <p:spPr>
              <a:xfrm>
                <a:off x="-2426585" y="3887695"/>
                <a:ext cx="763000" cy="252000"/>
              </a:xfrm>
              <a:prstGeom prst="rect">
                <a:avLst/>
              </a:prstGeom>
              <a:solidFill>
                <a:srgbClr val="7213EA"/>
              </a:solidFill>
              <a:ln w="12700" cap="flat" cmpd="sng" algn="ctr">
                <a:noFill/>
                <a:prstDash val="solid"/>
                <a:miter lim="800000"/>
              </a:ln>
              <a:effectLst/>
            </p:spPr>
            <p:txBody>
              <a:bodyPr wrap="none" lIns="54610" tIns="54610" rIns="54610" bIns="54610"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800" b="0" i="0" u="none" strike="noStrike" kern="0" cap="none" spc="0" normalizeH="0" baseline="0" noProof="0" dirty="0">
                    <a:ln>
                      <a:noFill/>
                    </a:ln>
                    <a:solidFill>
                      <a:srgbClr val="FFFFFF"/>
                    </a:solidFill>
                    <a:effectLst/>
                    <a:uLnTx/>
                    <a:uFillTx/>
                    <a:latin typeface="Arial"/>
                    <a:ea typeface="+mn-ea"/>
                    <a:cs typeface="+mn-cs"/>
                  </a:rPr>
                  <a:t>114 / 19 / 234</a:t>
                </a:r>
              </a:p>
            </p:txBody>
          </p:sp>
          <p:sp>
            <p:nvSpPr>
              <p:cNvPr id="59" name="Rectangle 21">
                <a:extLst>
                  <a:ext uri="{FF2B5EF4-FFF2-40B4-BE49-F238E27FC236}">
                    <a16:creationId xmlns:a16="http://schemas.microsoft.com/office/drawing/2014/main" id="{A6D8B251-3058-4880-8F91-21E8F47365E8}"/>
                  </a:ext>
                </a:extLst>
              </p:cNvPr>
              <p:cNvSpPr/>
              <p:nvPr/>
            </p:nvSpPr>
            <p:spPr>
              <a:xfrm>
                <a:off x="-2426585" y="4139552"/>
                <a:ext cx="763000" cy="252000"/>
              </a:xfrm>
              <a:prstGeom prst="rect">
                <a:avLst/>
              </a:prstGeom>
              <a:solidFill>
                <a:srgbClr val="FD349C"/>
              </a:solidFill>
              <a:ln w="12700" cap="flat" cmpd="sng" algn="ctr">
                <a:noFill/>
                <a:prstDash val="solid"/>
                <a:miter lim="800000"/>
              </a:ln>
              <a:effectLst/>
            </p:spPr>
            <p:txBody>
              <a:bodyPr wrap="none" lIns="54610" tIns="54610" rIns="54610" bIns="54610"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800" b="0" i="0" u="none" strike="noStrike" kern="0" cap="none" spc="0" normalizeH="0" baseline="0" noProof="0" dirty="0">
                    <a:ln>
                      <a:noFill/>
                    </a:ln>
                    <a:solidFill>
                      <a:srgbClr val="FFFFFF"/>
                    </a:solidFill>
                    <a:effectLst/>
                    <a:uLnTx/>
                    <a:uFillTx/>
                    <a:latin typeface="Arial"/>
                    <a:ea typeface="+mn-ea"/>
                    <a:cs typeface="+mn-cs"/>
                  </a:rPr>
                  <a:t>253 / 52 / 156</a:t>
                </a:r>
              </a:p>
            </p:txBody>
          </p:sp>
          <p:sp>
            <p:nvSpPr>
              <p:cNvPr id="60" name="Rectangle 3">
                <a:extLst>
                  <a:ext uri="{FF2B5EF4-FFF2-40B4-BE49-F238E27FC236}">
                    <a16:creationId xmlns:a16="http://schemas.microsoft.com/office/drawing/2014/main" id="{9BEF42A4-79A6-4E9B-B578-5674F1D3B80F}"/>
                  </a:ext>
                </a:extLst>
              </p:cNvPr>
              <p:cNvSpPr/>
              <p:nvPr/>
            </p:nvSpPr>
            <p:spPr>
              <a:xfrm>
                <a:off x="-1667383" y="2880263"/>
                <a:ext cx="252000" cy="252000"/>
              </a:xfrm>
              <a:prstGeom prst="rect">
                <a:avLst/>
              </a:prstGeom>
              <a:solidFill>
                <a:srgbClr val="4B6DE8"/>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61" name="Rectangle 4">
                <a:extLst>
                  <a:ext uri="{FF2B5EF4-FFF2-40B4-BE49-F238E27FC236}">
                    <a16:creationId xmlns:a16="http://schemas.microsoft.com/office/drawing/2014/main" id="{26556DA3-AE87-4139-99CF-36D98D7AE046}"/>
                  </a:ext>
                </a:extLst>
              </p:cNvPr>
              <p:cNvSpPr/>
              <p:nvPr/>
            </p:nvSpPr>
            <p:spPr>
              <a:xfrm>
                <a:off x="-1667383" y="2628405"/>
                <a:ext cx="252000" cy="252000"/>
              </a:xfrm>
              <a:prstGeom prst="rect">
                <a:avLst/>
              </a:prstGeom>
              <a:solidFill>
                <a:srgbClr val="335CA4"/>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62" name="Rectangle 5">
                <a:extLst>
                  <a:ext uri="{FF2B5EF4-FFF2-40B4-BE49-F238E27FC236}">
                    <a16:creationId xmlns:a16="http://schemas.microsoft.com/office/drawing/2014/main" id="{EC083F5A-55AF-40D1-BC8F-4DF7B42C24EE}"/>
                  </a:ext>
                </a:extLst>
              </p:cNvPr>
              <p:cNvSpPr/>
              <p:nvPr/>
            </p:nvSpPr>
            <p:spPr>
              <a:xfrm>
                <a:off x="-1667383" y="3132121"/>
                <a:ext cx="252000" cy="252000"/>
              </a:xfrm>
              <a:prstGeom prst="rect">
                <a:avLst/>
              </a:prstGeom>
              <a:solidFill>
                <a:srgbClr val="3D4F63"/>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63" name="Rectangle 6">
                <a:extLst>
                  <a:ext uri="{FF2B5EF4-FFF2-40B4-BE49-F238E27FC236}">
                    <a16:creationId xmlns:a16="http://schemas.microsoft.com/office/drawing/2014/main" id="{7A2C7974-8F9B-41F3-ADE2-F57628995382}"/>
                  </a:ext>
                </a:extLst>
              </p:cNvPr>
              <p:cNvSpPr/>
              <p:nvPr/>
            </p:nvSpPr>
            <p:spPr>
              <a:xfrm>
                <a:off x="-1667383" y="3383979"/>
                <a:ext cx="252000" cy="252000"/>
              </a:xfrm>
              <a:prstGeom prst="rect">
                <a:avLst/>
              </a:prstGeom>
              <a:solidFill>
                <a:srgbClr val="BDEEFF"/>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ysClr val="windowText" lastClr="000000"/>
                  </a:solidFill>
                  <a:effectLst/>
                  <a:uLnTx/>
                  <a:uFillTx/>
                  <a:latin typeface="Arial"/>
                  <a:ea typeface="+mn-ea"/>
                  <a:cs typeface="+mn-cs"/>
                </a:endParaRPr>
              </a:p>
            </p:txBody>
          </p:sp>
          <p:sp>
            <p:nvSpPr>
              <p:cNvPr id="64" name="Rectangle 19">
                <a:extLst>
                  <a:ext uri="{FF2B5EF4-FFF2-40B4-BE49-F238E27FC236}">
                    <a16:creationId xmlns:a16="http://schemas.microsoft.com/office/drawing/2014/main" id="{E355E95C-8C70-4413-B2D3-2F5FCFF289AB}"/>
                  </a:ext>
                </a:extLst>
              </p:cNvPr>
              <p:cNvSpPr/>
              <p:nvPr/>
            </p:nvSpPr>
            <p:spPr>
              <a:xfrm>
                <a:off x="-1667383" y="3635837"/>
                <a:ext cx="252000" cy="252000"/>
              </a:xfrm>
              <a:prstGeom prst="rect">
                <a:avLst/>
              </a:prstGeom>
              <a:solidFill>
                <a:srgbClr val="33C6F7"/>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65" name="Rectangle 20">
                <a:extLst>
                  <a:ext uri="{FF2B5EF4-FFF2-40B4-BE49-F238E27FC236}">
                    <a16:creationId xmlns:a16="http://schemas.microsoft.com/office/drawing/2014/main" id="{575E01AF-80BD-4766-9EBB-7737D57DC7E1}"/>
                  </a:ext>
                </a:extLst>
              </p:cNvPr>
              <p:cNvSpPr/>
              <p:nvPr/>
            </p:nvSpPr>
            <p:spPr>
              <a:xfrm>
                <a:off x="-1667383" y="3887695"/>
                <a:ext cx="252000" cy="252000"/>
              </a:xfrm>
              <a:prstGeom prst="rect">
                <a:avLst/>
              </a:prstGeom>
              <a:solidFill>
                <a:srgbClr val="8E42EE"/>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66" name="Rectangle 21">
                <a:extLst>
                  <a:ext uri="{FF2B5EF4-FFF2-40B4-BE49-F238E27FC236}">
                    <a16:creationId xmlns:a16="http://schemas.microsoft.com/office/drawing/2014/main" id="{62777383-23A8-4FE9-9006-2034EF399124}"/>
                  </a:ext>
                </a:extLst>
              </p:cNvPr>
              <p:cNvSpPr/>
              <p:nvPr/>
            </p:nvSpPr>
            <p:spPr>
              <a:xfrm>
                <a:off x="-1667383" y="4139552"/>
                <a:ext cx="252000" cy="252000"/>
              </a:xfrm>
              <a:prstGeom prst="rect">
                <a:avLst/>
              </a:prstGeom>
              <a:solidFill>
                <a:srgbClr val="FD5DB0"/>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67" name="Rectangle 3">
                <a:extLst>
                  <a:ext uri="{FF2B5EF4-FFF2-40B4-BE49-F238E27FC236}">
                    <a16:creationId xmlns:a16="http://schemas.microsoft.com/office/drawing/2014/main" id="{C1CF4693-904A-4993-9918-DCB7045F29AB}"/>
                  </a:ext>
                </a:extLst>
              </p:cNvPr>
              <p:cNvSpPr/>
              <p:nvPr/>
            </p:nvSpPr>
            <p:spPr>
              <a:xfrm>
                <a:off x="-1415383" y="2880263"/>
                <a:ext cx="252000" cy="252000"/>
              </a:xfrm>
              <a:prstGeom prst="rect">
                <a:avLst/>
              </a:prstGeom>
              <a:solidFill>
                <a:srgbClr val="7892EE"/>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68" name="Rectangle 4">
                <a:extLst>
                  <a:ext uri="{FF2B5EF4-FFF2-40B4-BE49-F238E27FC236}">
                    <a16:creationId xmlns:a16="http://schemas.microsoft.com/office/drawing/2014/main" id="{9A0DC732-2A82-45F5-9296-9EFF176B71AE}"/>
                  </a:ext>
                </a:extLst>
              </p:cNvPr>
              <p:cNvSpPr/>
              <p:nvPr/>
            </p:nvSpPr>
            <p:spPr>
              <a:xfrm>
                <a:off x="-1415383" y="2628405"/>
                <a:ext cx="252000" cy="252000"/>
              </a:xfrm>
              <a:prstGeom prst="rect">
                <a:avLst/>
              </a:prstGeom>
              <a:solidFill>
                <a:srgbClr val="6685BB"/>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69" name="Rectangle 5">
                <a:extLst>
                  <a:ext uri="{FF2B5EF4-FFF2-40B4-BE49-F238E27FC236}">
                    <a16:creationId xmlns:a16="http://schemas.microsoft.com/office/drawing/2014/main" id="{FECAF4D8-4A93-45E5-A789-2770E0278CDB}"/>
                  </a:ext>
                </a:extLst>
              </p:cNvPr>
              <p:cNvSpPr/>
              <p:nvPr/>
            </p:nvSpPr>
            <p:spPr>
              <a:xfrm>
                <a:off x="-1415383" y="3132121"/>
                <a:ext cx="252000" cy="252000"/>
              </a:xfrm>
              <a:prstGeom prst="rect">
                <a:avLst/>
              </a:prstGeom>
              <a:solidFill>
                <a:srgbClr val="6D7B8A"/>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70" name="Rectangle 6">
                <a:extLst>
                  <a:ext uri="{FF2B5EF4-FFF2-40B4-BE49-F238E27FC236}">
                    <a16:creationId xmlns:a16="http://schemas.microsoft.com/office/drawing/2014/main" id="{6422F85E-75BE-419A-9387-EFFBEE8612E9}"/>
                  </a:ext>
                </a:extLst>
              </p:cNvPr>
              <p:cNvSpPr/>
              <p:nvPr/>
            </p:nvSpPr>
            <p:spPr>
              <a:xfrm>
                <a:off x="-1415383" y="3383979"/>
                <a:ext cx="252000" cy="252000"/>
              </a:xfrm>
              <a:prstGeom prst="rect">
                <a:avLst/>
              </a:prstGeom>
              <a:solidFill>
                <a:srgbClr val="CDF2FF"/>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ysClr val="windowText" lastClr="000000"/>
                  </a:solidFill>
                  <a:effectLst/>
                  <a:uLnTx/>
                  <a:uFillTx/>
                  <a:latin typeface="Arial"/>
                  <a:ea typeface="+mn-ea"/>
                  <a:cs typeface="+mn-cs"/>
                </a:endParaRPr>
              </a:p>
            </p:txBody>
          </p:sp>
          <p:sp>
            <p:nvSpPr>
              <p:cNvPr id="71" name="Rectangle 19">
                <a:extLst>
                  <a:ext uri="{FF2B5EF4-FFF2-40B4-BE49-F238E27FC236}">
                    <a16:creationId xmlns:a16="http://schemas.microsoft.com/office/drawing/2014/main" id="{D6E0357B-D908-4263-B4EF-FB75D4D2B5B8}"/>
                  </a:ext>
                </a:extLst>
              </p:cNvPr>
              <p:cNvSpPr/>
              <p:nvPr/>
            </p:nvSpPr>
            <p:spPr>
              <a:xfrm>
                <a:off x="-1415383" y="3635837"/>
                <a:ext cx="252000" cy="252000"/>
              </a:xfrm>
              <a:prstGeom prst="rect">
                <a:avLst/>
              </a:prstGeom>
              <a:solidFill>
                <a:srgbClr val="66D4F9"/>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72" name="Rectangle 20">
                <a:extLst>
                  <a:ext uri="{FF2B5EF4-FFF2-40B4-BE49-F238E27FC236}">
                    <a16:creationId xmlns:a16="http://schemas.microsoft.com/office/drawing/2014/main" id="{D54EA839-A957-448C-89FE-F0A2FC6B9100}"/>
                  </a:ext>
                </a:extLst>
              </p:cNvPr>
              <p:cNvSpPr/>
              <p:nvPr/>
            </p:nvSpPr>
            <p:spPr>
              <a:xfrm>
                <a:off x="-1415383" y="3887695"/>
                <a:ext cx="252000" cy="252000"/>
              </a:xfrm>
              <a:prstGeom prst="rect">
                <a:avLst/>
              </a:prstGeom>
              <a:solidFill>
                <a:srgbClr val="AA71F2"/>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73" name="Rectangle 21">
                <a:extLst>
                  <a:ext uri="{FF2B5EF4-FFF2-40B4-BE49-F238E27FC236}">
                    <a16:creationId xmlns:a16="http://schemas.microsoft.com/office/drawing/2014/main" id="{F6F47EC9-8CAF-4540-B4E3-C92072C3EABF}"/>
                  </a:ext>
                </a:extLst>
              </p:cNvPr>
              <p:cNvSpPr/>
              <p:nvPr/>
            </p:nvSpPr>
            <p:spPr>
              <a:xfrm>
                <a:off x="-1415383" y="4139552"/>
                <a:ext cx="252000" cy="252000"/>
              </a:xfrm>
              <a:prstGeom prst="rect">
                <a:avLst/>
              </a:prstGeom>
              <a:solidFill>
                <a:srgbClr val="FE85C4"/>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74" name="Rectangle 3">
                <a:extLst>
                  <a:ext uri="{FF2B5EF4-FFF2-40B4-BE49-F238E27FC236}">
                    <a16:creationId xmlns:a16="http://schemas.microsoft.com/office/drawing/2014/main" id="{E360680F-93A2-4FFE-ACAB-6FA6D1B8C328}"/>
                  </a:ext>
                </a:extLst>
              </p:cNvPr>
              <p:cNvSpPr/>
              <p:nvPr/>
            </p:nvSpPr>
            <p:spPr>
              <a:xfrm>
                <a:off x="-1166305" y="2880263"/>
                <a:ext cx="252000" cy="252000"/>
              </a:xfrm>
              <a:prstGeom prst="rect">
                <a:avLst/>
              </a:prstGeom>
              <a:solidFill>
                <a:srgbClr val="A5B6F3"/>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75" name="Rectangle 4">
                <a:extLst>
                  <a:ext uri="{FF2B5EF4-FFF2-40B4-BE49-F238E27FC236}">
                    <a16:creationId xmlns:a16="http://schemas.microsoft.com/office/drawing/2014/main" id="{3A084AF8-B33A-4DF7-B4FC-E45E0271B909}"/>
                  </a:ext>
                </a:extLst>
              </p:cNvPr>
              <p:cNvSpPr/>
              <p:nvPr/>
            </p:nvSpPr>
            <p:spPr>
              <a:xfrm>
                <a:off x="-1166305" y="2628405"/>
                <a:ext cx="252000" cy="252000"/>
              </a:xfrm>
              <a:prstGeom prst="rect">
                <a:avLst/>
              </a:prstGeom>
              <a:solidFill>
                <a:srgbClr val="99ADD1"/>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76" name="Rectangle 5">
                <a:extLst>
                  <a:ext uri="{FF2B5EF4-FFF2-40B4-BE49-F238E27FC236}">
                    <a16:creationId xmlns:a16="http://schemas.microsoft.com/office/drawing/2014/main" id="{A8AAFB11-B6F9-40B4-B869-51ED1B206882}"/>
                  </a:ext>
                </a:extLst>
              </p:cNvPr>
              <p:cNvSpPr/>
              <p:nvPr/>
            </p:nvSpPr>
            <p:spPr>
              <a:xfrm>
                <a:off x="-1166305" y="3132121"/>
                <a:ext cx="252000" cy="252000"/>
              </a:xfrm>
              <a:prstGeom prst="rect">
                <a:avLst/>
              </a:prstGeom>
              <a:solidFill>
                <a:srgbClr val="9EA7B1"/>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77" name="Rectangle 6">
                <a:extLst>
                  <a:ext uri="{FF2B5EF4-FFF2-40B4-BE49-F238E27FC236}">
                    <a16:creationId xmlns:a16="http://schemas.microsoft.com/office/drawing/2014/main" id="{85C6181E-96FA-462B-AC29-FA5A99FBEFCA}"/>
                  </a:ext>
                </a:extLst>
              </p:cNvPr>
              <p:cNvSpPr/>
              <p:nvPr/>
            </p:nvSpPr>
            <p:spPr>
              <a:xfrm>
                <a:off x="-1166305" y="3383979"/>
                <a:ext cx="252000" cy="252000"/>
              </a:xfrm>
              <a:prstGeom prst="rect">
                <a:avLst/>
              </a:prstGeom>
              <a:solidFill>
                <a:srgbClr val="DEF7FF"/>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ysClr val="windowText" lastClr="000000"/>
                  </a:solidFill>
                  <a:effectLst/>
                  <a:uLnTx/>
                  <a:uFillTx/>
                  <a:latin typeface="Arial"/>
                  <a:ea typeface="+mn-ea"/>
                  <a:cs typeface="+mn-cs"/>
                </a:endParaRPr>
              </a:p>
            </p:txBody>
          </p:sp>
          <p:sp>
            <p:nvSpPr>
              <p:cNvPr id="78" name="Rectangle 19">
                <a:extLst>
                  <a:ext uri="{FF2B5EF4-FFF2-40B4-BE49-F238E27FC236}">
                    <a16:creationId xmlns:a16="http://schemas.microsoft.com/office/drawing/2014/main" id="{26F121CB-DFCF-44B7-B129-2D6F48E1A55C}"/>
                  </a:ext>
                </a:extLst>
              </p:cNvPr>
              <p:cNvSpPr/>
              <p:nvPr/>
            </p:nvSpPr>
            <p:spPr>
              <a:xfrm>
                <a:off x="-1166305" y="3635837"/>
                <a:ext cx="252000" cy="252000"/>
              </a:xfrm>
              <a:prstGeom prst="rect">
                <a:avLst/>
              </a:prstGeom>
              <a:solidFill>
                <a:srgbClr val="99E3FB"/>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79" name="Rectangle 20">
                <a:extLst>
                  <a:ext uri="{FF2B5EF4-FFF2-40B4-BE49-F238E27FC236}">
                    <a16:creationId xmlns:a16="http://schemas.microsoft.com/office/drawing/2014/main" id="{254A9D1E-6DA9-4886-ACA6-8437F56627A2}"/>
                  </a:ext>
                </a:extLst>
              </p:cNvPr>
              <p:cNvSpPr/>
              <p:nvPr/>
            </p:nvSpPr>
            <p:spPr>
              <a:xfrm>
                <a:off x="-1166305" y="3887695"/>
                <a:ext cx="252000" cy="252000"/>
              </a:xfrm>
              <a:prstGeom prst="rect">
                <a:avLst/>
              </a:prstGeom>
              <a:solidFill>
                <a:srgbClr val="C7A1F7"/>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80" name="Rectangle 21">
                <a:extLst>
                  <a:ext uri="{FF2B5EF4-FFF2-40B4-BE49-F238E27FC236}">
                    <a16:creationId xmlns:a16="http://schemas.microsoft.com/office/drawing/2014/main" id="{02198BAC-00CD-41EA-8E1A-2E45E2C155A6}"/>
                  </a:ext>
                </a:extLst>
              </p:cNvPr>
              <p:cNvSpPr/>
              <p:nvPr/>
            </p:nvSpPr>
            <p:spPr>
              <a:xfrm>
                <a:off x="-1166305" y="4139552"/>
                <a:ext cx="252000" cy="252000"/>
              </a:xfrm>
              <a:prstGeom prst="rect">
                <a:avLst/>
              </a:prstGeom>
              <a:solidFill>
                <a:srgbClr val="FEAED7"/>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81" name="Rectangle 3">
                <a:extLst>
                  <a:ext uri="{FF2B5EF4-FFF2-40B4-BE49-F238E27FC236}">
                    <a16:creationId xmlns:a16="http://schemas.microsoft.com/office/drawing/2014/main" id="{D825C7D7-CFE8-4DDC-840C-315A2D4E598F}"/>
                  </a:ext>
                </a:extLst>
              </p:cNvPr>
              <p:cNvSpPr/>
              <p:nvPr/>
            </p:nvSpPr>
            <p:spPr>
              <a:xfrm>
                <a:off x="-914806" y="2880121"/>
                <a:ext cx="252000" cy="252000"/>
              </a:xfrm>
              <a:prstGeom prst="rect">
                <a:avLst/>
              </a:prstGeom>
              <a:solidFill>
                <a:srgbClr val="D2DBF9"/>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82" name="Rectangle 4">
                <a:extLst>
                  <a:ext uri="{FF2B5EF4-FFF2-40B4-BE49-F238E27FC236}">
                    <a16:creationId xmlns:a16="http://schemas.microsoft.com/office/drawing/2014/main" id="{C149E777-A024-48C8-8436-02281331AE39}"/>
                  </a:ext>
                </a:extLst>
              </p:cNvPr>
              <p:cNvSpPr/>
              <p:nvPr/>
            </p:nvSpPr>
            <p:spPr>
              <a:xfrm>
                <a:off x="-914806" y="2628263"/>
                <a:ext cx="252000" cy="252000"/>
              </a:xfrm>
              <a:prstGeom prst="rect">
                <a:avLst/>
              </a:prstGeom>
              <a:solidFill>
                <a:srgbClr val="CCD6E8"/>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83" name="Rectangle 5">
                <a:extLst>
                  <a:ext uri="{FF2B5EF4-FFF2-40B4-BE49-F238E27FC236}">
                    <a16:creationId xmlns:a16="http://schemas.microsoft.com/office/drawing/2014/main" id="{81802499-731E-45AF-9412-1FA7B41A2417}"/>
                  </a:ext>
                </a:extLst>
              </p:cNvPr>
              <p:cNvSpPr/>
              <p:nvPr/>
            </p:nvSpPr>
            <p:spPr>
              <a:xfrm>
                <a:off x="-914806" y="3131979"/>
                <a:ext cx="252000" cy="252000"/>
              </a:xfrm>
              <a:prstGeom prst="rect">
                <a:avLst/>
              </a:prstGeom>
              <a:solidFill>
                <a:srgbClr val="CED3D8"/>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84" name="Rectangle 6">
                <a:extLst>
                  <a:ext uri="{FF2B5EF4-FFF2-40B4-BE49-F238E27FC236}">
                    <a16:creationId xmlns:a16="http://schemas.microsoft.com/office/drawing/2014/main" id="{AB28DD6E-720E-4B24-BE84-DF2BBB3E979F}"/>
                  </a:ext>
                </a:extLst>
              </p:cNvPr>
              <p:cNvSpPr/>
              <p:nvPr/>
            </p:nvSpPr>
            <p:spPr>
              <a:xfrm>
                <a:off x="-914806" y="3383837"/>
                <a:ext cx="252000" cy="252000"/>
              </a:xfrm>
              <a:prstGeom prst="rect">
                <a:avLst/>
              </a:prstGeom>
              <a:solidFill>
                <a:srgbClr val="EEFBFF"/>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ysClr val="windowText" lastClr="000000"/>
                  </a:solidFill>
                  <a:effectLst/>
                  <a:uLnTx/>
                  <a:uFillTx/>
                  <a:latin typeface="Arial"/>
                  <a:ea typeface="+mn-ea"/>
                  <a:cs typeface="+mn-cs"/>
                </a:endParaRPr>
              </a:p>
            </p:txBody>
          </p:sp>
          <p:sp>
            <p:nvSpPr>
              <p:cNvPr id="85" name="Rectangle 19">
                <a:extLst>
                  <a:ext uri="{FF2B5EF4-FFF2-40B4-BE49-F238E27FC236}">
                    <a16:creationId xmlns:a16="http://schemas.microsoft.com/office/drawing/2014/main" id="{D07ADB08-0E49-48B7-8E85-FE7C73CDC3D9}"/>
                  </a:ext>
                </a:extLst>
              </p:cNvPr>
              <p:cNvSpPr/>
              <p:nvPr/>
            </p:nvSpPr>
            <p:spPr>
              <a:xfrm>
                <a:off x="-914806" y="3635695"/>
                <a:ext cx="252000" cy="252000"/>
              </a:xfrm>
              <a:prstGeom prst="rect">
                <a:avLst/>
              </a:prstGeom>
              <a:solidFill>
                <a:srgbClr val="CCF1FD"/>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86" name="Rectangle 20">
                <a:extLst>
                  <a:ext uri="{FF2B5EF4-FFF2-40B4-BE49-F238E27FC236}">
                    <a16:creationId xmlns:a16="http://schemas.microsoft.com/office/drawing/2014/main" id="{51A272E4-8397-4C12-98FC-DD5F29401070}"/>
                  </a:ext>
                </a:extLst>
              </p:cNvPr>
              <p:cNvSpPr/>
              <p:nvPr/>
            </p:nvSpPr>
            <p:spPr>
              <a:xfrm>
                <a:off x="-914806" y="3887553"/>
                <a:ext cx="252000" cy="252000"/>
              </a:xfrm>
              <a:prstGeom prst="rect">
                <a:avLst/>
              </a:prstGeom>
              <a:solidFill>
                <a:srgbClr val="E3D0FB"/>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87" name="Rectangle 21">
                <a:extLst>
                  <a:ext uri="{FF2B5EF4-FFF2-40B4-BE49-F238E27FC236}">
                    <a16:creationId xmlns:a16="http://schemas.microsoft.com/office/drawing/2014/main" id="{7EBE0A2A-85C5-4BBF-A794-721E909F5F4E}"/>
                  </a:ext>
                </a:extLst>
              </p:cNvPr>
              <p:cNvSpPr/>
              <p:nvPr/>
            </p:nvSpPr>
            <p:spPr>
              <a:xfrm>
                <a:off x="-914806" y="4139410"/>
                <a:ext cx="252000" cy="252000"/>
              </a:xfrm>
              <a:prstGeom prst="rect">
                <a:avLst/>
              </a:prstGeom>
              <a:solidFill>
                <a:srgbClr val="FFD6EB"/>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grpSp>
        <p:grpSp>
          <p:nvGrpSpPr>
            <p:cNvPr id="9" name="그룹 8">
              <a:extLst>
                <a:ext uri="{FF2B5EF4-FFF2-40B4-BE49-F238E27FC236}">
                  <a16:creationId xmlns:a16="http://schemas.microsoft.com/office/drawing/2014/main" id="{8C201054-B8D9-4EE5-99C1-360F137D9BB3}"/>
                </a:ext>
              </a:extLst>
            </p:cNvPr>
            <p:cNvGrpSpPr/>
            <p:nvPr/>
          </p:nvGrpSpPr>
          <p:grpSpPr>
            <a:xfrm>
              <a:off x="-2426585" y="4858426"/>
              <a:ext cx="1763779" cy="1997613"/>
              <a:chOff x="-2426585" y="4858426"/>
              <a:chExt cx="1763779" cy="1997613"/>
            </a:xfrm>
          </p:grpSpPr>
          <p:sp>
            <p:nvSpPr>
              <p:cNvPr id="13" name="Rectangle 7">
                <a:extLst>
                  <a:ext uri="{FF2B5EF4-FFF2-40B4-BE49-F238E27FC236}">
                    <a16:creationId xmlns:a16="http://schemas.microsoft.com/office/drawing/2014/main" id="{04C944D6-9E4C-40F2-9D2A-E71F0F40E0E9}"/>
                  </a:ext>
                </a:extLst>
              </p:cNvPr>
              <p:cNvSpPr/>
              <p:nvPr/>
            </p:nvSpPr>
            <p:spPr>
              <a:xfrm>
                <a:off x="-2426585" y="4858426"/>
                <a:ext cx="763000" cy="252000"/>
              </a:xfrm>
              <a:prstGeom prst="rect">
                <a:avLst/>
              </a:prstGeom>
              <a:solidFill>
                <a:srgbClr val="76D2FF"/>
              </a:solidFill>
              <a:ln w="12700" cap="flat" cmpd="sng" algn="ctr">
                <a:noFill/>
                <a:prstDash val="solid"/>
                <a:miter lim="800000"/>
              </a:ln>
              <a:effectLst/>
            </p:spPr>
            <p:txBody>
              <a:bodyPr wrap="none" lIns="54610" tIns="54610" rIns="54610" bIns="54610"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800" b="0" i="0" u="none" strike="noStrike" kern="0" cap="none" spc="0" normalizeH="0" baseline="0" noProof="0" dirty="0">
                    <a:ln>
                      <a:noFill/>
                    </a:ln>
                    <a:solidFill>
                      <a:sysClr val="windowText" lastClr="000000"/>
                    </a:solidFill>
                    <a:effectLst/>
                    <a:uLnTx/>
                    <a:uFillTx/>
                    <a:latin typeface="Arial"/>
                    <a:ea typeface="+mn-ea"/>
                    <a:cs typeface="+mn-cs"/>
                  </a:rPr>
                  <a:t>118 / 210 / 255</a:t>
                </a:r>
              </a:p>
            </p:txBody>
          </p:sp>
          <p:sp>
            <p:nvSpPr>
              <p:cNvPr id="14" name="Rectangle 8">
                <a:extLst>
                  <a:ext uri="{FF2B5EF4-FFF2-40B4-BE49-F238E27FC236}">
                    <a16:creationId xmlns:a16="http://schemas.microsoft.com/office/drawing/2014/main" id="{AC7C0639-6EC6-49D8-ADB9-2FAB2A9B92E1}"/>
                  </a:ext>
                </a:extLst>
              </p:cNvPr>
              <p:cNvSpPr/>
              <p:nvPr/>
            </p:nvSpPr>
            <p:spPr>
              <a:xfrm>
                <a:off x="-2426585" y="5110633"/>
                <a:ext cx="763000" cy="252000"/>
              </a:xfrm>
              <a:prstGeom prst="rect">
                <a:avLst/>
              </a:prstGeom>
              <a:solidFill>
                <a:srgbClr val="510DBC"/>
              </a:solidFill>
              <a:ln w="12700" cap="flat" cmpd="sng" algn="ctr">
                <a:noFill/>
                <a:prstDash val="solid"/>
                <a:miter lim="800000"/>
              </a:ln>
              <a:effectLst/>
            </p:spPr>
            <p:txBody>
              <a:bodyPr wrap="none" lIns="54610" tIns="54610" rIns="54610" bIns="54610"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800" b="0" i="0" u="none" strike="noStrike" kern="0" cap="none" spc="0" normalizeH="0" baseline="0" noProof="0" dirty="0">
                    <a:ln>
                      <a:noFill/>
                    </a:ln>
                    <a:solidFill>
                      <a:srgbClr val="FFFFFF"/>
                    </a:solidFill>
                    <a:effectLst/>
                    <a:uLnTx/>
                    <a:uFillTx/>
                    <a:latin typeface="Arial"/>
                    <a:ea typeface="+mn-ea"/>
                    <a:cs typeface="+mn-cs"/>
                  </a:rPr>
                  <a:t>81 / 13 / 188</a:t>
                </a:r>
              </a:p>
            </p:txBody>
          </p:sp>
          <p:sp>
            <p:nvSpPr>
              <p:cNvPr id="15" name="Rectangle 9">
                <a:extLst>
                  <a:ext uri="{FF2B5EF4-FFF2-40B4-BE49-F238E27FC236}">
                    <a16:creationId xmlns:a16="http://schemas.microsoft.com/office/drawing/2014/main" id="{848432F1-58C6-45C0-8DE8-5123E634267A}"/>
                  </a:ext>
                </a:extLst>
              </p:cNvPr>
              <p:cNvSpPr/>
              <p:nvPr/>
            </p:nvSpPr>
            <p:spPr>
              <a:xfrm>
                <a:off x="-2426585" y="5356521"/>
                <a:ext cx="763000" cy="252000"/>
              </a:xfrm>
              <a:prstGeom prst="rect">
                <a:avLst/>
              </a:prstGeom>
              <a:solidFill>
                <a:srgbClr val="B497FF"/>
              </a:solidFill>
              <a:ln w="12700" cap="flat" cmpd="sng" algn="ctr">
                <a:noFill/>
                <a:prstDash val="solid"/>
                <a:miter lim="800000"/>
              </a:ln>
              <a:effectLst/>
            </p:spPr>
            <p:txBody>
              <a:bodyPr wrap="none" lIns="54610" tIns="54610" rIns="54610" bIns="54610"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800" b="0" i="0" u="none" strike="noStrike" kern="0" cap="none" spc="0" normalizeH="0" baseline="0" noProof="0" dirty="0">
                    <a:ln>
                      <a:noFill/>
                    </a:ln>
                    <a:solidFill>
                      <a:srgbClr val="FFFFFF"/>
                    </a:solidFill>
                    <a:effectLst/>
                    <a:uLnTx/>
                    <a:uFillTx/>
                    <a:latin typeface="Arial"/>
                    <a:ea typeface="+mn-ea"/>
                    <a:cs typeface="+mn-cs"/>
                  </a:rPr>
                  <a:t>180 / 151 / 255</a:t>
                </a:r>
              </a:p>
            </p:txBody>
          </p:sp>
          <p:sp>
            <p:nvSpPr>
              <p:cNvPr id="16" name="Rectangle 58">
                <a:extLst>
                  <a:ext uri="{FF2B5EF4-FFF2-40B4-BE49-F238E27FC236}">
                    <a16:creationId xmlns:a16="http://schemas.microsoft.com/office/drawing/2014/main" id="{80460979-5FF4-4049-AAD0-EC7415454AA4}"/>
                  </a:ext>
                </a:extLst>
              </p:cNvPr>
              <p:cNvSpPr/>
              <p:nvPr/>
            </p:nvSpPr>
            <p:spPr>
              <a:xfrm>
                <a:off x="-2426585" y="5605147"/>
                <a:ext cx="763000" cy="252000"/>
              </a:xfrm>
              <a:prstGeom prst="rect">
                <a:avLst/>
              </a:prstGeom>
              <a:solidFill>
                <a:srgbClr val="AB0D82"/>
              </a:solidFill>
              <a:ln w="12700" cap="flat" cmpd="sng" algn="ctr">
                <a:noFill/>
                <a:prstDash val="solid"/>
                <a:miter lim="800000"/>
              </a:ln>
              <a:effectLst/>
            </p:spPr>
            <p:txBody>
              <a:bodyPr wrap="none" lIns="54610" tIns="54610" rIns="54610" bIns="54610"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800" b="0" i="0" u="none" strike="noStrike" kern="0" cap="none" spc="0" normalizeH="0" baseline="0" noProof="0" dirty="0">
                    <a:ln>
                      <a:noFill/>
                    </a:ln>
                    <a:solidFill>
                      <a:srgbClr val="FFFFFF"/>
                    </a:solidFill>
                    <a:effectLst/>
                    <a:uLnTx/>
                    <a:uFillTx/>
                    <a:latin typeface="Arial"/>
                    <a:ea typeface="+mn-ea"/>
                    <a:cs typeface="+mn-cs"/>
                  </a:rPr>
                  <a:t>171 / 13 / 130</a:t>
                </a:r>
              </a:p>
            </p:txBody>
          </p:sp>
          <p:sp>
            <p:nvSpPr>
              <p:cNvPr id="17" name="Rectangle 59">
                <a:extLst>
                  <a:ext uri="{FF2B5EF4-FFF2-40B4-BE49-F238E27FC236}">
                    <a16:creationId xmlns:a16="http://schemas.microsoft.com/office/drawing/2014/main" id="{94CCD93F-722E-4F13-BA8E-E70E396761C4}"/>
                  </a:ext>
                </a:extLst>
              </p:cNvPr>
              <p:cNvSpPr/>
              <p:nvPr/>
            </p:nvSpPr>
            <p:spPr>
              <a:xfrm>
                <a:off x="-2426585" y="5857335"/>
                <a:ext cx="763000" cy="252000"/>
              </a:xfrm>
              <a:prstGeom prst="rect">
                <a:avLst/>
              </a:prstGeom>
              <a:solidFill>
                <a:srgbClr val="FFA3DA"/>
              </a:solidFill>
              <a:ln w="12700" cap="flat" cmpd="sng" algn="ctr">
                <a:noFill/>
                <a:prstDash val="solid"/>
                <a:miter lim="800000"/>
              </a:ln>
              <a:effectLst/>
            </p:spPr>
            <p:txBody>
              <a:bodyPr wrap="none" lIns="54610" tIns="54610" rIns="54610" bIns="54610"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800" b="0" i="0" u="none" strike="noStrike" kern="0" cap="none" spc="0" normalizeH="0" baseline="0" noProof="0" dirty="0">
                    <a:ln>
                      <a:noFill/>
                    </a:ln>
                    <a:solidFill>
                      <a:sysClr val="windowText" lastClr="000000"/>
                    </a:solidFill>
                    <a:effectLst/>
                    <a:uLnTx/>
                    <a:uFillTx/>
                    <a:latin typeface="Arial"/>
                    <a:ea typeface="+mn-ea"/>
                    <a:cs typeface="+mn-cs"/>
                  </a:rPr>
                  <a:t>255 / 163 / 218</a:t>
                </a:r>
              </a:p>
            </p:txBody>
          </p:sp>
          <p:sp>
            <p:nvSpPr>
              <p:cNvPr id="18" name="Rectangle 60">
                <a:extLst>
                  <a:ext uri="{FF2B5EF4-FFF2-40B4-BE49-F238E27FC236}">
                    <a16:creationId xmlns:a16="http://schemas.microsoft.com/office/drawing/2014/main" id="{3114D7B1-07E1-4282-88D0-D22C4833A574}"/>
                  </a:ext>
                </a:extLst>
              </p:cNvPr>
              <p:cNvSpPr/>
              <p:nvPr/>
            </p:nvSpPr>
            <p:spPr>
              <a:xfrm>
                <a:off x="-2426585" y="6101512"/>
                <a:ext cx="763000" cy="252000"/>
              </a:xfrm>
              <a:prstGeom prst="rect">
                <a:avLst/>
              </a:prstGeom>
              <a:solidFill>
                <a:srgbClr val="098E7E"/>
              </a:solidFill>
              <a:ln w="12700" cap="flat" cmpd="sng" algn="ctr">
                <a:noFill/>
                <a:prstDash val="solid"/>
                <a:miter lim="800000"/>
              </a:ln>
              <a:effectLst/>
            </p:spPr>
            <p:txBody>
              <a:bodyPr wrap="none" lIns="54610" tIns="54610" rIns="54610" bIns="54610"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800" b="0" i="0" u="none" strike="noStrike" kern="0" cap="none" spc="0" normalizeH="0" baseline="0" noProof="0" dirty="0">
                    <a:ln>
                      <a:noFill/>
                    </a:ln>
                    <a:solidFill>
                      <a:srgbClr val="FFFFFF"/>
                    </a:solidFill>
                    <a:effectLst/>
                    <a:uLnTx/>
                    <a:uFillTx/>
                    <a:latin typeface="Arial"/>
                    <a:ea typeface="+mn-ea"/>
                    <a:cs typeface="+mn-cs"/>
                  </a:rPr>
                  <a:t>9 / 142 / 126</a:t>
                </a:r>
              </a:p>
            </p:txBody>
          </p:sp>
          <p:sp>
            <p:nvSpPr>
              <p:cNvPr id="19" name="Rectangle 61">
                <a:extLst>
                  <a:ext uri="{FF2B5EF4-FFF2-40B4-BE49-F238E27FC236}">
                    <a16:creationId xmlns:a16="http://schemas.microsoft.com/office/drawing/2014/main" id="{47179250-9436-4824-BE06-69B145DD1DE5}"/>
                  </a:ext>
                </a:extLst>
              </p:cNvPr>
              <p:cNvSpPr/>
              <p:nvPr/>
            </p:nvSpPr>
            <p:spPr>
              <a:xfrm>
                <a:off x="-2426585" y="6352039"/>
                <a:ext cx="763000" cy="252000"/>
              </a:xfrm>
              <a:prstGeom prst="rect">
                <a:avLst/>
              </a:prstGeom>
              <a:solidFill>
                <a:srgbClr val="00C0AE"/>
              </a:solidFill>
              <a:ln w="12700" cap="flat" cmpd="sng" algn="ctr">
                <a:noFill/>
                <a:prstDash val="solid"/>
                <a:miter lim="800000"/>
              </a:ln>
              <a:effectLst/>
            </p:spPr>
            <p:txBody>
              <a:bodyPr wrap="none" lIns="54610" tIns="54610" rIns="54610" bIns="54610"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800" b="0" i="0" u="none" strike="noStrike" kern="0" cap="none" spc="0" normalizeH="0" baseline="0" noProof="0" dirty="0">
                    <a:ln>
                      <a:noFill/>
                    </a:ln>
                    <a:solidFill>
                      <a:srgbClr val="FFFFFF"/>
                    </a:solidFill>
                    <a:effectLst/>
                    <a:uLnTx/>
                    <a:uFillTx/>
                    <a:latin typeface="Arial"/>
                    <a:ea typeface="+mn-ea"/>
                    <a:cs typeface="+mn-cs"/>
                  </a:rPr>
                  <a:t>0 / 192 / 174</a:t>
                </a:r>
              </a:p>
            </p:txBody>
          </p:sp>
          <p:sp>
            <p:nvSpPr>
              <p:cNvPr id="20" name="Rectangle 62">
                <a:extLst>
                  <a:ext uri="{FF2B5EF4-FFF2-40B4-BE49-F238E27FC236}">
                    <a16:creationId xmlns:a16="http://schemas.microsoft.com/office/drawing/2014/main" id="{F0A7790F-21CE-4F83-8178-168F686B1D90}"/>
                  </a:ext>
                </a:extLst>
              </p:cNvPr>
              <p:cNvSpPr/>
              <p:nvPr/>
            </p:nvSpPr>
            <p:spPr>
              <a:xfrm>
                <a:off x="-2426585" y="6604039"/>
                <a:ext cx="763000" cy="252000"/>
              </a:xfrm>
              <a:prstGeom prst="rect">
                <a:avLst/>
              </a:prstGeom>
              <a:solidFill>
                <a:srgbClr val="63EBDA"/>
              </a:solidFill>
              <a:ln w="12700" cap="flat" cmpd="sng" algn="ctr">
                <a:noFill/>
                <a:prstDash val="solid"/>
                <a:miter lim="800000"/>
              </a:ln>
              <a:effectLst/>
            </p:spPr>
            <p:txBody>
              <a:bodyPr wrap="none" lIns="54610" tIns="54610" rIns="54610" bIns="54610"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800" b="0" i="0" u="none" strike="noStrike" kern="0" cap="none" spc="0" normalizeH="0" baseline="0" noProof="0" dirty="0">
                    <a:ln>
                      <a:noFill/>
                    </a:ln>
                    <a:solidFill>
                      <a:srgbClr val="0C233C"/>
                    </a:solidFill>
                    <a:effectLst/>
                    <a:uLnTx/>
                    <a:uFillTx/>
                    <a:latin typeface="Arial"/>
                    <a:ea typeface="+mn-ea"/>
                    <a:cs typeface="+mn-cs"/>
                  </a:rPr>
                  <a:t>99 / 235 / 218</a:t>
                </a:r>
              </a:p>
            </p:txBody>
          </p:sp>
          <p:sp>
            <p:nvSpPr>
              <p:cNvPr id="21" name="Rectangle 7">
                <a:extLst>
                  <a:ext uri="{FF2B5EF4-FFF2-40B4-BE49-F238E27FC236}">
                    <a16:creationId xmlns:a16="http://schemas.microsoft.com/office/drawing/2014/main" id="{48237A47-C95F-4074-8074-3472448A77E1}"/>
                  </a:ext>
                </a:extLst>
              </p:cNvPr>
              <p:cNvSpPr/>
              <p:nvPr/>
            </p:nvSpPr>
            <p:spPr>
              <a:xfrm>
                <a:off x="-1667383" y="4858426"/>
                <a:ext cx="252000" cy="252000"/>
              </a:xfrm>
              <a:prstGeom prst="rect">
                <a:avLst/>
              </a:prstGeom>
              <a:solidFill>
                <a:srgbClr val="91DBFF"/>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ysClr val="windowText" lastClr="000000"/>
                  </a:solidFill>
                  <a:effectLst/>
                  <a:uLnTx/>
                  <a:uFillTx/>
                  <a:latin typeface="Arial"/>
                  <a:ea typeface="+mn-ea"/>
                  <a:cs typeface="+mn-cs"/>
                </a:endParaRPr>
              </a:p>
            </p:txBody>
          </p:sp>
          <p:sp>
            <p:nvSpPr>
              <p:cNvPr id="22" name="Rectangle 8">
                <a:extLst>
                  <a:ext uri="{FF2B5EF4-FFF2-40B4-BE49-F238E27FC236}">
                    <a16:creationId xmlns:a16="http://schemas.microsoft.com/office/drawing/2014/main" id="{25A9B11E-14BB-4BEA-88A5-E6965996EEF0}"/>
                  </a:ext>
                </a:extLst>
              </p:cNvPr>
              <p:cNvSpPr/>
              <p:nvPr/>
            </p:nvSpPr>
            <p:spPr>
              <a:xfrm>
                <a:off x="-1667383" y="5110633"/>
                <a:ext cx="252000" cy="252000"/>
              </a:xfrm>
              <a:prstGeom prst="rect">
                <a:avLst/>
              </a:prstGeom>
              <a:solidFill>
                <a:srgbClr val="743DC9"/>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23" name="Rectangle 9">
                <a:extLst>
                  <a:ext uri="{FF2B5EF4-FFF2-40B4-BE49-F238E27FC236}">
                    <a16:creationId xmlns:a16="http://schemas.microsoft.com/office/drawing/2014/main" id="{D3D48156-CC39-41CC-B192-65D8D92D7CBC}"/>
                  </a:ext>
                </a:extLst>
              </p:cNvPr>
              <p:cNvSpPr/>
              <p:nvPr/>
            </p:nvSpPr>
            <p:spPr>
              <a:xfrm>
                <a:off x="-1667383" y="5356521"/>
                <a:ext cx="252000" cy="252000"/>
              </a:xfrm>
              <a:prstGeom prst="rect">
                <a:avLst/>
              </a:prstGeom>
              <a:solidFill>
                <a:srgbClr val="C3ACFF"/>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24" name="Rectangle 58">
                <a:extLst>
                  <a:ext uri="{FF2B5EF4-FFF2-40B4-BE49-F238E27FC236}">
                    <a16:creationId xmlns:a16="http://schemas.microsoft.com/office/drawing/2014/main" id="{F4AA324F-4E10-4509-9E10-77E3E043EB87}"/>
                  </a:ext>
                </a:extLst>
              </p:cNvPr>
              <p:cNvSpPr/>
              <p:nvPr/>
            </p:nvSpPr>
            <p:spPr>
              <a:xfrm>
                <a:off x="-1667383" y="5605147"/>
                <a:ext cx="252000" cy="252000"/>
              </a:xfrm>
              <a:prstGeom prst="rect">
                <a:avLst/>
              </a:prstGeom>
              <a:solidFill>
                <a:srgbClr val="BC3D9B"/>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25" name="Rectangle 59">
                <a:extLst>
                  <a:ext uri="{FF2B5EF4-FFF2-40B4-BE49-F238E27FC236}">
                    <a16:creationId xmlns:a16="http://schemas.microsoft.com/office/drawing/2014/main" id="{832A387F-A080-46B0-91C0-35FB4E618AAD}"/>
                  </a:ext>
                </a:extLst>
              </p:cNvPr>
              <p:cNvSpPr/>
              <p:nvPr/>
            </p:nvSpPr>
            <p:spPr>
              <a:xfrm>
                <a:off x="-1667383" y="5857335"/>
                <a:ext cx="252000" cy="252000"/>
              </a:xfrm>
              <a:prstGeom prst="rect">
                <a:avLst/>
              </a:prstGeom>
              <a:solidFill>
                <a:srgbClr val="FFB5E1"/>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ysClr val="windowText" lastClr="000000"/>
                  </a:solidFill>
                  <a:effectLst/>
                  <a:uLnTx/>
                  <a:uFillTx/>
                  <a:latin typeface="Arial"/>
                  <a:ea typeface="+mn-ea"/>
                  <a:cs typeface="+mn-cs"/>
                </a:endParaRPr>
              </a:p>
            </p:txBody>
          </p:sp>
          <p:sp>
            <p:nvSpPr>
              <p:cNvPr id="26" name="Rectangle 60">
                <a:extLst>
                  <a:ext uri="{FF2B5EF4-FFF2-40B4-BE49-F238E27FC236}">
                    <a16:creationId xmlns:a16="http://schemas.microsoft.com/office/drawing/2014/main" id="{0B3D5878-6343-4ECA-8E7C-F9FF6FE44C93}"/>
                  </a:ext>
                </a:extLst>
              </p:cNvPr>
              <p:cNvSpPr/>
              <p:nvPr/>
            </p:nvSpPr>
            <p:spPr>
              <a:xfrm>
                <a:off x="-1667383" y="6101512"/>
                <a:ext cx="252000" cy="252000"/>
              </a:xfrm>
              <a:prstGeom prst="rect">
                <a:avLst/>
              </a:prstGeom>
              <a:solidFill>
                <a:srgbClr val="3AA598"/>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27" name="Rectangle 61">
                <a:extLst>
                  <a:ext uri="{FF2B5EF4-FFF2-40B4-BE49-F238E27FC236}">
                    <a16:creationId xmlns:a16="http://schemas.microsoft.com/office/drawing/2014/main" id="{07CA48DF-9875-467B-B086-1F402A415134}"/>
                  </a:ext>
                </a:extLst>
              </p:cNvPr>
              <p:cNvSpPr/>
              <p:nvPr/>
            </p:nvSpPr>
            <p:spPr>
              <a:xfrm>
                <a:off x="-1667383" y="6352039"/>
                <a:ext cx="252000" cy="252000"/>
              </a:xfrm>
              <a:prstGeom prst="rect">
                <a:avLst/>
              </a:prstGeom>
              <a:solidFill>
                <a:srgbClr val="33CDBE"/>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28" name="Rectangle 62">
                <a:extLst>
                  <a:ext uri="{FF2B5EF4-FFF2-40B4-BE49-F238E27FC236}">
                    <a16:creationId xmlns:a16="http://schemas.microsoft.com/office/drawing/2014/main" id="{E95CEA35-9B51-4AE5-A6C7-3FE935D8518D}"/>
                  </a:ext>
                </a:extLst>
              </p:cNvPr>
              <p:cNvSpPr/>
              <p:nvPr/>
            </p:nvSpPr>
            <p:spPr>
              <a:xfrm>
                <a:off x="-1667383" y="6604039"/>
                <a:ext cx="252000" cy="252000"/>
              </a:xfrm>
              <a:prstGeom prst="rect">
                <a:avLst/>
              </a:prstGeom>
              <a:solidFill>
                <a:srgbClr val="82EFE1"/>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0C233C"/>
                  </a:solidFill>
                  <a:effectLst/>
                  <a:uLnTx/>
                  <a:uFillTx/>
                  <a:latin typeface="Arial"/>
                  <a:ea typeface="+mn-ea"/>
                  <a:cs typeface="+mn-cs"/>
                </a:endParaRPr>
              </a:p>
            </p:txBody>
          </p:sp>
          <p:sp>
            <p:nvSpPr>
              <p:cNvPr id="29" name="Rectangle 7">
                <a:extLst>
                  <a:ext uri="{FF2B5EF4-FFF2-40B4-BE49-F238E27FC236}">
                    <a16:creationId xmlns:a16="http://schemas.microsoft.com/office/drawing/2014/main" id="{5864CAF2-DCEC-4AE1-8790-B8614C6FAB2D}"/>
                  </a:ext>
                </a:extLst>
              </p:cNvPr>
              <p:cNvSpPr/>
              <p:nvPr/>
            </p:nvSpPr>
            <p:spPr>
              <a:xfrm>
                <a:off x="-1415383" y="4858426"/>
                <a:ext cx="252000" cy="252000"/>
              </a:xfrm>
              <a:prstGeom prst="rect">
                <a:avLst/>
              </a:prstGeom>
              <a:solidFill>
                <a:srgbClr val="ADE4FF"/>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ysClr val="windowText" lastClr="000000"/>
                  </a:solidFill>
                  <a:effectLst/>
                  <a:uLnTx/>
                  <a:uFillTx/>
                  <a:latin typeface="Arial"/>
                  <a:ea typeface="+mn-ea"/>
                  <a:cs typeface="+mn-cs"/>
                </a:endParaRPr>
              </a:p>
            </p:txBody>
          </p:sp>
          <p:sp>
            <p:nvSpPr>
              <p:cNvPr id="30" name="Rectangle 8">
                <a:extLst>
                  <a:ext uri="{FF2B5EF4-FFF2-40B4-BE49-F238E27FC236}">
                    <a16:creationId xmlns:a16="http://schemas.microsoft.com/office/drawing/2014/main" id="{A95B9BBA-2829-4B2F-B441-BC5A0593A732}"/>
                  </a:ext>
                </a:extLst>
              </p:cNvPr>
              <p:cNvSpPr/>
              <p:nvPr/>
            </p:nvSpPr>
            <p:spPr>
              <a:xfrm>
                <a:off x="-1415383" y="5110633"/>
                <a:ext cx="252000" cy="252000"/>
              </a:xfrm>
              <a:prstGeom prst="rect">
                <a:avLst/>
              </a:prstGeom>
              <a:solidFill>
                <a:srgbClr val="976ED7"/>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31" name="Rectangle 9">
                <a:extLst>
                  <a:ext uri="{FF2B5EF4-FFF2-40B4-BE49-F238E27FC236}">
                    <a16:creationId xmlns:a16="http://schemas.microsoft.com/office/drawing/2014/main" id="{F86B7E35-A8D6-428D-B73D-7C8650A74473}"/>
                  </a:ext>
                </a:extLst>
              </p:cNvPr>
              <p:cNvSpPr/>
              <p:nvPr/>
            </p:nvSpPr>
            <p:spPr>
              <a:xfrm>
                <a:off x="-1415383" y="5356521"/>
                <a:ext cx="252000" cy="252000"/>
              </a:xfrm>
              <a:prstGeom prst="rect">
                <a:avLst/>
              </a:prstGeom>
              <a:solidFill>
                <a:srgbClr val="D2C1FF"/>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32" name="Rectangle 58">
                <a:extLst>
                  <a:ext uri="{FF2B5EF4-FFF2-40B4-BE49-F238E27FC236}">
                    <a16:creationId xmlns:a16="http://schemas.microsoft.com/office/drawing/2014/main" id="{B2926669-F4AC-4D33-A073-98BF572DE393}"/>
                  </a:ext>
                </a:extLst>
              </p:cNvPr>
              <p:cNvSpPr/>
              <p:nvPr/>
            </p:nvSpPr>
            <p:spPr>
              <a:xfrm>
                <a:off x="-1415383" y="5605147"/>
                <a:ext cx="252000" cy="252000"/>
              </a:xfrm>
              <a:prstGeom prst="rect">
                <a:avLst/>
              </a:prstGeom>
              <a:solidFill>
                <a:srgbClr val="CD6EB4"/>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33" name="Rectangle 59">
                <a:extLst>
                  <a:ext uri="{FF2B5EF4-FFF2-40B4-BE49-F238E27FC236}">
                    <a16:creationId xmlns:a16="http://schemas.microsoft.com/office/drawing/2014/main" id="{1E15D1B1-A4DC-4140-831A-40F019BCA927}"/>
                  </a:ext>
                </a:extLst>
              </p:cNvPr>
              <p:cNvSpPr/>
              <p:nvPr/>
            </p:nvSpPr>
            <p:spPr>
              <a:xfrm>
                <a:off x="-1415383" y="5857335"/>
                <a:ext cx="252000" cy="252000"/>
              </a:xfrm>
              <a:prstGeom prst="rect">
                <a:avLst/>
              </a:prstGeom>
              <a:solidFill>
                <a:srgbClr val="FFC8E9"/>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ysClr val="windowText" lastClr="000000"/>
                  </a:solidFill>
                  <a:effectLst/>
                  <a:uLnTx/>
                  <a:uFillTx/>
                  <a:latin typeface="Arial"/>
                  <a:ea typeface="+mn-ea"/>
                  <a:cs typeface="+mn-cs"/>
                </a:endParaRPr>
              </a:p>
            </p:txBody>
          </p:sp>
          <p:sp>
            <p:nvSpPr>
              <p:cNvPr id="34" name="Rectangle 60">
                <a:extLst>
                  <a:ext uri="{FF2B5EF4-FFF2-40B4-BE49-F238E27FC236}">
                    <a16:creationId xmlns:a16="http://schemas.microsoft.com/office/drawing/2014/main" id="{DAE45453-1937-48CF-8E64-F62BFCAE2BBC}"/>
                  </a:ext>
                </a:extLst>
              </p:cNvPr>
              <p:cNvSpPr/>
              <p:nvPr/>
            </p:nvSpPr>
            <p:spPr>
              <a:xfrm>
                <a:off x="-1415383" y="6101512"/>
                <a:ext cx="252000" cy="252000"/>
              </a:xfrm>
              <a:prstGeom prst="rect">
                <a:avLst/>
              </a:prstGeom>
              <a:solidFill>
                <a:srgbClr val="6BBBB2"/>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35" name="Rectangle 61">
                <a:extLst>
                  <a:ext uri="{FF2B5EF4-FFF2-40B4-BE49-F238E27FC236}">
                    <a16:creationId xmlns:a16="http://schemas.microsoft.com/office/drawing/2014/main" id="{C3DF0FDB-4406-4250-8AA4-8607D607F3B8}"/>
                  </a:ext>
                </a:extLst>
              </p:cNvPr>
              <p:cNvSpPr/>
              <p:nvPr/>
            </p:nvSpPr>
            <p:spPr>
              <a:xfrm>
                <a:off x="-1415383" y="6352039"/>
                <a:ext cx="252000" cy="252000"/>
              </a:xfrm>
              <a:prstGeom prst="rect">
                <a:avLst/>
              </a:prstGeom>
              <a:solidFill>
                <a:srgbClr val="66D9CE"/>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36" name="Rectangle 62">
                <a:extLst>
                  <a:ext uri="{FF2B5EF4-FFF2-40B4-BE49-F238E27FC236}">
                    <a16:creationId xmlns:a16="http://schemas.microsoft.com/office/drawing/2014/main" id="{17960E35-3A0D-4ACD-8DC5-D963F807F8A5}"/>
                  </a:ext>
                </a:extLst>
              </p:cNvPr>
              <p:cNvSpPr/>
              <p:nvPr/>
            </p:nvSpPr>
            <p:spPr>
              <a:xfrm>
                <a:off x="-1415383" y="6604039"/>
                <a:ext cx="252000" cy="252000"/>
              </a:xfrm>
              <a:prstGeom prst="rect">
                <a:avLst/>
              </a:prstGeom>
              <a:solidFill>
                <a:srgbClr val="A1F3E9"/>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0C233C"/>
                  </a:solidFill>
                  <a:effectLst/>
                  <a:uLnTx/>
                  <a:uFillTx/>
                  <a:latin typeface="Arial"/>
                  <a:ea typeface="+mn-ea"/>
                  <a:cs typeface="+mn-cs"/>
                </a:endParaRPr>
              </a:p>
            </p:txBody>
          </p:sp>
          <p:sp>
            <p:nvSpPr>
              <p:cNvPr id="37" name="Rectangle 7">
                <a:extLst>
                  <a:ext uri="{FF2B5EF4-FFF2-40B4-BE49-F238E27FC236}">
                    <a16:creationId xmlns:a16="http://schemas.microsoft.com/office/drawing/2014/main" id="{0A7DEDC9-C9E7-4895-AFCD-47F6B37A5347}"/>
                  </a:ext>
                </a:extLst>
              </p:cNvPr>
              <p:cNvSpPr/>
              <p:nvPr/>
            </p:nvSpPr>
            <p:spPr>
              <a:xfrm>
                <a:off x="-1166305" y="4858426"/>
                <a:ext cx="252000" cy="252000"/>
              </a:xfrm>
              <a:prstGeom prst="rect">
                <a:avLst/>
              </a:prstGeom>
              <a:solidFill>
                <a:srgbClr val="C8EDFF"/>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ysClr val="windowText" lastClr="000000"/>
                  </a:solidFill>
                  <a:effectLst/>
                  <a:uLnTx/>
                  <a:uFillTx/>
                  <a:latin typeface="Arial"/>
                  <a:ea typeface="+mn-ea"/>
                  <a:cs typeface="+mn-cs"/>
                </a:endParaRPr>
              </a:p>
            </p:txBody>
          </p:sp>
          <p:sp>
            <p:nvSpPr>
              <p:cNvPr id="38" name="Rectangle 8">
                <a:extLst>
                  <a:ext uri="{FF2B5EF4-FFF2-40B4-BE49-F238E27FC236}">
                    <a16:creationId xmlns:a16="http://schemas.microsoft.com/office/drawing/2014/main" id="{AAC5171F-AF38-413E-A1D0-7C6ABEF712A4}"/>
                  </a:ext>
                </a:extLst>
              </p:cNvPr>
              <p:cNvSpPr/>
              <p:nvPr/>
            </p:nvSpPr>
            <p:spPr>
              <a:xfrm>
                <a:off x="-1166305" y="5110633"/>
                <a:ext cx="252000" cy="252000"/>
              </a:xfrm>
              <a:prstGeom prst="rect">
                <a:avLst/>
              </a:prstGeom>
              <a:solidFill>
                <a:srgbClr val="B99EE4"/>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39" name="Rectangle 9">
                <a:extLst>
                  <a:ext uri="{FF2B5EF4-FFF2-40B4-BE49-F238E27FC236}">
                    <a16:creationId xmlns:a16="http://schemas.microsoft.com/office/drawing/2014/main" id="{772F6CD9-2E03-424B-AA4F-F36EF599CBF6}"/>
                  </a:ext>
                </a:extLst>
              </p:cNvPr>
              <p:cNvSpPr/>
              <p:nvPr/>
            </p:nvSpPr>
            <p:spPr>
              <a:xfrm>
                <a:off x="-1166305" y="5356521"/>
                <a:ext cx="252000" cy="252000"/>
              </a:xfrm>
              <a:prstGeom prst="rect">
                <a:avLst/>
              </a:prstGeom>
              <a:solidFill>
                <a:srgbClr val="E1D5FF"/>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40" name="Rectangle 58">
                <a:extLst>
                  <a:ext uri="{FF2B5EF4-FFF2-40B4-BE49-F238E27FC236}">
                    <a16:creationId xmlns:a16="http://schemas.microsoft.com/office/drawing/2014/main" id="{2F620B25-1159-4808-9773-3F5C160DC8A5}"/>
                  </a:ext>
                </a:extLst>
              </p:cNvPr>
              <p:cNvSpPr/>
              <p:nvPr/>
            </p:nvSpPr>
            <p:spPr>
              <a:xfrm>
                <a:off x="-1166305" y="5605147"/>
                <a:ext cx="252000" cy="252000"/>
              </a:xfrm>
              <a:prstGeom prst="rect">
                <a:avLst/>
              </a:prstGeom>
              <a:solidFill>
                <a:srgbClr val="DD9ECD"/>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41" name="Rectangle 59">
                <a:extLst>
                  <a:ext uri="{FF2B5EF4-FFF2-40B4-BE49-F238E27FC236}">
                    <a16:creationId xmlns:a16="http://schemas.microsoft.com/office/drawing/2014/main" id="{09400A26-EA9D-4893-9FBA-CD8915C924D4}"/>
                  </a:ext>
                </a:extLst>
              </p:cNvPr>
              <p:cNvSpPr/>
              <p:nvPr/>
            </p:nvSpPr>
            <p:spPr>
              <a:xfrm>
                <a:off x="-1166305" y="5857335"/>
                <a:ext cx="252000" cy="252000"/>
              </a:xfrm>
              <a:prstGeom prst="rect">
                <a:avLst/>
              </a:prstGeom>
              <a:solidFill>
                <a:srgbClr val="FFDAF0"/>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ysClr val="windowText" lastClr="000000"/>
                  </a:solidFill>
                  <a:effectLst/>
                  <a:uLnTx/>
                  <a:uFillTx/>
                  <a:latin typeface="Arial"/>
                  <a:ea typeface="+mn-ea"/>
                  <a:cs typeface="+mn-cs"/>
                </a:endParaRPr>
              </a:p>
            </p:txBody>
          </p:sp>
          <p:sp>
            <p:nvSpPr>
              <p:cNvPr id="42" name="Rectangle 60">
                <a:extLst>
                  <a:ext uri="{FF2B5EF4-FFF2-40B4-BE49-F238E27FC236}">
                    <a16:creationId xmlns:a16="http://schemas.microsoft.com/office/drawing/2014/main" id="{F50F2EEA-3F07-49CE-B33F-C2B4D328402F}"/>
                  </a:ext>
                </a:extLst>
              </p:cNvPr>
              <p:cNvSpPr/>
              <p:nvPr/>
            </p:nvSpPr>
            <p:spPr>
              <a:xfrm>
                <a:off x="-1166305" y="6101512"/>
                <a:ext cx="252000" cy="252000"/>
              </a:xfrm>
              <a:prstGeom prst="rect">
                <a:avLst/>
              </a:prstGeom>
              <a:solidFill>
                <a:srgbClr val="9DD2CB"/>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43" name="Rectangle 61">
                <a:extLst>
                  <a:ext uri="{FF2B5EF4-FFF2-40B4-BE49-F238E27FC236}">
                    <a16:creationId xmlns:a16="http://schemas.microsoft.com/office/drawing/2014/main" id="{28B6E432-8B11-4758-BAF9-BDAF03EE6D1C}"/>
                  </a:ext>
                </a:extLst>
              </p:cNvPr>
              <p:cNvSpPr/>
              <p:nvPr/>
            </p:nvSpPr>
            <p:spPr>
              <a:xfrm>
                <a:off x="-1166305" y="6352039"/>
                <a:ext cx="252000" cy="252000"/>
              </a:xfrm>
              <a:prstGeom prst="rect">
                <a:avLst/>
              </a:prstGeom>
              <a:solidFill>
                <a:srgbClr val="99E6DF"/>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44" name="Rectangle 62">
                <a:extLst>
                  <a:ext uri="{FF2B5EF4-FFF2-40B4-BE49-F238E27FC236}">
                    <a16:creationId xmlns:a16="http://schemas.microsoft.com/office/drawing/2014/main" id="{1C47BB17-43E2-477A-B406-B08BB766AEC3}"/>
                  </a:ext>
                </a:extLst>
              </p:cNvPr>
              <p:cNvSpPr/>
              <p:nvPr/>
            </p:nvSpPr>
            <p:spPr>
              <a:xfrm>
                <a:off x="-1166305" y="6604039"/>
                <a:ext cx="252000" cy="252000"/>
              </a:xfrm>
              <a:prstGeom prst="rect">
                <a:avLst/>
              </a:prstGeom>
              <a:solidFill>
                <a:srgbClr val="C1F7F0"/>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0C233C"/>
                  </a:solidFill>
                  <a:effectLst/>
                  <a:uLnTx/>
                  <a:uFillTx/>
                  <a:latin typeface="Arial"/>
                  <a:ea typeface="+mn-ea"/>
                  <a:cs typeface="+mn-cs"/>
                </a:endParaRPr>
              </a:p>
            </p:txBody>
          </p:sp>
          <p:sp>
            <p:nvSpPr>
              <p:cNvPr id="45" name="Rectangle 7">
                <a:extLst>
                  <a:ext uri="{FF2B5EF4-FFF2-40B4-BE49-F238E27FC236}">
                    <a16:creationId xmlns:a16="http://schemas.microsoft.com/office/drawing/2014/main" id="{056D4AAE-0337-473D-BC8D-6AE0F79A3E85}"/>
                  </a:ext>
                </a:extLst>
              </p:cNvPr>
              <p:cNvSpPr/>
              <p:nvPr/>
            </p:nvSpPr>
            <p:spPr>
              <a:xfrm>
                <a:off x="-914806" y="4858426"/>
                <a:ext cx="252000" cy="252000"/>
              </a:xfrm>
              <a:prstGeom prst="rect">
                <a:avLst/>
              </a:prstGeom>
              <a:solidFill>
                <a:srgbClr val="E4F6FF"/>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ysClr val="windowText" lastClr="000000"/>
                  </a:solidFill>
                  <a:effectLst/>
                  <a:uLnTx/>
                  <a:uFillTx/>
                  <a:latin typeface="Arial"/>
                  <a:ea typeface="+mn-ea"/>
                  <a:cs typeface="+mn-cs"/>
                </a:endParaRPr>
              </a:p>
            </p:txBody>
          </p:sp>
          <p:sp>
            <p:nvSpPr>
              <p:cNvPr id="46" name="Rectangle 8">
                <a:extLst>
                  <a:ext uri="{FF2B5EF4-FFF2-40B4-BE49-F238E27FC236}">
                    <a16:creationId xmlns:a16="http://schemas.microsoft.com/office/drawing/2014/main" id="{F1E89D60-7361-43CE-B861-C253AED43C6D}"/>
                  </a:ext>
                </a:extLst>
              </p:cNvPr>
              <p:cNvSpPr/>
              <p:nvPr/>
            </p:nvSpPr>
            <p:spPr>
              <a:xfrm>
                <a:off x="-914806" y="5110633"/>
                <a:ext cx="252000" cy="252000"/>
              </a:xfrm>
              <a:prstGeom prst="rect">
                <a:avLst/>
              </a:prstGeom>
              <a:solidFill>
                <a:srgbClr val="DCCFF2"/>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47" name="Rectangle 9">
                <a:extLst>
                  <a:ext uri="{FF2B5EF4-FFF2-40B4-BE49-F238E27FC236}">
                    <a16:creationId xmlns:a16="http://schemas.microsoft.com/office/drawing/2014/main" id="{62B0541C-07C1-40DA-B89E-BFEDB7D13B23}"/>
                  </a:ext>
                </a:extLst>
              </p:cNvPr>
              <p:cNvSpPr/>
              <p:nvPr/>
            </p:nvSpPr>
            <p:spPr>
              <a:xfrm>
                <a:off x="-914806" y="5356521"/>
                <a:ext cx="252000" cy="252000"/>
              </a:xfrm>
              <a:prstGeom prst="rect">
                <a:avLst/>
              </a:prstGeom>
              <a:solidFill>
                <a:srgbClr val="F0EAFF"/>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48" name="Rectangle 58">
                <a:extLst>
                  <a:ext uri="{FF2B5EF4-FFF2-40B4-BE49-F238E27FC236}">
                    <a16:creationId xmlns:a16="http://schemas.microsoft.com/office/drawing/2014/main" id="{BE73C892-61D8-480F-8F3D-B97A2CE8C11E}"/>
                  </a:ext>
                </a:extLst>
              </p:cNvPr>
              <p:cNvSpPr/>
              <p:nvPr/>
            </p:nvSpPr>
            <p:spPr>
              <a:xfrm>
                <a:off x="-914806" y="5605147"/>
                <a:ext cx="252000" cy="252000"/>
              </a:xfrm>
              <a:prstGeom prst="rect">
                <a:avLst/>
              </a:prstGeom>
              <a:solidFill>
                <a:srgbClr val="EECFE6"/>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49" name="Rectangle 59">
                <a:extLst>
                  <a:ext uri="{FF2B5EF4-FFF2-40B4-BE49-F238E27FC236}">
                    <a16:creationId xmlns:a16="http://schemas.microsoft.com/office/drawing/2014/main" id="{D8122316-8716-44E2-AEAC-04FE00725E81}"/>
                  </a:ext>
                </a:extLst>
              </p:cNvPr>
              <p:cNvSpPr/>
              <p:nvPr/>
            </p:nvSpPr>
            <p:spPr>
              <a:xfrm>
                <a:off x="-914806" y="5857335"/>
                <a:ext cx="252000" cy="252000"/>
              </a:xfrm>
              <a:prstGeom prst="rect">
                <a:avLst/>
              </a:prstGeom>
              <a:solidFill>
                <a:srgbClr val="FFEDF8"/>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ysClr val="windowText" lastClr="000000"/>
                  </a:solidFill>
                  <a:effectLst/>
                  <a:uLnTx/>
                  <a:uFillTx/>
                  <a:latin typeface="Arial"/>
                  <a:ea typeface="+mn-ea"/>
                  <a:cs typeface="+mn-cs"/>
                </a:endParaRPr>
              </a:p>
            </p:txBody>
          </p:sp>
          <p:sp>
            <p:nvSpPr>
              <p:cNvPr id="50" name="Rectangle 60">
                <a:extLst>
                  <a:ext uri="{FF2B5EF4-FFF2-40B4-BE49-F238E27FC236}">
                    <a16:creationId xmlns:a16="http://schemas.microsoft.com/office/drawing/2014/main" id="{99B6051C-2614-4475-A033-1917D693DB1B}"/>
                  </a:ext>
                </a:extLst>
              </p:cNvPr>
              <p:cNvSpPr/>
              <p:nvPr/>
            </p:nvSpPr>
            <p:spPr>
              <a:xfrm>
                <a:off x="-914806" y="6101512"/>
                <a:ext cx="252000" cy="252000"/>
              </a:xfrm>
              <a:prstGeom prst="rect">
                <a:avLst/>
              </a:prstGeom>
              <a:solidFill>
                <a:srgbClr val="CEE8E5"/>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51" name="Rectangle 61">
                <a:extLst>
                  <a:ext uri="{FF2B5EF4-FFF2-40B4-BE49-F238E27FC236}">
                    <a16:creationId xmlns:a16="http://schemas.microsoft.com/office/drawing/2014/main" id="{E4225B32-5E4B-4A3A-B980-C81E501F6107}"/>
                  </a:ext>
                </a:extLst>
              </p:cNvPr>
              <p:cNvSpPr/>
              <p:nvPr/>
            </p:nvSpPr>
            <p:spPr>
              <a:xfrm>
                <a:off x="-914806" y="6352039"/>
                <a:ext cx="252000" cy="252000"/>
              </a:xfrm>
              <a:prstGeom prst="rect">
                <a:avLst/>
              </a:prstGeom>
              <a:solidFill>
                <a:srgbClr val="CCF2EF"/>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FFFFFF"/>
                  </a:solidFill>
                  <a:effectLst/>
                  <a:uLnTx/>
                  <a:uFillTx/>
                  <a:latin typeface="Arial"/>
                  <a:ea typeface="+mn-ea"/>
                  <a:cs typeface="+mn-cs"/>
                </a:endParaRPr>
              </a:p>
            </p:txBody>
          </p:sp>
          <p:sp>
            <p:nvSpPr>
              <p:cNvPr id="52" name="Rectangle 62">
                <a:extLst>
                  <a:ext uri="{FF2B5EF4-FFF2-40B4-BE49-F238E27FC236}">
                    <a16:creationId xmlns:a16="http://schemas.microsoft.com/office/drawing/2014/main" id="{C5A1AB37-1DCD-478F-AFF6-24652B45662B}"/>
                  </a:ext>
                </a:extLst>
              </p:cNvPr>
              <p:cNvSpPr/>
              <p:nvPr/>
            </p:nvSpPr>
            <p:spPr>
              <a:xfrm>
                <a:off x="-914806" y="6604039"/>
                <a:ext cx="252000" cy="252000"/>
              </a:xfrm>
              <a:prstGeom prst="rect">
                <a:avLst/>
              </a:prstGeom>
              <a:solidFill>
                <a:srgbClr val="E0FBF8"/>
              </a:solidFill>
              <a:ln w="12700" cap="flat" cmpd="sng" algn="ctr">
                <a:noFill/>
                <a:prstDash val="solid"/>
                <a:miter lim="800000"/>
              </a:ln>
              <a:effectLst/>
            </p:spPr>
            <p:txBody>
              <a:bodyPr wrap="none" lIns="54610" tIns="54610" rIns="54610" bIns="5461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800" b="0" i="0" u="none" strike="noStrike" kern="0" cap="none" spc="0" normalizeH="0" baseline="0" noProof="0" dirty="0">
                  <a:ln>
                    <a:noFill/>
                  </a:ln>
                  <a:solidFill>
                    <a:srgbClr val="0C233C"/>
                  </a:solidFill>
                  <a:effectLst/>
                  <a:uLnTx/>
                  <a:uFillTx/>
                  <a:latin typeface="Arial"/>
                  <a:ea typeface="+mn-ea"/>
                  <a:cs typeface="+mn-cs"/>
                </a:endParaRPr>
              </a:p>
            </p:txBody>
          </p:sp>
        </p:grpSp>
        <p:sp>
          <p:nvSpPr>
            <p:cNvPr id="11" name="TextBox 10">
              <a:extLst>
                <a:ext uri="{FF2B5EF4-FFF2-40B4-BE49-F238E27FC236}">
                  <a16:creationId xmlns:a16="http://schemas.microsoft.com/office/drawing/2014/main" id="{A6D18DC6-8CC8-4EC1-B059-16138A3045A6}"/>
                </a:ext>
              </a:extLst>
            </p:cNvPr>
            <p:cNvSpPr txBox="1"/>
            <p:nvPr/>
          </p:nvSpPr>
          <p:spPr>
            <a:xfrm>
              <a:off x="-2429323" y="2432372"/>
              <a:ext cx="1364046" cy="153888"/>
            </a:xfrm>
            <a:prstGeom prst="rect">
              <a:avLst/>
            </a:prstGeom>
            <a:noFill/>
          </p:spPr>
          <p:txBody>
            <a:bodyPr wrap="square" lIns="0" tIns="0" rIns="0" bIns="0" rtlCol="0">
              <a:spAutoFit/>
            </a:bodyPr>
            <a:lstStyle/>
            <a:p>
              <a:pPr>
                <a:spcAft>
                  <a:spcPts val="600"/>
                </a:spcAft>
              </a:pPr>
              <a:r>
                <a:rPr lang="en-US" sz="1000" b="1" dirty="0">
                  <a:solidFill>
                    <a:sysClr val="windowText" lastClr="000000"/>
                  </a:solidFill>
                  <a:latin typeface="Arial"/>
                </a:rPr>
                <a:t>Primary Colors</a:t>
              </a:r>
            </a:p>
          </p:txBody>
        </p:sp>
        <p:sp>
          <p:nvSpPr>
            <p:cNvPr id="12" name="TextBox 11">
              <a:extLst>
                <a:ext uri="{FF2B5EF4-FFF2-40B4-BE49-F238E27FC236}">
                  <a16:creationId xmlns:a16="http://schemas.microsoft.com/office/drawing/2014/main" id="{CB66DBEF-1025-4973-96B3-EA5F5CF203B3}"/>
                </a:ext>
              </a:extLst>
            </p:cNvPr>
            <p:cNvSpPr txBox="1"/>
            <p:nvPr/>
          </p:nvSpPr>
          <p:spPr>
            <a:xfrm>
              <a:off x="-2429323" y="4514338"/>
              <a:ext cx="1946348" cy="307777"/>
            </a:xfrm>
            <a:prstGeom prst="rect">
              <a:avLst/>
            </a:prstGeom>
            <a:noFill/>
          </p:spPr>
          <p:txBody>
            <a:bodyPr wrap="square" lIns="0" tIns="0" rIns="0" bIns="0" rtlCol="0">
              <a:spAutoFit/>
            </a:bodyPr>
            <a:lstStyle/>
            <a:p>
              <a:pPr>
                <a:spcAft>
                  <a:spcPts val="600"/>
                </a:spcAft>
              </a:pPr>
              <a:r>
                <a:rPr lang="en-US" sz="1000" b="1" dirty="0">
                  <a:solidFill>
                    <a:sysClr val="windowText" lastClr="000000"/>
                  </a:solidFill>
                  <a:latin typeface="Arial"/>
                </a:rPr>
                <a:t>Accent Colors for Infographics and charts only</a:t>
              </a:r>
            </a:p>
          </p:txBody>
        </p:sp>
      </p:grpSp>
    </p:spTree>
    <p:extLst>
      <p:ext uri="{BB962C8B-B14F-4D97-AF65-F5344CB8AC3E}">
        <p14:creationId xmlns:p14="http://schemas.microsoft.com/office/powerpoint/2010/main" val="3451908150"/>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표지_BF2">
    <p:bg>
      <p:bgPr>
        <a:solidFill>
          <a:schemeClr val="tx2"/>
        </a:solidFill>
        <a:effectLst/>
      </p:bgPr>
    </p:bg>
    <p:spTree>
      <p:nvGrpSpPr>
        <p:cNvPr id="1" name=""/>
        <p:cNvGrpSpPr/>
        <p:nvPr/>
      </p:nvGrpSpPr>
      <p:grpSpPr>
        <a:xfrm>
          <a:off x="0" y="0"/>
          <a:ext cx="0" cy="0"/>
          <a:chOff x="0" y="0"/>
          <a:chExt cx="0" cy="0"/>
        </a:xfrm>
      </p:grpSpPr>
      <p:sp>
        <p:nvSpPr>
          <p:cNvPr id="8" name="Picture Placeholder 2">
            <a:extLst>
              <a:ext uri="{FF2B5EF4-FFF2-40B4-BE49-F238E27FC236}">
                <a16:creationId xmlns:a16="http://schemas.microsoft.com/office/drawing/2014/main" id="{246D80B7-7732-4A1A-A021-569FBF49B80E}"/>
              </a:ext>
            </a:extLst>
          </p:cNvPr>
          <p:cNvSpPr>
            <a:spLocks noGrp="1"/>
          </p:cNvSpPr>
          <p:nvPr>
            <p:ph type="pic" sz="quarter" idx="12"/>
          </p:nvPr>
        </p:nvSpPr>
        <p:spPr>
          <a:xfrm>
            <a:off x="6014001" y="1268413"/>
            <a:ext cx="3077611" cy="4428972"/>
          </a:xfrm>
          <a:prstGeom prst="rect">
            <a:avLst/>
          </a:prstGeom>
          <a:solidFill>
            <a:schemeClr val="accent1"/>
          </a:solidFill>
        </p:spPr>
        <p:txBody>
          <a:bodyPr vert="horz" lIns="0" tIns="0" rIns="0" bIns="0" rtlCol="0" anchor="ctr" anchorCtr="0">
            <a:noAutofit/>
          </a:bodyPr>
          <a:lstStyle>
            <a:lvl1pPr>
              <a:defRPr lang="en-US" sz="1100" b="0">
                <a:solidFill>
                  <a:schemeClr val="bg1"/>
                </a:solidFill>
                <a:latin typeface="+mn-ea"/>
                <a:ea typeface="+mn-ea"/>
              </a:defRPr>
            </a:lvl1pPr>
          </a:lstStyle>
          <a:p>
            <a:pPr lvl="0" algn="ctr"/>
            <a:r>
              <a:rPr lang="ko-KR" altLang="en-US"/>
              <a:t>그림을 추가하려면 아이콘을 클릭하십시오</a:t>
            </a:r>
            <a:endParaRPr lang="en-US"/>
          </a:p>
        </p:txBody>
      </p:sp>
    </p:spTree>
    <p:extLst>
      <p:ext uri="{BB962C8B-B14F-4D97-AF65-F5344CB8AC3E}">
        <p14:creationId xmlns:p14="http://schemas.microsoft.com/office/powerpoint/2010/main" val="3274707364"/>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표지_BF3">
    <p:bg>
      <p:bgPr>
        <a:solidFill>
          <a:schemeClr val="tx2"/>
        </a:solidFill>
        <a:effectLst/>
      </p:bgPr>
    </p:bg>
    <p:spTree>
      <p:nvGrpSpPr>
        <p:cNvPr id="1" name=""/>
        <p:cNvGrpSpPr/>
        <p:nvPr/>
      </p:nvGrpSpPr>
      <p:grpSpPr>
        <a:xfrm>
          <a:off x="0" y="0"/>
          <a:ext cx="0" cy="0"/>
          <a:chOff x="0" y="0"/>
          <a:chExt cx="0" cy="0"/>
        </a:xfrm>
      </p:grpSpPr>
      <p:sp>
        <p:nvSpPr>
          <p:cNvPr id="11" name="Picture Placeholder 2">
            <a:extLst>
              <a:ext uri="{FF2B5EF4-FFF2-40B4-BE49-F238E27FC236}">
                <a16:creationId xmlns:a16="http://schemas.microsoft.com/office/drawing/2014/main" id="{8F0376D9-6560-49E3-9347-981424F2A841}"/>
              </a:ext>
            </a:extLst>
          </p:cNvPr>
          <p:cNvSpPr>
            <a:spLocks noGrp="1"/>
          </p:cNvSpPr>
          <p:nvPr>
            <p:ph type="pic" sz="quarter" idx="12"/>
          </p:nvPr>
        </p:nvSpPr>
        <p:spPr>
          <a:xfrm>
            <a:off x="814388" y="1277649"/>
            <a:ext cx="4354574" cy="3022538"/>
          </a:xfrm>
          <a:prstGeom prst="rect">
            <a:avLst/>
          </a:prstGeom>
          <a:solidFill>
            <a:schemeClr val="accent1"/>
          </a:solidFill>
        </p:spPr>
        <p:txBody>
          <a:bodyPr vert="horz" lIns="0" tIns="0" rIns="0" bIns="0" rtlCol="0" anchor="ctr" anchorCtr="0">
            <a:noAutofit/>
          </a:bodyPr>
          <a:lstStyle>
            <a:lvl1pPr>
              <a:defRPr lang="en-US" sz="1100" b="0">
                <a:solidFill>
                  <a:schemeClr val="bg1"/>
                </a:solidFill>
                <a:latin typeface="+mn-ea"/>
                <a:ea typeface="+mn-ea"/>
              </a:defRPr>
            </a:lvl1pPr>
          </a:lstStyle>
          <a:p>
            <a:pPr lvl="0" algn="ctr"/>
            <a:r>
              <a:rPr lang="ko-KR" altLang="en-US" dirty="0"/>
              <a:t>그림을 추가하려면 아이콘을 클릭하십시오</a:t>
            </a:r>
            <a:endParaRPr lang="en-US" dirty="0"/>
          </a:p>
        </p:txBody>
      </p:sp>
    </p:spTree>
    <p:extLst>
      <p:ext uri="{BB962C8B-B14F-4D97-AF65-F5344CB8AC3E}">
        <p14:creationId xmlns:p14="http://schemas.microsoft.com/office/powerpoint/2010/main" val="1308489949"/>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blank" preserve="1">
  <p:cSld name="표지">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7398971"/>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본문">
    <p:spTree>
      <p:nvGrpSpPr>
        <p:cNvPr id="1" name=""/>
        <p:cNvGrpSpPr/>
        <p:nvPr/>
      </p:nvGrpSpPr>
      <p:grpSpPr>
        <a:xfrm>
          <a:off x="0" y="0"/>
          <a:ext cx="0" cy="0"/>
          <a:chOff x="0" y="0"/>
          <a:chExt cx="0" cy="0"/>
        </a:xfrm>
      </p:grpSpPr>
      <p:sp>
        <p:nvSpPr>
          <p:cNvPr id="3" name="텍스트 개체 틀 2">
            <a:extLst>
              <a:ext uri="{FF2B5EF4-FFF2-40B4-BE49-F238E27FC236}">
                <a16:creationId xmlns:a16="http://schemas.microsoft.com/office/drawing/2014/main" id="{38FC7B1E-F1B7-4C72-8C3D-DA325EFBE212}"/>
              </a:ext>
            </a:extLst>
          </p:cNvPr>
          <p:cNvSpPr>
            <a:spLocks noGrp="1"/>
          </p:cNvSpPr>
          <p:nvPr>
            <p:ph type="body" sz="quarter" idx="10" hasCustomPrompt="1"/>
          </p:nvPr>
        </p:nvSpPr>
        <p:spPr>
          <a:xfrm>
            <a:off x="488949" y="333149"/>
            <a:ext cx="8928101" cy="184666"/>
          </a:xfrm>
          <a:prstGeom prst="rect">
            <a:avLst/>
          </a:prstGeom>
        </p:spPr>
        <p:txBody>
          <a:bodyPr wrap="square" lIns="0" tIns="0" rIns="0" bIns="0" anchor="b" anchorCtr="0">
            <a:spAutoFit/>
          </a:bodyPr>
          <a:lstStyle>
            <a:lvl1pPr>
              <a:defRPr kumimoji="0" lang="ko-KR" altLang="en-US" sz="1200" b="0" u="none" strike="noStrike" kern="0" cap="none" spc="0" normalizeH="0" baseline="0" dirty="0">
                <a:ln>
                  <a:solidFill>
                    <a:prstClr val="white">
                      <a:lumMod val="75000"/>
                      <a:alpha val="0"/>
                    </a:prstClr>
                  </a:solidFill>
                </a:ln>
                <a:solidFill>
                  <a:srgbClr val="00338D"/>
                </a:solidFill>
                <a:effectLst/>
                <a:uLnTx/>
                <a:uFillTx/>
                <a:latin typeface="KoPub돋움체 Medium" panose="00000600000000000000" pitchFamily="2" charset="-127"/>
                <a:ea typeface="KoPub돋움체 Medium" panose="00000600000000000000" pitchFamily="2" charset="-127"/>
                <a:cs typeface="KoPub돋움체 Medium" panose="02020603020101020101" pitchFamily="18" charset="-127"/>
              </a:defRPr>
            </a:lvl1pPr>
          </a:lstStyle>
          <a:p>
            <a:pPr marL="0" marR="0" lvl="0" indent="0" algn="l" defTabSz="914400" rtl="0" fontAlgn="auto" latinLnBrk="0">
              <a:lnSpc>
                <a:spcPct val="100000"/>
              </a:lnSpc>
              <a:spcBef>
                <a:spcPts val="0"/>
              </a:spcBef>
              <a:buClrTx/>
              <a:buSzTx/>
              <a:buFontTx/>
              <a:buNone/>
              <a:tabLst/>
            </a:pPr>
            <a:r>
              <a:rPr lang="ko-KR" altLang="en-US" dirty="0"/>
              <a:t>제목을 입력하세요</a:t>
            </a:r>
          </a:p>
        </p:txBody>
      </p:sp>
      <p:sp>
        <p:nvSpPr>
          <p:cNvPr id="39" name="텍스트 개체 틀 38">
            <a:extLst>
              <a:ext uri="{FF2B5EF4-FFF2-40B4-BE49-F238E27FC236}">
                <a16:creationId xmlns:a16="http://schemas.microsoft.com/office/drawing/2014/main" id="{C67D7BE6-E882-41C8-856A-70093BA37756}"/>
              </a:ext>
            </a:extLst>
          </p:cNvPr>
          <p:cNvSpPr>
            <a:spLocks noGrp="1"/>
          </p:cNvSpPr>
          <p:nvPr>
            <p:ph type="body" sz="quarter" idx="11" hasCustomPrompt="1"/>
          </p:nvPr>
        </p:nvSpPr>
        <p:spPr>
          <a:xfrm>
            <a:off x="488950" y="617249"/>
            <a:ext cx="8928100" cy="322262"/>
          </a:xfrm>
          <a:prstGeom prst="rect">
            <a:avLst/>
          </a:prstGeom>
        </p:spPr>
        <p:txBody>
          <a:bodyPr wrap="none" lIns="0" tIns="0" rIns="0" bIns="0" anchor="b" anchorCtr="0">
            <a:noAutofit/>
          </a:bodyPr>
          <a:lstStyle>
            <a:lvl1pPr>
              <a:defRPr kumimoji="0" lang="ko-KR" altLang="en-US" sz="2400" b="0" u="none" strike="noStrike" kern="1200" cap="none" spc="0" normalizeH="0" baseline="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KoPub돋움체 Medium" panose="02020603020101020101" pitchFamily="18" charset="-127"/>
              </a:defRPr>
            </a:lvl1pPr>
          </a:lstStyle>
          <a:p>
            <a:pPr marL="0" marR="0" lvl="0" indent="0" algn="l" defTabSz="914400" rtl="0" fontAlgn="auto" latinLnBrk="0">
              <a:lnSpc>
                <a:spcPct val="70000"/>
              </a:lnSpc>
              <a:spcBef>
                <a:spcPts val="0"/>
              </a:spcBef>
              <a:spcAft>
                <a:spcPts val="0"/>
              </a:spcAft>
              <a:buClrTx/>
              <a:buSzTx/>
              <a:buFontTx/>
              <a:buNone/>
              <a:tabLst/>
            </a:pPr>
            <a:r>
              <a:rPr lang="ko-KR" altLang="en-US" dirty="0"/>
              <a:t>제목을 입력하세요</a:t>
            </a:r>
          </a:p>
        </p:txBody>
      </p:sp>
      <p:sp>
        <p:nvSpPr>
          <p:cNvPr id="43" name="텍스트 개체 틀 42">
            <a:extLst>
              <a:ext uri="{FF2B5EF4-FFF2-40B4-BE49-F238E27FC236}">
                <a16:creationId xmlns:a16="http://schemas.microsoft.com/office/drawing/2014/main" id="{25BF7782-5D79-4DB7-ADAA-95E02B217AE5}"/>
              </a:ext>
            </a:extLst>
          </p:cNvPr>
          <p:cNvSpPr>
            <a:spLocks noGrp="1"/>
          </p:cNvSpPr>
          <p:nvPr>
            <p:ph type="body" sz="quarter" idx="13" hasCustomPrompt="1"/>
          </p:nvPr>
        </p:nvSpPr>
        <p:spPr>
          <a:xfrm>
            <a:off x="488950" y="1162471"/>
            <a:ext cx="8928100" cy="864737"/>
          </a:xfrm>
          <a:prstGeom prst="rect">
            <a:avLst/>
          </a:prstGeom>
        </p:spPr>
        <p:txBody>
          <a:bodyPr lIns="0" tIns="0" rIns="0" bIns="0"/>
          <a:lstStyle>
            <a:lvl1pPr algn="l" latinLnBrk="0">
              <a:lnSpc>
                <a:spcPct val="110000"/>
              </a:lnSpc>
              <a:defRPr sz="1500" b="0">
                <a:ln>
                  <a:solidFill>
                    <a:prstClr val="white">
                      <a:lumMod val="75000"/>
                      <a:alpha val="0"/>
                    </a:prstClr>
                  </a:solidFill>
                </a:ln>
                <a:solidFill>
                  <a:schemeClr val="tx1">
                    <a:lumMod val="65000"/>
                    <a:lumOff val="35000"/>
                  </a:schemeClr>
                </a:solidFill>
                <a:latin typeface="+mn-ea"/>
                <a:ea typeface="+mn-ea"/>
              </a:defRPr>
            </a:lvl1pPr>
          </a:lstStyle>
          <a:p>
            <a:pPr marL="0" marR="0" lvl="0" indent="0" algn="just" defTabSz="914400" rtl="0" fontAlgn="auto" latinLnBrk="0">
              <a:lnSpc>
                <a:spcPct val="110000"/>
              </a:lnSpc>
              <a:spcBef>
                <a:spcPts val="0"/>
              </a:spcBef>
              <a:buClrTx/>
              <a:buSzTx/>
              <a:buFontTx/>
              <a:buNone/>
              <a:tabLst/>
            </a:pPr>
            <a:r>
              <a:rPr lang="ko-KR" altLang="en-US" dirty="0"/>
              <a:t>메시지를 입력하세요</a:t>
            </a:r>
          </a:p>
        </p:txBody>
      </p:sp>
    </p:spTree>
    <p:extLst>
      <p:ext uri="{BB962C8B-B14F-4D97-AF65-F5344CB8AC3E}">
        <p14:creationId xmlns:p14="http://schemas.microsoft.com/office/powerpoint/2010/main" val="490267412"/>
      </p:ext>
    </p:extLst>
  </p:cSld>
  <p:clrMapOvr>
    <a:masterClrMapping/>
  </p:clrMapOvr>
  <p:extLst>
    <p:ext uri="{DCECCB84-F9BA-43D5-87BE-67443E8EF086}">
      <p15:sldGuideLst xmlns:p15="http://schemas.microsoft.com/office/powerpoint/2012/main">
        <p15:guide id="1" orient="horz" pos="3702" userDrawn="1">
          <p15:clr>
            <a:srgbClr val="FBAE40"/>
          </p15:clr>
        </p15:guide>
        <p15:guide id="2" pos="3007" userDrawn="1">
          <p15:clr>
            <a:srgbClr val="FBAE40"/>
          </p15:clr>
        </p15:guide>
        <p15:guide id="3" pos="3233" userDrawn="1">
          <p15:clr>
            <a:srgbClr val="FBAE40"/>
          </p15:clr>
        </p15:guide>
        <p15:guide id="5" orient="horz" pos="1366" userDrawn="1">
          <p15:clr>
            <a:srgbClr val="FBAE40"/>
          </p15:clr>
        </p15:guide>
        <p15:guide id="6" orient="horz" pos="1616" userDrawn="1">
          <p15:clr>
            <a:srgbClr val="FBAE40"/>
          </p15:clr>
        </p15:guide>
        <p15:guide id="7" orient="horz" pos="3906" userDrawn="1">
          <p15:clr>
            <a:srgbClr val="FBAE40"/>
          </p15:clr>
        </p15:guide>
        <p15:guide id="8" orient="horz" pos="754" userDrawn="1">
          <p15:clr>
            <a:srgbClr val="FBAE40"/>
          </p15:clr>
        </p15:guide>
        <p15:guide id="9" pos="308" userDrawn="1">
          <p15:clr>
            <a:srgbClr val="FBAE40"/>
          </p15:clr>
        </p15:guide>
        <p15:guide id="10" pos="5932"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Contacts">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153114"/>
      </p:ext>
    </p:extLst>
  </p:cSld>
  <p:clrMapOvr>
    <a:masterClrMapping/>
  </p:clrMapOvr>
  <p:extLst>
    <p:ext uri="{DCECCB84-F9BA-43D5-87BE-67443E8EF086}">
      <p15:sldGuideLst xmlns:p15="http://schemas.microsoft.com/office/powerpoint/2012/main">
        <p15:guide id="1" pos="512" userDrawn="1">
          <p15:clr>
            <a:srgbClr val="FBAE40"/>
          </p15:clr>
        </p15:guide>
        <p15:guide id="2" pos="5728"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목차">
    <p:bg>
      <p:bgPr>
        <a:solidFill>
          <a:srgbClr val="ACEAFF"/>
        </a:solidFill>
        <a:effectLst/>
      </p:bgPr>
    </p:bg>
    <p:spTree>
      <p:nvGrpSpPr>
        <p:cNvPr id="1" name=""/>
        <p:cNvGrpSpPr/>
        <p:nvPr/>
      </p:nvGrpSpPr>
      <p:grpSpPr>
        <a:xfrm>
          <a:off x="0" y="0"/>
          <a:ext cx="0" cy="0"/>
          <a:chOff x="0" y="0"/>
          <a:chExt cx="0" cy="0"/>
        </a:xfrm>
      </p:grpSpPr>
      <p:sp>
        <p:nvSpPr>
          <p:cNvPr id="7" name="Rectangle 5">
            <a:extLst>
              <a:ext uri="{FF2B5EF4-FFF2-40B4-BE49-F238E27FC236}">
                <a16:creationId xmlns:a16="http://schemas.microsoft.com/office/drawing/2014/main" id="{BE2C3F35-BD73-4886-9BB3-2045506A2C30}"/>
              </a:ext>
            </a:extLst>
          </p:cNvPr>
          <p:cNvSpPr>
            <a:spLocks/>
          </p:cNvSpPr>
          <p:nvPr userDrawn="1"/>
        </p:nvSpPr>
        <p:spPr>
          <a:xfrm>
            <a:off x="814388" y="1268413"/>
            <a:ext cx="6322834" cy="4407944"/>
          </a:xfrm>
          <a:prstGeom prst="rect">
            <a:avLst/>
          </a:prstGeom>
          <a:solidFill>
            <a:schemeClr val="bg1"/>
          </a:soli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8" name="Text Placeholder 3">
            <a:extLst>
              <a:ext uri="{FF2B5EF4-FFF2-40B4-BE49-F238E27FC236}">
                <a16:creationId xmlns:a16="http://schemas.microsoft.com/office/drawing/2014/main" id="{DE92F4B7-1F62-4BA8-9AA9-38811AF1E6A5}"/>
              </a:ext>
            </a:extLst>
          </p:cNvPr>
          <p:cNvSpPr txBox="1">
            <a:spLocks/>
          </p:cNvSpPr>
          <p:nvPr userDrawn="1"/>
        </p:nvSpPr>
        <p:spPr>
          <a:xfrm>
            <a:off x="1050977" y="1439972"/>
            <a:ext cx="2658874" cy="722312"/>
          </a:xfrm>
          <a:prstGeom prst="rect">
            <a:avLst/>
          </a:prstGeom>
        </p:spPr>
        <p:txBody>
          <a:bodyPr vert="horz" lIns="0" tIns="0" rIns="0" bIns="0" rtlCol="0" anchor="t" anchorCtr="0">
            <a:noAutofit/>
          </a:bodyPr>
          <a:lstStyle>
            <a:lvl1pPr marL="0" indent="0" algn="l" defTabSz="914400" rtl="0" eaLnBrk="1" latinLnBrk="1" hangingPunct="1">
              <a:lnSpc>
                <a:spcPct val="80000"/>
              </a:lnSpc>
              <a:spcBef>
                <a:spcPts val="0"/>
              </a:spcBef>
              <a:spcAft>
                <a:spcPts val="600"/>
              </a:spcAft>
              <a:buFontTx/>
              <a:buNone/>
              <a:defRPr sz="6000" b="1" kern="1200">
                <a:solidFill>
                  <a:schemeClr val="tx2"/>
                </a:solidFill>
                <a:latin typeface="+mj-lt"/>
                <a:ea typeface="+mn-ea"/>
                <a:cs typeface="+mn-cs"/>
              </a:defRPr>
            </a:lvl1pPr>
            <a:lvl2pPr marL="0" indent="0" algn="l" defTabSz="914400" rtl="0" eaLnBrk="1" latinLnBrk="1" hangingPunct="1">
              <a:lnSpc>
                <a:spcPct val="100000"/>
              </a:lnSpc>
              <a:spcBef>
                <a:spcPts val="0"/>
              </a:spcBef>
              <a:spcAft>
                <a:spcPts val="600"/>
              </a:spcAft>
              <a:buFontTx/>
              <a:buNone/>
              <a:defRPr sz="900" kern="1200">
                <a:solidFill>
                  <a:schemeClr val="tx2"/>
                </a:solidFill>
                <a:latin typeface="+mj-lt"/>
                <a:ea typeface="+mn-ea"/>
                <a:cs typeface="+mn-cs"/>
              </a:defRPr>
            </a:lvl2pPr>
            <a:lvl3pPr marL="180000" indent="-180000" algn="l" defTabSz="914400" rtl="0" eaLnBrk="1" latinLnBrk="1" hangingPunct="1">
              <a:lnSpc>
                <a:spcPct val="100000"/>
              </a:lnSpc>
              <a:spcBef>
                <a:spcPts val="0"/>
              </a:spcBef>
              <a:spcAft>
                <a:spcPts val="600"/>
              </a:spcAft>
              <a:buClrTx/>
              <a:buFont typeface="Arial" panose="020B0604020202020204" pitchFamily="34" charset="0"/>
              <a:buChar char="•"/>
              <a:defRPr sz="900" kern="1200">
                <a:solidFill>
                  <a:schemeClr val="tx2"/>
                </a:solidFill>
                <a:latin typeface="+mj-lt"/>
                <a:ea typeface="+mn-ea"/>
                <a:cs typeface="+mn-cs"/>
              </a:defRPr>
            </a:lvl3pPr>
            <a:lvl4pPr marL="360000" indent="-180000" algn="l" defTabSz="914400" rtl="0" eaLnBrk="1" latinLnBrk="1" hangingPunct="1">
              <a:lnSpc>
                <a:spcPct val="100000"/>
              </a:lnSpc>
              <a:spcBef>
                <a:spcPts val="0"/>
              </a:spcBef>
              <a:spcAft>
                <a:spcPts val="600"/>
              </a:spcAft>
              <a:buClrTx/>
              <a:buFont typeface="Arial" panose="020B0604020202020204" pitchFamily="34" charset="0"/>
              <a:buChar char="-"/>
              <a:defRPr sz="900" kern="1200">
                <a:solidFill>
                  <a:schemeClr val="tx2"/>
                </a:solidFill>
                <a:latin typeface="+mj-lt"/>
                <a:ea typeface="+mn-ea"/>
                <a:cs typeface="+mn-cs"/>
              </a:defRPr>
            </a:lvl4pPr>
            <a:lvl5pPr marL="540000" indent="-180000" algn="l" defTabSz="914400" rtl="0" eaLnBrk="1" latinLnBrk="1" hangingPunct="1">
              <a:lnSpc>
                <a:spcPct val="100000"/>
              </a:lnSpc>
              <a:spcBef>
                <a:spcPts val="0"/>
              </a:spcBef>
              <a:spcAft>
                <a:spcPts val="600"/>
              </a:spcAft>
              <a:buClrTx/>
              <a:buFont typeface="Arial" panose="020B0604020202020204" pitchFamily="34" charset="0"/>
              <a:buChar char="•"/>
              <a:defRPr sz="900" kern="1200" baseline="0">
                <a:solidFill>
                  <a:schemeClr val="tx2"/>
                </a:solidFill>
                <a:latin typeface="+mj-lt"/>
                <a:ea typeface="+mn-ea"/>
                <a:cs typeface="+mn-cs"/>
              </a:defRPr>
            </a:lvl5pPr>
            <a:lvl6pPr marL="1098000" indent="-2304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1" hangingPunct="1">
              <a:lnSpc>
                <a:spcPct val="80000"/>
              </a:lnSpc>
              <a:spcBef>
                <a:spcPts val="0"/>
              </a:spcBef>
              <a:spcAft>
                <a:spcPts val="600"/>
              </a:spcAft>
              <a:buClrTx/>
              <a:buSzTx/>
              <a:buFontTx/>
              <a:buNone/>
              <a:tabLst/>
              <a:defRPr/>
            </a:pPr>
            <a:r>
              <a:rPr kumimoji="0" lang="en-US" sz="5400" b="1" i="0" u="none" strike="noStrike" kern="1200" cap="none" spc="0" normalizeH="0" baseline="0" noProof="0" dirty="0">
                <a:ln>
                  <a:solidFill>
                    <a:schemeClr val="accent1">
                      <a:alpha val="0"/>
                    </a:schemeClr>
                  </a:solidFill>
                </a:ln>
                <a:solidFill>
                  <a:srgbClr val="00338D"/>
                </a:solidFill>
                <a:effectLst/>
                <a:uLnTx/>
                <a:uFillTx/>
                <a:latin typeface="KPMG Bold"/>
                <a:ea typeface="+mn-ea"/>
                <a:cs typeface="+mn-cs"/>
              </a:rPr>
              <a:t>Contents</a:t>
            </a:r>
          </a:p>
        </p:txBody>
      </p:sp>
    </p:spTree>
    <p:extLst>
      <p:ext uri="{BB962C8B-B14F-4D97-AF65-F5344CB8AC3E}">
        <p14:creationId xmlns:p14="http://schemas.microsoft.com/office/powerpoint/2010/main" val="1260466865"/>
      </p:ext>
    </p:extLst>
  </p:cSld>
  <p:clrMapOvr>
    <a:masterClrMapping/>
  </p:clrMapOvr>
  <p:extLst>
    <p:ext uri="{DCECCB84-F9BA-43D5-87BE-67443E8EF086}">
      <p15:sldGuideLst xmlns:p15="http://schemas.microsoft.com/office/powerpoint/2012/main">
        <p15:guide id="1" orient="horz" pos="3407">
          <p15:clr>
            <a:srgbClr val="FBAE40"/>
          </p15:clr>
        </p15:guide>
        <p15:guide id="2" orient="horz" pos="1525">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빈화면">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14380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Business Contacts1">
    <p:spTree>
      <p:nvGrpSpPr>
        <p:cNvPr id="1" name=""/>
        <p:cNvGrpSpPr/>
        <p:nvPr/>
      </p:nvGrpSpPr>
      <p:grpSpPr>
        <a:xfrm>
          <a:off x="0" y="0"/>
          <a:ext cx="0" cy="0"/>
          <a:chOff x="0" y="0"/>
          <a:chExt cx="0" cy="0"/>
        </a:xfrm>
      </p:grpSpPr>
      <p:pic>
        <p:nvPicPr>
          <p:cNvPr id="94" name="그림 93">
            <a:extLst>
              <a:ext uri="{FF2B5EF4-FFF2-40B4-BE49-F238E27FC236}">
                <a16:creationId xmlns:a16="http://schemas.microsoft.com/office/drawing/2014/main" id="{F51EF37C-8B29-4D27-8069-0E4F8226DCEA}"/>
              </a:ext>
            </a:extLst>
          </p:cNvPr>
          <p:cNvPicPr>
            <a:picLocks noChangeAspect="1"/>
          </p:cNvPicPr>
          <p:nvPr userDrawn="1"/>
        </p:nvPicPr>
        <p:blipFill>
          <a:blip r:embed="rId2"/>
          <a:stretch>
            <a:fillRect/>
          </a:stretch>
        </p:blipFill>
        <p:spPr>
          <a:xfrm>
            <a:off x="814388" y="5178354"/>
            <a:ext cx="1816669" cy="331604"/>
          </a:xfrm>
          <a:prstGeom prst="rect">
            <a:avLst/>
          </a:prstGeom>
        </p:spPr>
      </p:pic>
      <p:sp>
        <p:nvSpPr>
          <p:cNvPr id="8" name="Rectangle 11">
            <a:hlinkClick r:id="rId3"/>
            <a:extLst>
              <a:ext uri="{FF2B5EF4-FFF2-40B4-BE49-F238E27FC236}">
                <a16:creationId xmlns:a16="http://schemas.microsoft.com/office/drawing/2014/main" id="{625DE757-6836-46D9-8EB6-0611BF6E9EB6}"/>
              </a:ext>
            </a:extLst>
          </p:cNvPr>
          <p:cNvSpPr>
            <a:spLocks noChangeArrowheads="1"/>
          </p:cNvSpPr>
          <p:nvPr/>
        </p:nvSpPr>
        <p:spPr bwMode="auto">
          <a:xfrm>
            <a:off x="814388" y="4738046"/>
            <a:ext cx="1898317" cy="338554"/>
          </a:xfrm>
          <a:prstGeom prst="rect">
            <a:avLst/>
          </a:prstGeom>
          <a:noFill/>
          <a:ln w="9525">
            <a:noFill/>
            <a:miter lim="800000"/>
            <a:headEnd/>
            <a:tailEnd/>
          </a:ln>
          <a:effectLst/>
        </p:spPr>
        <p:txBody>
          <a:bodyPr wrap="square" lIns="0" tIns="0" rIns="0" bIns="0" anchor="ctr">
            <a:spAutoFit/>
          </a:bodyPr>
          <a:lstStyle/>
          <a:p>
            <a:pPr marL="0" marR="0" lvl="0" indent="0" algn="l" defTabSz="839602" rtl="0" eaLnBrk="1" fontAlgn="auto" latinLnBrk="1" hangingPunct="1">
              <a:lnSpc>
                <a:spcPct val="100000"/>
              </a:lnSpc>
              <a:spcBef>
                <a:spcPts val="0"/>
              </a:spcBef>
              <a:spcAft>
                <a:spcPts val="0"/>
              </a:spcAft>
              <a:buClrTx/>
              <a:buSzTx/>
              <a:buFontTx/>
              <a:buNone/>
              <a:tabLst/>
              <a:defRPr/>
            </a:pPr>
            <a:r>
              <a:rPr kumimoji="0" lang="en-US" sz="1100" b="1" i="0" u="none" strike="noStrike" kern="0" cap="none" spc="0" normalizeH="0" baseline="0" noProof="0" dirty="0" err="1">
                <a:ln>
                  <a:solidFill>
                    <a:srgbClr val="0091DA">
                      <a:alpha val="0"/>
                    </a:srgbClr>
                  </a:solidFill>
                </a:ln>
                <a:solidFill>
                  <a:schemeClr val="tx2"/>
                </a:solidFill>
                <a:effectLst/>
                <a:uLnTx/>
                <a:uFillTx/>
                <a:latin typeface="Arial" panose="020B0604020202020204" pitchFamily="34" charset="0"/>
                <a:ea typeface="Times New Roman" pitchFamily="18" charset="0"/>
                <a:cs typeface="Arial" panose="020B0604020202020204" pitchFamily="34" charset="0"/>
              </a:rPr>
              <a:t>home.kpmg</a:t>
            </a:r>
            <a:r>
              <a:rPr kumimoji="0" lang="en-US" sz="1100" b="1" i="0" u="none" strike="noStrike" kern="0" cap="none" spc="0" normalizeH="0" baseline="0" noProof="0" dirty="0">
                <a:ln>
                  <a:solidFill>
                    <a:srgbClr val="0091DA">
                      <a:alpha val="0"/>
                    </a:srgbClr>
                  </a:solidFill>
                </a:ln>
                <a:solidFill>
                  <a:schemeClr val="tx2"/>
                </a:solidFill>
                <a:effectLst/>
                <a:uLnTx/>
                <a:uFillTx/>
                <a:latin typeface="Arial" panose="020B0604020202020204" pitchFamily="34" charset="0"/>
                <a:ea typeface="Times New Roman" pitchFamily="18" charset="0"/>
                <a:cs typeface="Arial" panose="020B0604020202020204" pitchFamily="34" charset="0"/>
              </a:rPr>
              <a:t>/</a:t>
            </a:r>
            <a:r>
              <a:rPr kumimoji="0" lang="en-US" sz="1100" b="1" i="0" u="none" strike="noStrike" kern="0" cap="none" spc="0" normalizeH="0" baseline="0" noProof="0" dirty="0" err="1">
                <a:ln>
                  <a:solidFill>
                    <a:srgbClr val="0091DA">
                      <a:alpha val="0"/>
                    </a:srgbClr>
                  </a:solidFill>
                </a:ln>
                <a:solidFill>
                  <a:schemeClr val="tx2"/>
                </a:solidFill>
                <a:effectLst/>
                <a:uLnTx/>
                <a:uFillTx/>
                <a:latin typeface="Arial" panose="020B0604020202020204" pitchFamily="34" charset="0"/>
                <a:ea typeface="Times New Roman" pitchFamily="18" charset="0"/>
                <a:cs typeface="Arial" panose="020B0604020202020204" pitchFamily="34" charset="0"/>
              </a:rPr>
              <a:t>kr</a:t>
            </a:r>
            <a:endParaRPr kumimoji="0" lang="en-US" sz="1100" b="1" i="0" u="none" strike="noStrike" kern="0" cap="none" spc="0" normalizeH="0" baseline="0" noProof="0" dirty="0">
              <a:ln>
                <a:solidFill>
                  <a:srgbClr val="0091DA">
                    <a:alpha val="0"/>
                  </a:srgbClr>
                </a:solidFill>
              </a:ln>
              <a:solidFill>
                <a:schemeClr val="tx2"/>
              </a:solidFill>
              <a:effectLst/>
              <a:uLnTx/>
              <a:uFillTx/>
              <a:latin typeface="Arial" panose="020B0604020202020204" pitchFamily="34" charset="0"/>
              <a:ea typeface="Times New Roman" pitchFamily="18" charset="0"/>
              <a:cs typeface="Arial" panose="020B0604020202020204" pitchFamily="34" charset="0"/>
            </a:endParaRPr>
          </a:p>
          <a:p>
            <a:pPr marL="0" marR="0" lvl="0" indent="0" algn="l" defTabSz="839602" rtl="0" eaLnBrk="1" fontAlgn="auto" latinLnBrk="1" hangingPunct="1">
              <a:lnSpc>
                <a:spcPct val="100000"/>
              </a:lnSpc>
              <a:spcBef>
                <a:spcPts val="0"/>
              </a:spcBef>
              <a:spcAft>
                <a:spcPts val="0"/>
              </a:spcAft>
              <a:buClrTx/>
              <a:buSzTx/>
              <a:buFontTx/>
              <a:buNone/>
              <a:tabLst/>
              <a:defRPr/>
            </a:pPr>
            <a:r>
              <a:rPr kumimoji="0" lang="en-US" altLang="ko-KR" sz="1100" b="1" i="0" u="none" strike="noStrike" kern="0" cap="none" spc="0" normalizeH="0" baseline="0" noProof="0" dirty="0" err="1">
                <a:ln>
                  <a:solidFill>
                    <a:srgbClr val="0091DA">
                      <a:alpha val="0"/>
                    </a:srgbClr>
                  </a:solidFill>
                </a:ln>
                <a:solidFill>
                  <a:schemeClr val="tx2"/>
                </a:solidFill>
                <a:effectLst/>
                <a:uLnTx/>
                <a:uFillTx/>
                <a:latin typeface="Arial" panose="020B0604020202020204" pitchFamily="34" charset="0"/>
                <a:ea typeface="Times New Roman" pitchFamily="18" charset="0"/>
                <a:cs typeface="Arial" panose="020B0604020202020204" pitchFamily="34" charset="0"/>
              </a:rPr>
              <a:t>home.kpmg</a:t>
            </a:r>
            <a:r>
              <a:rPr kumimoji="0" lang="en-US" altLang="ko-KR" sz="1100" b="1" i="0" u="none" strike="noStrike" kern="0" cap="none" spc="0" normalizeH="0" baseline="0" noProof="0" dirty="0">
                <a:ln>
                  <a:solidFill>
                    <a:srgbClr val="0091DA">
                      <a:alpha val="0"/>
                    </a:srgbClr>
                  </a:solidFill>
                </a:ln>
                <a:solidFill>
                  <a:schemeClr val="tx2"/>
                </a:solidFill>
                <a:effectLst/>
                <a:uLnTx/>
                <a:uFillTx/>
                <a:latin typeface="Arial" panose="020B0604020202020204" pitchFamily="34" charset="0"/>
                <a:ea typeface="Times New Roman" pitchFamily="18" charset="0"/>
                <a:cs typeface="Arial" panose="020B0604020202020204" pitchFamily="34" charset="0"/>
              </a:rPr>
              <a:t>/</a:t>
            </a:r>
            <a:r>
              <a:rPr kumimoji="0" lang="en-US" altLang="ko-KR" sz="1100" b="1" i="0" u="none" strike="noStrike" kern="0" cap="none" spc="0" normalizeH="0" baseline="0" noProof="0" dirty="0" err="1">
                <a:ln>
                  <a:solidFill>
                    <a:srgbClr val="0091DA">
                      <a:alpha val="0"/>
                    </a:srgbClr>
                  </a:solidFill>
                </a:ln>
                <a:solidFill>
                  <a:schemeClr val="tx2"/>
                </a:solidFill>
                <a:effectLst/>
                <a:uLnTx/>
                <a:uFillTx/>
                <a:latin typeface="Arial" panose="020B0604020202020204" pitchFamily="34" charset="0"/>
                <a:ea typeface="Times New Roman" pitchFamily="18" charset="0"/>
                <a:cs typeface="Arial" panose="020B0604020202020204" pitchFamily="34" charset="0"/>
              </a:rPr>
              <a:t>socialmedia</a:t>
            </a:r>
            <a:endParaRPr kumimoji="0" lang="en-GB" altLang="ko-KR" sz="1100" b="1" i="0" u="none" strike="noStrike" kern="0" cap="none" spc="0" normalizeH="0" baseline="0" noProof="0" dirty="0">
              <a:ln>
                <a:solidFill>
                  <a:srgbClr val="0091DA">
                    <a:alpha val="0"/>
                  </a:srgbClr>
                </a:solidFill>
              </a:ln>
              <a:solidFill>
                <a:schemeClr val="tx2"/>
              </a:solidFill>
              <a:effectLst/>
              <a:uLnTx/>
              <a:uFillTx/>
              <a:latin typeface="Arial" panose="020B0604020202020204" pitchFamily="34" charset="0"/>
              <a:cs typeface="Arial" panose="020B0604020202020204" pitchFamily="34" charset="0"/>
            </a:endParaRPr>
          </a:p>
        </p:txBody>
      </p:sp>
      <p:sp>
        <p:nvSpPr>
          <p:cNvPr id="9" name="Content Placeholder 1">
            <a:extLst>
              <a:ext uri="{FF2B5EF4-FFF2-40B4-BE49-F238E27FC236}">
                <a16:creationId xmlns:a16="http://schemas.microsoft.com/office/drawing/2014/main" id="{B739A2F4-BC56-4077-A7DB-0FE66D190AE0}"/>
              </a:ext>
            </a:extLst>
          </p:cNvPr>
          <p:cNvSpPr txBox="1">
            <a:spLocks/>
          </p:cNvSpPr>
          <p:nvPr/>
        </p:nvSpPr>
        <p:spPr>
          <a:xfrm>
            <a:off x="814388" y="5651383"/>
            <a:ext cx="6439852" cy="774571"/>
          </a:xfrm>
          <a:prstGeom prst="rect">
            <a:avLst/>
          </a:prstGeom>
          <a:ln w="12700">
            <a:miter lim="400000"/>
          </a:ln>
        </p:spPr>
        <p:txBody>
          <a:bodyPr wrap="square" lIns="0" tIns="0" rIns="0" bIns="0">
            <a:spAutoFit/>
          </a:bodyPr>
          <a:lstStyle>
            <a:defPPr>
              <a:defRPr lang="en-US"/>
            </a:defPPr>
            <a:lvl1pPr>
              <a:defRPr sz="800">
                <a:solidFill>
                  <a:srgbClr val="004C97"/>
                </a:solidFill>
                <a:latin typeface="Univers for KPMG"/>
                <a:ea typeface="Univers for KPMG"/>
                <a:cs typeface="Univers for KPMG"/>
              </a:defRPr>
            </a:lvl1pPr>
            <a:lvl2pPr marL="0" lvl="1" indent="0" defTabSz="990570">
              <a:defRPr sz="700" kern="0">
                <a:ln>
                  <a:solidFill>
                    <a:schemeClr val="bg1">
                      <a:lumMod val="75000"/>
                      <a:alpha val="0"/>
                    </a:schemeClr>
                  </a:solidFill>
                </a:ln>
                <a:solidFill>
                  <a:schemeClr val="bg1">
                    <a:lumMod val="65000"/>
                  </a:schemeClr>
                </a:solidFill>
                <a:latin typeface="Arial" panose="020B0604020202020204" pitchFamily="34" charset="0"/>
                <a:ea typeface="KoPub돋움체 Light" panose="02020603020101020101" pitchFamily="18" charset="-127"/>
                <a:cs typeface="Arial" panose="020B0604020202020204" pitchFamily="34" charset="0"/>
              </a:defRPr>
            </a:lvl2pPr>
            <a:lvl3pPr marL="285750" indent="-285750" eaLnBrk="1" hangingPunct="1">
              <a:spcAft>
                <a:spcPts val="600"/>
              </a:spcAft>
              <a:buClrTx/>
              <a:buFont typeface="Univers for KPMG"/>
              <a:buChar char="—"/>
              <a:defRPr sz="1500" b="0" i="0">
                <a:solidFill>
                  <a:schemeClr val="tx2"/>
                </a:solidFill>
                <a:latin typeface="Univers for KPMG Light" panose="020B0403020202020204" pitchFamily="34" charset="0"/>
                <a:cs typeface="Univers for KPMG Light" panose="020B0403020202020204" pitchFamily="34" charset="0"/>
              </a:defRPr>
            </a:lvl3pPr>
            <a:lvl4pPr marL="571500" indent="-228600" eaLnBrk="1" hangingPunct="1">
              <a:spcAft>
                <a:spcPts val="600"/>
              </a:spcAft>
              <a:buFont typeface="Univers for KPMG"/>
              <a:buChar char="-"/>
              <a:defRPr sz="1500" b="0" i="0" baseline="0">
                <a:solidFill>
                  <a:schemeClr val="tx2"/>
                </a:solidFill>
                <a:latin typeface="Univers for KPMG Light" panose="020B0403020202020204" pitchFamily="34" charset="0"/>
                <a:cs typeface="Univers for KPMG Light" panose="020B0403020202020204" pitchFamily="34" charset="0"/>
              </a:defRPr>
            </a:lvl4pPr>
            <a:lvl5pPr eaLnBrk="1" hangingPunct="1">
              <a:spcAft>
                <a:spcPts val="600"/>
              </a:spcAft>
              <a:defRPr sz="1500" b="0" i="0">
                <a:solidFill>
                  <a:schemeClr val="accent5"/>
                </a:solidFill>
                <a:latin typeface="Univers for KPMG Light" panose="020B0403020202020204" pitchFamily="34" charset="0"/>
                <a:cs typeface="Univers for KPMG Light" panose="020B0403020202020204" pitchFamily="34" charset="0"/>
              </a:defRPr>
            </a:lvl5pPr>
          </a:lstStyle>
          <a:p>
            <a:pPr lvl="1">
              <a:spcAft>
                <a:spcPts val="500"/>
              </a:spcAft>
            </a:pPr>
            <a:r>
              <a:rPr lang="en-US" altLang="ko-KR" dirty="0">
                <a:solidFill>
                  <a:schemeClr val="tx2"/>
                </a:solidFill>
              </a:rPr>
              <a:t>The information contained herein is of a general nature and is not intended to address the circumstances of any particular individual or entity. Although we endeavor to provide accurate and timely information, there can be no guarantee that such information is accurate as of the date it is received or that it will continue to be accurate in the future. No one should act on such information without appropriate professional advice after a thorough examination of the particular situation.</a:t>
            </a:r>
          </a:p>
          <a:p>
            <a:pPr lvl="1">
              <a:spcAft>
                <a:spcPts val="500"/>
              </a:spcAft>
            </a:pPr>
            <a:r>
              <a:rPr lang="en-US" altLang="ko-KR" dirty="0">
                <a:solidFill>
                  <a:schemeClr val="tx2"/>
                </a:solidFill>
              </a:rPr>
              <a:t>© 2023 KPMG </a:t>
            </a:r>
            <a:r>
              <a:rPr lang="en-US" altLang="ko-KR" dirty="0" err="1">
                <a:solidFill>
                  <a:schemeClr val="tx2"/>
                </a:solidFill>
              </a:rPr>
              <a:t>Samjong</a:t>
            </a:r>
            <a:r>
              <a:rPr lang="en-US" altLang="ko-KR" dirty="0">
                <a:solidFill>
                  <a:schemeClr val="tx2"/>
                </a:solidFill>
              </a:rPr>
              <a:t> Accounting Corp., a Korea Limited Liability Company and a member firm of the KPMG global organization of independent member firms affiliated with KPMG International Limited, a private English company limited by guarantee. All rights reserved.</a:t>
            </a:r>
          </a:p>
          <a:p>
            <a:pPr lvl="1">
              <a:spcAft>
                <a:spcPts val="500"/>
              </a:spcAft>
            </a:pPr>
            <a:r>
              <a:rPr lang="en-US" altLang="en-US" dirty="0">
                <a:solidFill>
                  <a:schemeClr val="tx2"/>
                </a:solidFill>
              </a:rPr>
              <a:t>The KPMG name and logo are trademarks used under license by the independent member firms of the KPMG global organization.</a:t>
            </a:r>
          </a:p>
        </p:txBody>
      </p:sp>
      <p:pic>
        <p:nvPicPr>
          <p:cNvPr id="12" name="그림 11">
            <a:extLst>
              <a:ext uri="{FF2B5EF4-FFF2-40B4-BE49-F238E27FC236}">
                <a16:creationId xmlns:a16="http://schemas.microsoft.com/office/drawing/2014/main" id="{E352E2A6-2EAD-4189-AF7A-7464BA820B27}"/>
              </a:ext>
            </a:extLst>
          </p:cNvPr>
          <p:cNvPicPr>
            <a:picLocks noChangeAspect="1"/>
          </p:cNvPicPr>
          <p:nvPr userDrawn="1"/>
        </p:nvPicPr>
        <p:blipFill>
          <a:blip r:embed="rId4"/>
          <a:stretch>
            <a:fillRect/>
          </a:stretch>
        </p:blipFill>
        <p:spPr>
          <a:xfrm>
            <a:off x="812846" y="442914"/>
            <a:ext cx="1437787" cy="324000"/>
          </a:xfrm>
          <a:prstGeom prst="rect">
            <a:avLst/>
          </a:prstGeom>
        </p:spPr>
      </p:pic>
    </p:spTree>
    <p:extLst>
      <p:ext uri="{BB962C8B-B14F-4D97-AF65-F5344CB8AC3E}">
        <p14:creationId xmlns:p14="http://schemas.microsoft.com/office/powerpoint/2010/main" val="1042139701"/>
      </p:ext>
    </p:extLst>
  </p:cSld>
  <p:clrMapOvr>
    <a:masterClrMapping/>
  </p:clrMapOvr>
  <p:extLst>
    <p:ext uri="{DCECCB84-F9BA-43D5-87BE-67443E8EF086}">
      <p15:sldGuideLst xmlns:p15="http://schemas.microsoft.com/office/powerpoint/2012/main">
        <p15:guide id="1" pos="512">
          <p15:clr>
            <a:srgbClr val="FBAE40"/>
          </p15:clr>
        </p15:guide>
        <p15:guide id="2" pos="5728">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7" name="그림 146">
            <a:extLst>
              <a:ext uri="{FF2B5EF4-FFF2-40B4-BE49-F238E27FC236}">
                <a16:creationId xmlns:a16="http://schemas.microsoft.com/office/drawing/2014/main" id="{E24B28A3-9853-486C-BD38-0A3D17979EF1}"/>
              </a:ext>
            </a:extLst>
          </p:cNvPr>
          <p:cNvPicPr>
            <a:picLocks noChangeAspect="1"/>
          </p:cNvPicPr>
          <p:nvPr userDrawn="1"/>
        </p:nvPicPr>
        <p:blipFill>
          <a:blip r:embed="rId11"/>
          <a:stretch>
            <a:fillRect/>
          </a:stretch>
        </p:blipFill>
        <p:spPr>
          <a:xfrm>
            <a:off x="488950" y="6426758"/>
            <a:ext cx="766820" cy="172800"/>
          </a:xfrm>
          <a:prstGeom prst="rect">
            <a:avLst/>
          </a:prstGeom>
        </p:spPr>
      </p:pic>
      <p:sp>
        <p:nvSpPr>
          <p:cNvPr id="152" name="Shape 8">
            <a:extLst>
              <a:ext uri="{FF2B5EF4-FFF2-40B4-BE49-F238E27FC236}">
                <a16:creationId xmlns:a16="http://schemas.microsoft.com/office/drawing/2014/main" id="{9001C592-1262-4C6C-835F-4CA046B66D70}"/>
              </a:ext>
            </a:extLst>
          </p:cNvPr>
          <p:cNvSpPr txBox="1">
            <a:spLocks/>
          </p:cNvSpPr>
          <p:nvPr userDrawn="1"/>
        </p:nvSpPr>
        <p:spPr>
          <a:xfrm>
            <a:off x="9174564" y="6436837"/>
            <a:ext cx="242486"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mtClean="0">
                <a:ln>
                  <a:solidFill>
                    <a:schemeClr val="accent1">
                      <a:alpha val="0"/>
                    </a:schemeClr>
                  </a:solidFill>
                </a:ln>
                <a:solidFill>
                  <a:schemeClr val="tx2"/>
                </a:solidFill>
                <a:cs typeface="Arial" panose="020B0604020202020204" pitchFamily="34" charset="0"/>
              </a:rPr>
              <a:pPr algn="r"/>
              <a:t>‹#›</a:t>
            </a:fld>
            <a:endParaRPr lang="en-GB" dirty="0">
              <a:ln>
                <a:solidFill>
                  <a:schemeClr val="accent1">
                    <a:alpha val="0"/>
                  </a:schemeClr>
                </a:solidFill>
              </a:ln>
              <a:solidFill>
                <a:schemeClr val="tx2"/>
              </a:solidFill>
              <a:cs typeface="Arial" panose="020B0604020202020204" pitchFamily="34" charset="0"/>
            </a:endParaRPr>
          </a:p>
        </p:txBody>
      </p:sp>
      <p:sp>
        <p:nvSpPr>
          <p:cNvPr id="155" name="TextBox 154">
            <a:extLst>
              <a:ext uri="{FF2B5EF4-FFF2-40B4-BE49-F238E27FC236}">
                <a16:creationId xmlns:a16="http://schemas.microsoft.com/office/drawing/2014/main" id="{D59BC9E2-8E65-4878-8CDB-E6CF79FD2A03}"/>
              </a:ext>
              <a:ext uri="{C183D7F6-B498-43B3-948B-1728B52AA6E4}">
                <adec:decorative xmlns:adec="http://schemas.microsoft.com/office/drawing/2017/decorative" val="1"/>
              </a:ext>
            </a:extLst>
          </p:cNvPr>
          <p:cNvSpPr txBox="1"/>
          <p:nvPr userDrawn="1"/>
        </p:nvSpPr>
        <p:spPr>
          <a:xfrm>
            <a:off x="1550341" y="6419210"/>
            <a:ext cx="5112311" cy="184666"/>
          </a:xfrm>
          <a:prstGeom prst="rect">
            <a:avLst/>
          </a:prstGeom>
          <a:noFill/>
        </p:spPr>
        <p:txBody>
          <a:bodyPr wrap="square" lIns="0" tIns="0" rIns="0" bIns="0" rtlCol="0">
            <a:spAutoFit/>
          </a:bodyPr>
          <a:lstStyle>
            <a:defPPr>
              <a:defRPr lang="en-US"/>
            </a:defPPr>
            <a:lvl1pPr marR="0" lvl="0" indent="0" fontAlgn="auto">
              <a:lnSpc>
                <a:spcPct val="100000"/>
              </a:lnSpc>
              <a:spcBef>
                <a:spcPts val="0"/>
              </a:spcBef>
              <a:spcAft>
                <a:spcPts val="0"/>
              </a:spcAft>
              <a:buClrTx/>
              <a:buSzTx/>
              <a:buFontTx/>
              <a:buNone/>
              <a:tabLst/>
              <a:defRPr sz="600">
                <a:solidFill>
                  <a:schemeClr val="bg1">
                    <a:lumMod val="65000"/>
                  </a:schemeClr>
                </a:solidFill>
              </a:defRPr>
            </a:lvl1pPr>
          </a:lstStyle>
          <a:p>
            <a:r>
              <a:rPr lang="en-US" dirty="0">
                <a:ln>
                  <a:solidFill>
                    <a:schemeClr val="accent1">
                      <a:alpha val="0"/>
                    </a:schemeClr>
                  </a:solidFill>
                </a:ln>
                <a:solidFill>
                  <a:prstClr val="white">
                    <a:lumMod val="65000"/>
                  </a:prstClr>
                </a:solidFill>
                <a:latin typeface="Arial"/>
              </a:rPr>
              <a:t>© 2023 KPMG </a:t>
            </a:r>
            <a:r>
              <a:rPr lang="en-US" dirty="0" err="1">
                <a:ln>
                  <a:solidFill>
                    <a:schemeClr val="accent1">
                      <a:alpha val="0"/>
                    </a:schemeClr>
                  </a:solidFill>
                </a:ln>
                <a:solidFill>
                  <a:prstClr val="white">
                    <a:lumMod val="65000"/>
                  </a:prstClr>
                </a:solidFill>
                <a:latin typeface="Arial"/>
              </a:rPr>
              <a:t>Samjong</a:t>
            </a:r>
            <a:r>
              <a:rPr lang="en-US" dirty="0">
                <a:ln>
                  <a:solidFill>
                    <a:schemeClr val="accent1">
                      <a:alpha val="0"/>
                    </a:schemeClr>
                  </a:solidFill>
                </a:ln>
                <a:solidFill>
                  <a:prstClr val="white">
                    <a:lumMod val="65000"/>
                  </a:prstClr>
                </a:solidFill>
                <a:latin typeface="Arial"/>
              </a:rPr>
              <a:t> Accounting Corp., a Korea Limited Liability Company and a member firm of the KPMG global organization of independent member firms affiliated with KPMG International Limited, a private English company limited by guarantee. All rights reserved.</a:t>
            </a:r>
          </a:p>
        </p:txBody>
      </p:sp>
    </p:spTree>
    <p:extLst>
      <p:ext uri="{BB962C8B-B14F-4D97-AF65-F5344CB8AC3E}">
        <p14:creationId xmlns:p14="http://schemas.microsoft.com/office/powerpoint/2010/main" val="2183363523"/>
      </p:ext>
    </p:extLst>
  </p:cSld>
  <p:clrMap bg1="lt1" tx1="dk1" bg2="lt2" tx2="dk2" accent1="accent1" accent2="accent2" accent3="accent3" accent4="accent4" accent5="accent5" accent6="accent6" hlink="hlink" folHlink="folHlink"/>
  <p:sldLayoutIdLst>
    <p:sldLayoutId id="2147484322" r:id="rId1"/>
    <p:sldLayoutId id="2147484359" r:id="rId2"/>
    <p:sldLayoutId id="2147484321" r:id="rId3"/>
    <p:sldLayoutId id="2147484307" r:id="rId4"/>
    <p:sldLayoutId id="2147484288" r:id="rId5"/>
    <p:sldLayoutId id="2147484325" r:id="rId6"/>
    <p:sldLayoutId id="2147484326" r:id="rId7"/>
    <p:sldLayoutId id="2147484361" r:id="rId8"/>
    <p:sldLayoutId id="2147484365" r:id="rId9"/>
  </p:sldLayoutIdLst>
  <p:txStyles>
    <p:titleStyle>
      <a:lvl1pPr eaLnBrk="1" latinLnBrk="1" hangingPunct="1">
        <a:lnSpc>
          <a:spcPct val="70000"/>
        </a:lnSpc>
        <a:defRPr sz="5400" b="0" i="0">
          <a:solidFill>
            <a:schemeClr val="tx2"/>
          </a:solidFill>
          <a:latin typeface="KPMG Extralight"/>
          <a:cs typeface="KPMG Extralight"/>
        </a:defRPr>
      </a:lvl1pPr>
    </p:titleStyle>
    <p:bodyStyle>
      <a:lvl1pPr eaLnBrk="1" latinLnBrk="1" hangingPunct="1">
        <a:spcAft>
          <a:spcPts val="600"/>
        </a:spcAft>
        <a:defRPr sz="1500" b="1" i="0">
          <a:solidFill>
            <a:schemeClr val="tx2"/>
          </a:solidFill>
          <a:latin typeface="Univers for KPMG" panose="020B0603020202020204" pitchFamily="34" charset="0"/>
          <a:cs typeface="Univers for KPMG" panose="020B0603020202020204" pitchFamily="34" charset="0"/>
        </a:defRPr>
      </a:lvl1pPr>
      <a:lvl2pPr marL="0" indent="0" algn="l" eaLnBrk="1" latinLnBrk="1" hangingPunct="1">
        <a:spcAft>
          <a:spcPts val="600"/>
        </a:spcAft>
        <a:buFontTx/>
        <a:buNone/>
        <a:defRPr sz="1500" b="0" i="0">
          <a:solidFill>
            <a:schemeClr val="tx2"/>
          </a:solidFill>
          <a:latin typeface="Univers for KPMG Light" panose="020B0403020202020204" pitchFamily="34" charset="0"/>
          <a:cs typeface="Univers for KPMG Light" panose="020B0403020202020204" pitchFamily="34" charset="0"/>
        </a:defRPr>
      </a:lvl2pPr>
      <a:lvl3pPr marL="285750" indent="-309600" algn="l" eaLnBrk="1" latinLnBrk="1" hangingPunct="1">
        <a:spcAft>
          <a:spcPts val="600"/>
        </a:spcAft>
        <a:buClrTx/>
        <a:buFont typeface="Univers for KPMG Light" panose="020B0403020202020204" pitchFamily="34" charset="0"/>
        <a:buChar char="—"/>
        <a:defRPr sz="1500" b="0" i="0">
          <a:solidFill>
            <a:schemeClr val="tx2"/>
          </a:solidFill>
          <a:latin typeface="Univers for KPMG Light" panose="020B0403020202020204" pitchFamily="34" charset="0"/>
          <a:cs typeface="Univers for KPMG Light" panose="020B0403020202020204" pitchFamily="34" charset="0"/>
        </a:defRPr>
      </a:lvl3pPr>
      <a:lvl4pPr marL="571500" indent="-248400" algn="l" eaLnBrk="1" latinLnBrk="1" hangingPunct="1">
        <a:spcAft>
          <a:spcPts val="600"/>
        </a:spcAft>
        <a:buFont typeface="Univers for KPMG Light" panose="020B0403020202020204" pitchFamily="34" charset="0"/>
        <a:buChar char="-"/>
        <a:defRPr sz="1500" b="0" i="0" baseline="0">
          <a:solidFill>
            <a:schemeClr val="tx2"/>
          </a:solidFill>
          <a:latin typeface="Univers for KPMG Light" panose="020B0403020202020204" pitchFamily="34" charset="0"/>
          <a:cs typeface="Univers for KPMG Light" panose="020B0403020202020204" pitchFamily="34" charset="0"/>
        </a:defRPr>
      </a:lvl4pPr>
      <a:lvl5pPr marL="896938" indent="-309600" algn="l" eaLnBrk="1" latinLnBrk="1" hangingPunct="1">
        <a:spcAft>
          <a:spcPts val="600"/>
        </a:spcAft>
        <a:buFont typeface="Univers for KPMG Light" panose="020B0403020202020204" pitchFamily="34" charset="0"/>
        <a:buChar char="—"/>
        <a:defRPr lang="en-US" sz="1500" b="0" i="0" dirty="0" smtClean="0">
          <a:solidFill>
            <a:schemeClr val="tx2"/>
          </a:solidFill>
          <a:latin typeface="Univers for KPMG Light" panose="020B0403020202020204" pitchFamily="34" charset="0"/>
          <a:cs typeface="Univers for KPMG Light" panose="020B0403020202020204" pitchFamily="34" charset="0"/>
        </a:defRPr>
      </a:lvl5pPr>
      <a:lvl6pPr marL="1166813" indent="-247650" algn="l" eaLnBrk="1" latinLnBrk="1" hangingPunct="1">
        <a:spcAft>
          <a:spcPts val="600"/>
        </a:spcAft>
        <a:buFont typeface="Univers for KPMG Light" panose="020B0403020202020204" pitchFamily="34" charset="0"/>
        <a:buChar char="-"/>
        <a:defRPr lang="en-US" sz="1500" b="0" i="0" baseline="0" dirty="0" smtClean="0">
          <a:solidFill>
            <a:schemeClr val="tx2"/>
          </a:solidFill>
          <a:latin typeface="Univers for KPMG Light" panose="020B0403020202020204" pitchFamily="34" charset="0"/>
        </a:defRPr>
      </a:lvl6pPr>
      <a:lvl7pPr marL="1524000" indent="-309563" algn="l" eaLnBrk="1" latinLnBrk="1" hangingPunct="1">
        <a:spcAft>
          <a:spcPts val="600"/>
        </a:spcAft>
        <a:buFont typeface="Univers for KPMG Light" panose="020B0403020202020204" pitchFamily="34" charset="0"/>
        <a:buChar char="—"/>
        <a:defRPr lang="en-US" sz="1500" b="0" i="0" dirty="0" smtClean="0">
          <a:solidFill>
            <a:schemeClr val="tx2"/>
          </a:solidFill>
          <a:latin typeface="Univers for KPMG Light" panose="020B0403020202020204" pitchFamily="34" charset="0"/>
        </a:defRPr>
      </a:lvl7pPr>
      <a:lvl8pPr marL="1793875" indent="-247650" algn="l" eaLnBrk="1" latinLnBrk="1" hangingPunct="1">
        <a:spcAft>
          <a:spcPts val="600"/>
        </a:spcAft>
        <a:buFont typeface="Univers for KPMG Light" panose="020B0403020202020204" pitchFamily="34" charset="0"/>
        <a:buChar char="-"/>
        <a:tabLst>
          <a:tab pos="1793875" algn="l"/>
        </a:tabLst>
        <a:defRPr lang="en-US" sz="1500" b="0" i="0" baseline="0" dirty="0" smtClean="0">
          <a:solidFill>
            <a:schemeClr val="tx2"/>
          </a:solidFill>
          <a:latin typeface="Univers for KPMG Light" panose="020B0403020202020204" pitchFamily="34" charset="0"/>
        </a:defRPr>
      </a:lvl8pPr>
    </p:bodyStyle>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chart" Target="../charts/chart12.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chart" Target="../charts/chart14.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chart" Target="../charts/chart16.xml"/><Relationship Id="rId2" Type="http://schemas.openxmlformats.org/officeDocument/2006/relationships/chart" Target="../charts/chart15.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chart" Target="../charts/chart18.xml"/><Relationship Id="rId2" Type="http://schemas.openxmlformats.org/officeDocument/2006/relationships/chart" Target="../charts/chart17.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chart" Target="../charts/chart20.xml"/><Relationship Id="rId2" Type="http://schemas.openxmlformats.org/officeDocument/2006/relationships/chart" Target="../charts/chart19.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chart" Target="../charts/chart22.xml"/><Relationship Id="rId2" Type="http://schemas.openxmlformats.org/officeDocument/2006/relationships/chart" Target="../charts/chart21.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chart" Target="../charts/chart24.xml"/><Relationship Id="rId2" Type="http://schemas.openxmlformats.org/officeDocument/2006/relationships/chart" Target="../charts/chart23.xml"/><Relationship Id="rId1" Type="http://schemas.openxmlformats.org/officeDocument/2006/relationships/slideLayout" Target="../slideLayouts/slideLayout5.xml"/><Relationship Id="rId6" Type="http://schemas.openxmlformats.org/officeDocument/2006/relationships/chart" Target="../charts/chart27.xml"/><Relationship Id="rId5" Type="http://schemas.openxmlformats.org/officeDocument/2006/relationships/chart" Target="../charts/chart26.xml"/><Relationship Id="rId4" Type="http://schemas.openxmlformats.org/officeDocument/2006/relationships/chart" Target="../charts/chart25.xml"/></Relationships>
</file>

<file path=ppt/slides/_rels/slide18.xml.rels><?xml version="1.0" encoding="UTF-8" standalone="yes"?>
<Relationships xmlns="http://schemas.openxmlformats.org/package/2006/relationships"><Relationship Id="rId3" Type="http://schemas.openxmlformats.org/officeDocument/2006/relationships/chart" Target="../charts/chart29.xml"/><Relationship Id="rId2" Type="http://schemas.openxmlformats.org/officeDocument/2006/relationships/chart" Target="../charts/chart2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chart" Target="../charts/chart31.xml"/><Relationship Id="rId2" Type="http://schemas.openxmlformats.org/officeDocument/2006/relationships/chart" Target="../charts/chart30.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chart" Target="../charts/chart33.xml"/><Relationship Id="rId2" Type="http://schemas.openxmlformats.org/officeDocument/2006/relationships/chart" Target="../charts/chart32.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chart" Target="../charts/chart35.xml"/><Relationship Id="rId2" Type="http://schemas.openxmlformats.org/officeDocument/2006/relationships/chart" Target="../charts/chart34.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chart" Target="../charts/chart37.xml"/><Relationship Id="rId2" Type="http://schemas.openxmlformats.org/officeDocument/2006/relationships/chart" Target="../charts/chart36.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chart" Target="../charts/chart39.xml"/><Relationship Id="rId2" Type="http://schemas.openxmlformats.org/officeDocument/2006/relationships/chart" Target="../charts/chart38.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chart" Target="../charts/chart41.xml"/><Relationship Id="rId2" Type="http://schemas.openxmlformats.org/officeDocument/2006/relationships/chart" Target="../charts/chart40.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chart" Target="../charts/chart43.xml"/><Relationship Id="rId2" Type="http://schemas.openxmlformats.org/officeDocument/2006/relationships/chart" Target="../charts/chart42.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chart" Target="../charts/chart44.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chart" Target="../charts/chart45.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chart" Target="../charts/chart47.xml"/><Relationship Id="rId2" Type="http://schemas.openxmlformats.org/officeDocument/2006/relationships/chart" Target="../charts/chart46.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chart" Target="../charts/chart49.xml"/><Relationship Id="rId2" Type="http://schemas.openxmlformats.org/officeDocument/2006/relationships/chart" Target="../charts/chart48.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chart" Target="../charts/chart51.xml"/><Relationship Id="rId2" Type="http://schemas.openxmlformats.org/officeDocument/2006/relationships/chart" Target="../charts/chart50.xml"/><Relationship Id="rId1" Type="http://schemas.openxmlformats.org/officeDocument/2006/relationships/slideLayout" Target="../slideLayouts/slideLayout5.xml"/><Relationship Id="rId4" Type="http://schemas.openxmlformats.org/officeDocument/2006/relationships/chart" Target="../charts/chart52.xml"/></Relationships>
</file>

<file path=ppt/slides/_rels/slide35.xml.rels><?xml version="1.0" encoding="UTF-8" standalone="yes"?>
<Relationships xmlns="http://schemas.openxmlformats.org/package/2006/relationships"><Relationship Id="rId3" Type="http://schemas.openxmlformats.org/officeDocument/2006/relationships/chart" Target="../charts/chart54.xml"/><Relationship Id="rId2" Type="http://schemas.openxmlformats.org/officeDocument/2006/relationships/chart" Target="../charts/chart53.xml"/><Relationship Id="rId1" Type="http://schemas.openxmlformats.org/officeDocument/2006/relationships/slideLayout" Target="../slideLayouts/slideLayout5.xml"/><Relationship Id="rId4" Type="http://schemas.openxmlformats.org/officeDocument/2006/relationships/chart" Target="../charts/chart55.xml"/></Relationships>
</file>

<file path=ppt/slides/_rels/slide36.xml.rels><?xml version="1.0" encoding="UTF-8" standalone="yes"?>
<Relationships xmlns="http://schemas.openxmlformats.org/package/2006/relationships"><Relationship Id="rId3" Type="http://schemas.openxmlformats.org/officeDocument/2006/relationships/chart" Target="../charts/chart57.xml"/><Relationship Id="rId2" Type="http://schemas.openxmlformats.org/officeDocument/2006/relationships/chart" Target="../charts/chart56.xml"/><Relationship Id="rId1" Type="http://schemas.openxmlformats.org/officeDocument/2006/relationships/slideLayout" Target="../slideLayouts/slideLayout5.xml"/><Relationship Id="rId6" Type="http://schemas.openxmlformats.org/officeDocument/2006/relationships/chart" Target="../charts/chart60.xml"/><Relationship Id="rId5" Type="http://schemas.openxmlformats.org/officeDocument/2006/relationships/chart" Target="../charts/chart59.xml"/><Relationship Id="rId4" Type="http://schemas.openxmlformats.org/officeDocument/2006/relationships/chart" Target="../charts/chart58.xml"/></Relationships>
</file>

<file path=ppt/slides/_rels/slide37.xml.rels><?xml version="1.0" encoding="UTF-8" standalone="yes"?>
<Relationships xmlns="http://schemas.openxmlformats.org/package/2006/relationships"><Relationship Id="rId2" Type="http://schemas.openxmlformats.org/officeDocument/2006/relationships/chart" Target="../charts/chart61.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chart" Target="../charts/chart62.xml"/><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chart" Target="../charts/chart63.xml"/></Relationships>
</file>

<file path=ppt/slides/_rels/slide39.xml.rels><?xml version="1.0" encoding="UTF-8" standalone="yes"?>
<Relationships xmlns="http://schemas.openxmlformats.org/package/2006/relationships"><Relationship Id="rId3" Type="http://schemas.openxmlformats.org/officeDocument/2006/relationships/chart" Target="../charts/chart65.xml"/><Relationship Id="rId2" Type="http://schemas.openxmlformats.org/officeDocument/2006/relationships/chart" Target="../charts/chart64.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chart" Target="../charts/chart66.xml"/><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chart" Target="../charts/chart6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chart" Target="../charts/chart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chart" Target="../charts/chart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chart" Target="../charts/chart10.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716EC61-BD57-4FA4-A30D-30CAF37D7FA5}"/>
              </a:ext>
            </a:extLst>
          </p:cNvPr>
          <p:cNvSpPr txBox="1"/>
          <p:nvPr/>
        </p:nvSpPr>
        <p:spPr>
          <a:xfrm>
            <a:off x="779552" y="1882572"/>
            <a:ext cx="4813764" cy="110799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ko-KR" sz="3600" b="0" i="0" u="none" strike="noStrike" kern="1200" cap="none" spc="-200" normalizeH="0" baseline="0" noProof="0" dirty="0">
                <a:ln>
                  <a:solidFill>
                    <a:srgbClr val="1E49E2">
                      <a:alpha val="0"/>
                    </a:srgbClr>
                  </a:solidFill>
                </a:ln>
                <a:solidFill>
                  <a:prstClr val="white"/>
                </a:solidFill>
                <a:effectLst/>
                <a:uLnTx/>
                <a:uFillTx/>
                <a:latin typeface="KoPub돋움체 Medium"/>
                <a:ea typeface="KoPub돋움체 Medium"/>
                <a:cs typeface="+mn-cs"/>
              </a:rPr>
              <a:t>2023</a:t>
            </a:r>
            <a:r>
              <a:rPr kumimoji="0" lang="ko-KR" altLang="en-US" sz="3600" b="0" i="0" u="none" strike="noStrike" kern="1200" cap="none" spc="-200" normalizeH="0" baseline="0" noProof="0" dirty="0">
                <a:ln>
                  <a:solidFill>
                    <a:srgbClr val="1E49E2">
                      <a:alpha val="0"/>
                    </a:srgbClr>
                  </a:solidFill>
                </a:ln>
                <a:solidFill>
                  <a:prstClr val="white"/>
                </a:solidFill>
                <a:effectLst/>
                <a:uLnTx/>
                <a:uFillTx/>
                <a:latin typeface="KoPub돋움체 Medium"/>
                <a:ea typeface="KoPub돋움체 Medium"/>
                <a:cs typeface="+mn-cs"/>
              </a:rPr>
              <a:t>년 </a:t>
            </a:r>
            <a:r>
              <a:rPr lang="ko-KR" altLang="en-US" sz="3600" spc="-200" dirty="0">
                <a:ln>
                  <a:solidFill>
                    <a:srgbClr val="1E49E2">
                      <a:alpha val="0"/>
                    </a:srgbClr>
                  </a:solidFill>
                </a:ln>
                <a:solidFill>
                  <a:prstClr val="white"/>
                </a:solidFill>
                <a:latin typeface="KoPub돋움체 Medium"/>
                <a:ea typeface="KoPub돋움체 Medium"/>
              </a:rPr>
              <a:t>하</a:t>
            </a:r>
            <a:r>
              <a:rPr kumimoji="0" lang="ko-KR" altLang="en-US" sz="3600" b="0" i="0" u="none" strike="noStrike" kern="1200" cap="none" spc="-200" normalizeH="0" baseline="0" noProof="0" dirty="0">
                <a:ln>
                  <a:solidFill>
                    <a:srgbClr val="1E49E2">
                      <a:alpha val="0"/>
                    </a:srgbClr>
                  </a:solidFill>
                </a:ln>
                <a:solidFill>
                  <a:prstClr val="white"/>
                </a:solidFill>
                <a:effectLst/>
                <a:uLnTx/>
                <a:uFillTx/>
                <a:latin typeface="KoPub돋움체 Medium"/>
                <a:ea typeface="KoPub돋움체 Medium"/>
                <a:cs typeface="+mn-cs"/>
              </a:rPr>
              <a:t>반기</a:t>
            </a:r>
            <a:endParaRPr kumimoji="0" lang="en-US" altLang="ko-KR" sz="3600" b="0" i="0" u="none" strike="noStrike" kern="1200" cap="none" spc="-200" normalizeH="0" baseline="0" noProof="0" dirty="0">
              <a:ln>
                <a:solidFill>
                  <a:srgbClr val="1E49E2">
                    <a:alpha val="0"/>
                  </a:srgbClr>
                </a:solidFill>
              </a:ln>
              <a:solidFill>
                <a:prstClr val="white"/>
              </a:solidFill>
              <a:effectLst/>
              <a:uLnTx/>
              <a:uFillTx/>
              <a:latin typeface="KoPub돋움체 Medium"/>
              <a:ea typeface="KoPub돋움체 Medium"/>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ko-KR" altLang="en-US" sz="3600" spc="-200" dirty="0">
                <a:ln>
                  <a:solidFill>
                    <a:srgbClr val="1E49E2">
                      <a:alpha val="0"/>
                    </a:srgbClr>
                  </a:solidFill>
                </a:ln>
                <a:solidFill>
                  <a:prstClr val="white"/>
                </a:solidFill>
                <a:latin typeface="KoPub돋움체 Medium"/>
                <a:ea typeface="KoPub돋움체 Medium"/>
              </a:rPr>
              <a:t>부실채권</a:t>
            </a:r>
            <a:r>
              <a:rPr lang="en-US" altLang="ko-KR" sz="3600" spc="-200" dirty="0">
                <a:ln>
                  <a:solidFill>
                    <a:srgbClr val="1E49E2">
                      <a:alpha val="0"/>
                    </a:srgbClr>
                  </a:solidFill>
                </a:ln>
                <a:solidFill>
                  <a:prstClr val="white"/>
                </a:solidFill>
                <a:latin typeface="KoPub돋움체 Medium"/>
                <a:ea typeface="KoPub돋움체 Medium"/>
              </a:rPr>
              <a:t>(NPL) </a:t>
            </a:r>
            <a:r>
              <a:rPr lang="ko-KR" altLang="en-US" sz="3600" spc="-200" dirty="0">
                <a:ln>
                  <a:solidFill>
                    <a:srgbClr val="1E49E2">
                      <a:alpha val="0"/>
                    </a:srgbClr>
                  </a:solidFill>
                </a:ln>
                <a:solidFill>
                  <a:prstClr val="white"/>
                </a:solidFill>
                <a:latin typeface="KoPub돋움체 Medium"/>
                <a:ea typeface="KoPub돋움체 Medium"/>
              </a:rPr>
              <a:t>시장 전망</a:t>
            </a:r>
            <a:endParaRPr kumimoji="0" lang="en-US" altLang="ko-KR" sz="3600" b="0" i="0" u="none" strike="noStrike" kern="1200" cap="none" spc="-200" normalizeH="0" baseline="0" noProof="0" dirty="0">
              <a:ln>
                <a:solidFill>
                  <a:srgbClr val="1E49E2">
                    <a:alpha val="0"/>
                  </a:srgbClr>
                </a:solidFill>
              </a:ln>
              <a:solidFill>
                <a:prstClr val="white"/>
              </a:solidFill>
              <a:effectLst/>
              <a:uLnTx/>
              <a:uFillTx/>
              <a:latin typeface="KoPub돋움체 Medium"/>
              <a:ea typeface="KoPub돋움체 Medium"/>
              <a:cs typeface="+mn-cs"/>
            </a:endParaRPr>
          </a:p>
        </p:txBody>
      </p:sp>
      <p:sp>
        <p:nvSpPr>
          <p:cNvPr id="9" name="TextBox 8">
            <a:extLst>
              <a:ext uri="{FF2B5EF4-FFF2-40B4-BE49-F238E27FC236}">
                <a16:creationId xmlns:a16="http://schemas.microsoft.com/office/drawing/2014/main" id="{E2E95523-11B6-4D6E-B8A5-E21029990802}"/>
              </a:ext>
            </a:extLst>
          </p:cNvPr>
          <p:cNvSpPr txBox="1"/>
          <p:nvPr/>
        </p:nvSpPr>
        <p:spPr>
          <a:xfrm>
            <a:off x="814388" y="1064398"/>
            <a:ext cx="2414122" cy="64633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altLang="ko-KR" sz="4200" b="0" i="0" u="none" strike="noStrike" kern="1200" cap="none" spc="0" normalizeH="0" baseline="0" noProof="0" dirty="0">
                <a:ln>
                  <a:solidFill>
                    <a:srgbClr val="1E49E2">
                      <a:alpha val="0"/>
                    </a:srgbClr>
                  </a:solidFill>
                </a:ln>
                <a:solidFill>
                  <a:prstClr val="white"/>
                </a:solidFill>
                <a:effectLst/>
                <a:uLnTx/>
                <a:uFillTx/>
                <a:latin typeface="KPMG Bold" panose="020B0803030202040204" pitchFamily="34" charset="0"/>
                <a:ea typeface="KoPub돋움체 Medium"/>
                <a:cs typeface="+mn-cs"/>
              </a:rPr>
              <a:t>Market Frontier</a:t>
            </a:r>
            <a:endParaRPr kumimoji="0" lang="ko-KR" altLang="en-US" sz="4200" b="0" i="0" u="none" strike="noStrike" kern="1200" cap="none" spc="0" normalizeH="0" baseline="0" noProof="0" dirty="0" err="1">
              <a:ln>
                <a:solidFill>
                  <a:srgbClr val="1E49E2">
                    <a:alpha val="0"/>
                  </a:srgbClr>
                </a:solidFill>
              </a:ln>
              <a:solidFill>
                <a:prstClr val="white"/>
              </a:solidFill>
              <a:effectLst/>
              <a:uLnTx/>
              <a:uFillTx/>
              <a:latin typeface="KPMG Bold" panose="020B0803030202040204" pitchFamily="34" charset="0"/>
              <a:ea typeface="KoPub돋움체 Medium"/>
              <a:cs typeface="+mn-cs"/>
            </a:endParaRPr>
          </a:p>
        </p:txBody>
      </p:sp>
      <p:sp>
        <p:nvSpPr>
          <p:cNvPr id="11" name="TextBox 10">
            <a:extLst>
              <a:ext uri="{FF2B5EF4-FFF2-40B4-BE49-F238E27FC236}">
                <a16:creationId xmlns:a16="http://schemas.microsoft.com/office/drawing/2014/main" id="{11DAFA37-00F2-4FDB-85F6-7CC847A15CB8}"/>
              </a:ext>
            </a:extLst>
          </p:cNvPr>
          <p:cNvSpPr txBox="1"/>
          <p:nvPr/>
        </p:nvSpPr>
        <p:spPr>
          <a:xfrm>
            <a:off x="779552" y="5114698"/>
            <a:ext cx="2893201" cy="651460"/>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400"/>
              </a:spcAft>
              <a:buClrTx/>
              <a:buSzTx/>
              <a:buFontTx/>
              <a:buNone/>
              <a:tabLst/>
              <a:defRPr/>
            </a:pPr>
            <a:r>
              <a:rPr kumimoji="0" lang="en-US" altLang="ko-KR" sz="1100" b="0" i="0" u="none" strike="noStrike" kern="0" cap="none" spc="0" normalizeH="0" baseline="0" noProof="0" dirty="0">
                <a:ln>
                  <a:solidFill>
                    <a:srgbClr val="FFFFFF">
                      <a:alpha val="0"/>
                    </a:srgbClr>
                  </a:solidFill>
                </a:ln>
                <a:solidFill>
                  <a:schemeClr val="bg1"/>
                </a:solidFill>
                <a:effectLst/>
                <a:uLnTx/>
                <a:uFillTx/>
                <a:latin typeface="KoPub돋움체 Medium"/>
                <a:ea typeface="KoPub돋움체 Medium"/>
                <a:cs typeface="+mn-cs"/>
              </a:rPr>
              <a:t>September 2023</a:t>
            </a:r>
          </a:p>
          <a:p>
            <a:pPr marL="0" marR="0" lvl="0" indent="0" algn="l" defTabSz="914400" rtl="0" eaLnBrk="1" fontAlgn="auto" latinLnBrk="0" hangingPunct="1">
              <a:lnSpc>
                <a:spcPct val="100000"/>
              </a:lnSpc>
              <a:spcBef>
                <a:spcPts val="0"/>
              </a:spcBef>
              <a:spcAft>
                <a:spcPts val="400"/>
              </a:spcAft>
              <a:buClrTx/>
              <a:buSzTx/>
              <a:buFontTx/>
              <a:buNone/>
              <a:tabLst/>
              <a:defRPr/>
            </a:pPr>
            <a:r>
              <a:rPr kumimoji="0" lang="en-US" altLang="ko-KR" sz="1100" b="1" i="0" u="none" strike="noStrike" kern="0" cap="none" spc="0" normalizeH="0" baseline="0" noProof="0" dirty="0">
                <a:ln>
                  <a:solidFill>
                    <a:srgbClr val="FFFFFF">
                      <a:alpha val="0"/>
                    </a:srgbClr>
                  </a:solidFill>
                </a:ln>
                <a:solidFill>
                  <a:schemeClr val="bg1"/>
                </a:solidFill>
                <a:effectLst/>
                <a:uLnTx/>
                <a:uFillTx/>
                <a:latin typeface="KoPub돋움체 Medium"/>
                <a:ea typeface="KoPub돋움체 Medium"/>
                <a:cs typeface="+mn-cs"/>
              </a:rPr>
              <a:t>—</a:t>
            </a:r>
            <a:br>
              <a:rPr kumimoji="0" lang="en-US" altLang="ko-KR" sz="1100" b="1" i="0" u="none" strike="noStrike" kern="0" cap="none" spc="0" normalizeH="0" baseline="0" noProof="0" dirty="0">
                <a:ln>
                  <a:solidFill>
                    <a:srgbClr val="FFFFFF">
                      <a:alpha val="0"/>
                    </a:srgbClr>
                  </a:solidFill>
                </a:ln>
                <a:solidFill>
                  <a:schemeClr val="bg1"/>
                </a:solidFill>
                <a:effectLst/>
                <a:uLnTx/>
                <a:uFillTx/>
                <a:latin typeface="KoPub돋움체 Medium"/>
                <a:ea typeface="KoPub돋움체 Medium"/>
                <a:cs typeface="+mn-cs"/>
              </a:rPr>
            </a:br>
            <a:r>
              <a:rPr kumimoji="0" lang="ko-KR" altLang="en-US" sz="1100" b="0" i="0" u="none" strike="noStrike" kern="0" cap="none" spc="0" normalizeH="0" baseline="0" noProof="0" dirty="0">
                <a:ln>
                  <a:solidFill>
                    <a:srgbClr val="FFFFFF">
                      <a:alpha val="0"/>
                    </a:srgbClr>
                  </a:solidFill>
                </a:ln>
                <a:solidFill>
                  <a:schemeClr val="bg1"/>
                </a:solidFill>
                <a:effectLst/>
                <a:uLnTx/>
                <a:uFillTx/>
                <a:latin typeface="KoPub돋움체 Medium"/>
                <a:ea typeface="KoPub돋움체 Medium"/>
                <a:cs typeface="+mn-cs"/>
              </a:rPr>
              <a:t>삼정</a:t>
            </a:r>
            <a:r>
              <a:rPr kumimoji="0" lang="en-US" altLang="ko-KR" sz="1100" b="0" i="0" u="none" strike="noStrike" kern="0" cap="none" spc="0" normalizeH="0" baseline="0" noProof="0" dirty="0">
                <a:ln>
                  <a:solidFill>
                    <a:srgbClr val="FFFFFF">
                      <a:alpha val="0"/>
                    </a:srgbClr>
                  </a:solidFill>
                </a:ln>
                <a:solidFill>
                  <a:schemeClr val="bg1"/>
                </a:solidFill>
                <a:effectLst/>
                <a:uLnTx/>
                <a:uFillTx/>
                <a:latin typeface="KoPub돋움체 Medium"/>
                <a:ea typeface="KoPub돋움체 Medium"/>
                <a:cs typeface="+mn-cs"/>
              </a:rPr>
              <a:t>KPMG </a:t>
            </a:r>
            <a:r>
              <a:rPr kumimoji="0" lang="ko-KR" altLang="en-US" sz="1100" b="0" i="0" u="none" strike="noStrike" kern="0" cap="none" spc="0" normalizeH="0" baseline="0" noProof="0" dirty="0">
                <a:ln>
                  <a:solidFill>
                    <a:srgbClr val="FFFFFF">
                      <a:alpha val="0"/>
                    </a:srgbClr>
                  </a:solidFill>
                </a:ln>
                <a:solidFill>
                  <a:schemeClr val="bg1"/>
                </a:solidFill>
                <a:effectLst/>
                <a:uLnTx/>
                <a:uFillTx/>
                <a:latin typeface="KoPub돋움체 Medium"/>
                <a:ea typeface="KoPub돋움체 Medium"/>
                <a:cs typeface="+mn-cs"/>
              </a:rPr>
              <a:t>경제연구원</a:t>
            </a:r>
          </a:p>
        </p:txBody>
      </p:sp>
      <p:pic>
        <p:nvPicPr>
          <p:cNvPr id="12" name="그림 11" descr="텍스트, 클립아트이(가) 표시된 사진&#10;&#10;자동 생성된 설명">
            <a:extLst>
              <a:ext uri="{FF2B5EF4-FFF2-40B4-BE49-F238E27FC236}">
                <a16:creationId xmlns:a16="http://schemas.microsoft.com/office/drawing/2014/main" id="{206A1DE6-2F99-4A99-93CA-43BD1DE6DD54}"/>
              </a:ext>
            </a:extLst>
          </p:cNvPr>
          <p:cNvPicPr>
            <a:picLocks noChangeAspect="1"/>
          </p:cNvPicPr>
          <p:nvPr/>
        </p:nvPicPr>
        <p:blipFill>
          <a:blip r:embed="rId2"/>
          <a:stretch>
            <a:fillRect/>
          </a:stretch>
        </p:blipFill>
        <p:spPr>
          <a:xfrm>
            <a:off x="822701" y="442914"/>
            <a:ext cx="1437787" cy="324000"/>
          </a:xfrm>
          <a:prstGeom prst="rect">
            <a:avLst/>
          </a:prstGeom>
        </p:spPr>
      </p:pic>
      <p:pic>
        <p:nvPicPr>
          <p:cNvPr id="17" name="그림 개체 틀 16">
            <a:extLst>
              <a:ext uri="{FF2B5EF4-FFF2-40B4-BE49-F238E27FC236}">
                <a16:creationId xmlns:a16="http://schemas.microsoft.com/office/drawing/2014/main" id="{665674F0-0047-470B-9930-A69D1DB34860}"/>
              </a:ext>
            </a:extLst>
          </p:cNvPr>
          <p:cNvPicPr>
            <a:picLocks noGrp="1" noChangeAspect="1"/>
          </p:cNvPicPr>
          <p:nvPr>
            <p:ph type="pic" sz="quarter" idx="12"/>
          </p:nvPr>
        </p:nvPicPr>
        <p:blipFill>
          <a:blip r:embed="rId3" cstate="print">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27963873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텍스트 개체 틀 27">
            <a:extLst>
              <a:ext uri="{FF2B5EF4-FFF2-40B4-BE49-F238E27FC236}">
                <a16:creationId xmlns:a16="http://schemas.microsoft.com/office/drawing/2014/main" id="{259D3791-25DA-4E03-8E5F-258A6FDEB7E2}"/>
              </a:ext>
            </a:extLst>
          </p:cNvPr>
          <p:cNvSpPr>
            <a:spLocks noGrp="1"/>
          </p:cNvSpPr>
          <p:nvPr>
            <p:ph type="body" sz="quarter" idx="10"/>
          </p:nvPr>
        </p:nvSpPr>
        <p:spPr>
          <a:xfrm>
            <a:off x="488949" y="333149"/>
            <a:ext cx="8928101" cy="184666"/>
          </a:xfrm>
        </p:spPr>
        <p:txBody>
          <a:bodyPr/>
          <a:lstStyle/>
          <a:p>
            <a:r>
              <a:rPr lang="en-US" altLang="ko-KR" noProof="0" dirty="0"/>
              <a:t>I. </a:t>
            </a:r>
            <a:r>
              <a:rPr lang="ko-KR" altLang="en-US" dirty="0"/>
              <a:t>국내외 경제 동향</a:t>
            </a:r>
            <a:endParaRPr lang="en-US" altLang="ko-KR" noProof="0" dirty="0"/>
          </a:p>
        </p:txBody>
      </p:sp>
      <p:sp>
        <p:nvSpPr>
          <p:cNvPr id="29" name="텍스트 개체 틀 28">
            <a:extLst>
              <a:ext uri="{FF2B5EF4-FFF2-40B4-BE49-F238E27FC236}">
                <a16:creationId xmlns:a16="http://schemas.microsoft.com/office/drawing/2014/main" id="{D76A6FAF-1367-4DCA-84D3-8A949242B9D3}"/>
              </a:ext>
            </a:extLst>
          </p:cNvPr>
          <p:cNvSpPr>
            <a:spLocks noGrp="1"/>
          </p:cNvSpPr>
          <p:nvPr>
            <p:ph type="body" sz="quarter" idx="11"/>
          </p:nvPr>
        </p:nvSpPr>
        <p:spPr>
          <a:xfrm>
            <a:off x="488950" y="617249"/>
            <a:ext cx="8928100" cy="322262"/>
          </a:xfrm>
        </p:spPr>
        <p:txBody>
          <a:bodyPr/>
          <a:lstStyle/>
          <a:p>
            <a:pPr lvl="0"/>
            <a:r>
              <a:rPr lang="en-US" altLang="ko-KR" dirty="0"/>
              <a:t>2. </a:t>
            </a:r>
            <a:r>
              <a:rPr lang="ko-KR" altLang="en-US" dirty="0"/>
              <a:t>부문별 경기 동향 상세 </a:t>
            </a:r>
            <a:r>
              <a:rPr lang="en-US" altLang="ko-KR" dirty="0">
                <a:latin typeface="KoPub돋움체 Medium" panose="02020603020101020101" pitchFamily="18" charset="-127"/>
                <a:ea typeface="KoPub돋움체 Medium" panose="02020603020101020101" pitchFamily="18" charset="-127"/>
              </a:rPr>
              <a:t>》 </a:t>
            </a:r>
            <a:r>
              <a:rPr lang="ko-KR" altLang="en-US" dirty="0">
                <a:latin typeface="KoPub돋움체 Medium" panose="02020603020101020101" pitchFamily="18" charset="-127"/>
                <a:ea typeface="KoPub돋움체 Medium" panose="02020603020101020101" pitchFamily="18" charset="-127"/>
              </a:rPr>
              <a:t>⑥ 물가 </a:t>
            </a:r>
            <a:endParaRPr lang="ko-KR" altLang="en-US" noProof="0" dirty="0">
              <a:latin typeface="KoPub돋움체 Medium" panose="02020603020101020101" pitchFamily="18" charset="-127"/>
              <a:ea typeface="KoPub돋움체 Medium" panose="02020603020101020101" pitchFamily="18" charset="-127"/>
            </a:endParaRPr>
          </a:p>
        </p:txBody>
      </p:sp>
      <p:sp>
        <p:nvSpPr>
          <p:cNvPr id="30" name="텍스트 개체 틀 29">
            <a:extLst>
              <a:ext uri="{FF2B5EF4-FFF2-40B4-BE49-F238E27FC236}">
                <a16:creationId xmlns:a16="http://schemas.microsoft.com/office/drawing/2014/main" id="{183C42BE-A3A8-4442-962E-02357DF3145F}"/>
              </a:ext>
            </a:extLst>
          </p:cNvPr>
          <p:cNvSpPr>
            <a:spLocks noGrp="1"/>
          </p:cNvSpPr>
          <p:nvPr>
            <p:ph type="body" sz="quarter" idx="13"/>
          </p:nvPr>
        </p:nvSpPr>
        <p:spPr>
          <a:xfrm>
            <a:off x="488950" y="1162471"/>
            <a:ext cx="8928100" cy="864737"/>
          </a:xfrm>
        </p:spPr>
        <p:txBody>
          <a:bodyPr/>
          <a:lstStyle/>
          <a:p>
            <a:pPr algn="just"/>
            <a:r>
              <a:rPr lang="ko-KR" altLang="en-US" dirty="0"/>
              <a:t>국제유가는 유럽</a:t>
            </a:r>
            <a:r>
              <a:rPr lang="en-US" altLang="ko-KR" dirty="0"/>
              <a:t>, </a:t>
            </a:r>
            <a:r>
              <a:rPr lang="ko-KR" altLang="en-US" dirty="0"/>
              <a:t>중국 등 글로벌 수요 둔화 우려 등으로 하락세를 보였으나</a:t>
            </a:r>
            <a:r>
              <a:rPr lang="en-US" altLang="ko-KR" dirty="0"/>
              <a:t>, </a:t>
            </a:r>
            <a:r>
              <a:rPr lang="ko-KR" altLang="en-US" dirty="0"/>
              <a:t>최근 석유수출국기구</a:t>
            </a:r>
            <a:r>
              <a:rPr lang="en-US" altLang="ko-KR" dirty="0"/>
              <a:t>(OPEC) </a:t>
            </a:r>
            <a:r>
              <a:rPr lang="ko-KR" altLang="en-US" dirty="0"/>
              <a:t>등 산유국들의 추가 감산 가능성이 부각되며 상승하는 모습</a:t>
            </a:r>
            <a:r>
              <a:rPr lang="en-US" altLang="ko-KR" dirty="0"/>
              <a:t>. </a:t>
            </a:r>
            <a:r>
              <a:rPr lang="ko-KR" altLang="en-US" dirty="0"/>
              <a:t>석유류가격 하락세</a:t>
            </a:r>
            <a:r>
              <a:rPr lang="en-US" altLang="ko-KR" dirty="0"/>
              <a:t>, </a:t>
            </a:r>
            <a:r>
              <a:rPr lang="ko-KR" altLang="en-US" dirty="0"/>
              <a:t>기저효과 등으로 국내 소비자물가 상승률은 둔화세를 이어갔으나</a:t>
            </a:r>
            <a:r>
              <a:rPr lang="en-US" altLang="ko-KR" dirty="0"/>
              <a:t>, </a:t>
            </a:r>
            <a:r>
              <a:rPr lang="ko-KR" altLang="en-US" dirty="0"/>
              <a:t>국제유가 추이</a:t>
            </a:r>
            <a:r>
              <a:rPr lang="en-US" altLang="ko-KR" dirty="0"/>
              <a:t>, </a:t>
            </a:r>
            <a:r>
              <a:rPr lang="ko-KR" altLang="en-US" dirty="0"/>
              <a:t>누적된 비용상승압력</a:t>
            </a:r>
            <a:r>
              <a:rPr lang="en-US" altLang="ko-KR" dirty="0"/>
              <a:t>, </a:t>
            </a:r>
            <a:r>
              <a:rPr lang="ko-KR" altLang="en-US" dirty="0"/>
              <a:t>기상이변 등 물가 전망 경로의 불확실성이 높음</a:t>
            </a:r>
          </a:p>
        </p:txBody>
      </p:sp>
      <p:sp>
        <p:nvSpPr>
          <p:cNvPr id="37" name="TextBox 36">
            <a:extLst>
              <a:ext uri="{FF2B5EF4-FFF2-40B4-BE49-F238E27FC236}">
                <a16:creationId xmlns:a16="http://schemas.microsoft.com/office/drawing/2014/main" id="{8690654A-16B0-409E-A237-90AC0ADB9FBF}"/>
              </a:ext>
            </a:extLst>
          </p:cNvPr>
          <p:cNvSpPr txBox="1"/>
          <p:nvPr/>
        </p:nvSpPr>
        <p:spPr>
          <a:xfrm>
            <a:off x="489000" y="5845499"/>
            <a:ext cx="4278265"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World Bank</a:t>
            </a:r>
          </a:p>
          <a:p>
            <a:r>
              <a:rPr lang="en-US" altLang="ko-KR" dirty="0">
                <a:solidFill>
                  <a:schemeClr val="bg1">
                    <a:lumMod val="50000"/>
                  </a:schemeClr>
                </a:solidFill>
              </a:rPr>
              <a:t>Note: </a:t>
            </a:r>
            <a:r>
              <a:rPr lang="ko-KR" altLang="en-US" dirty="0">
                <a:solidFill>
                  <a:schemeClr val="bg1">
                    <a:lumMod val="50000"/>
                  </a:schemeClr>
                </a:solidFill>
              </a:rPr>
              <a:t>기준연도</a:t>
            </a:r>
            <a:r>
              <a:rPr lang="en-US" altLang="ko-KR" dirty="0">
                <a:solidFill>
                  <a:schemeClr val="bg1">
                    <a:lumMod val="50000"/>
                  </a:schemeClr>
                </a:solidFill>
              </a:rPr>
              <a:t>=2010</a:t>
            </a:r>
            <a:r>
              <a:rPr lang="ko-KR" altLang="en-US" dirty="0">
                <a:solidFill>
                  <a:schemeClr val="bg1">
                    <a:lumMod val="50000"/>
                  </a:schemeClr>
                </a:solidFill>
              </a:rPr>
              <a:t>년</a:t>
            </a:r>
          </a:p>
        </p:txBody>
      </p:sp>
      <p:sp>
        <p:nvSpPr>
          <p:cNvPr id="96" name="TextBox 95">
            <a:extLst>
              <a:ext uri="{FF2B5EF4-FFF2-40B4-BE49-F238E27FC236}">
                <a16:creationId xmlns:a16="http://schemas.microsoft.com/office/drawing/2014/main" id="{36B2EBF2-6E16-4B8F-BC9B-36E8DF98BCB8}"/>
              </a:ext>
            </a:extLst>
          </p:cNvPr>
          <p:cNvSpPr txBox="1"/>
          <p:nvPr/>
        </p:nvSpPr>
        <p:spPr>
          <a:xfrm>
            <a:off x="5145129" y="5845499"/>
            <a:ext cx="4278265"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Source: </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한국은행 </a:t>
            </a:r>
          </a:p>
          <a:p>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Note: </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소비자물가지수 기준연도</a:t>
            </a:r>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=2020</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년</a:t>
            </a:r>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 </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생산자물가지수 기준연도</a:t>
            </a:r>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=2015</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년</a:t>
            </a:r>
          </a:p>
        </p:txBody>
      </p:sp>
      <p:grpSp>
        <p:nvGrpSpPr>
          <p:cNvPr id="20" name="그룹 19">
            <a:extLst>
              <a:ext uri="{FF2B5EF4-FFF2-40B4-BE49-F238E27FC236}">
                <a16:creationId xmlns:a16="http://schemas.microsoft.com/office/drawing/2014/main" id="{6F47E8D3-4137-45D5-8A4A-0FF6E6687EBE}"/>
              </a:ext>
            </a:extLst>
          </p:cNvPr>
          <p:cNvGrpSpPr/>
          <p:nvPr/>
        </p:nvGrpSpPr>
        <p:grpSpPr>
          <a:xfrm>
            <a:off x="490443" y="2180758"/>
            <a:ext cx="4271921" cy="276837"/>
            <a:chOff x="704850" y="2013298"/>
            <a:chExt cx="4140200" cy="276837"/>
          </a:xfrm>
        </p:grpSpPr>
        <p:sp>
          <p:nvSpPr>
            <p:cNvPr id="21" name="TextBox 20">
              <a:extLst>
                <a:ext uri="{FF2B5EF4-FFF2-40B4-BE49-F238E27FC236}">
                  <a16:creationId xmlns:a16="http://schemas.microsoft.com/office/drawing/2014/main" id="{754DA180-7EE8-46A3-AC97-0263A73D098E}"/>
                </a:ext>
              </a:extLst>
            </p:cNvPr>
            <p:cNvSpPr txBox="1"/>
            <p:nvPr/>
          </p:nvSpPr>
          <p:spPr>
            <a:xfrm>
              <a:off x="704850" y="2046854"/>
              <a:ext cx="2951608"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국제 유가 및 </a:t>
              </a:r>
              <a:r>
                <a:rPr lang="en-US" altLang="ko-KR"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World Bank </a:t>
              </a:r>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상품 가격지수 추이</a:t>
              </a:r>
            </a:p>
          </p:txBody>
        </p:sp>
        <p:cxnSp>
          <p:nvCxnSpPr>
            <p:cNvPr id="22" name="직선 연결선 21">
              <a:extLst>
                <a:ext uri="{FF2B5EF4-FFF2-40B4-BE49-F238E27FC236}">
                  <a16:creationId xmlns:a16="http://schemas.microsoft.com/office/drawing/2014/main" id="{931935B1-181A-4F4A-B41D-2DB48F914AF7}"/>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직선 연결선 22">
              <a:extLst>
                <a:ext uri="{FF2B5EF4-FFF2-40B4-BE49-F238E27FC236}">
                  <a16:creationId xmlns:a16="http://schemas.microsoft.com/office/drawing/2014/main" id="{1DE8E012-4B08-487A-B035-C184C4AD3C3F}"/>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24" name="그룹 23">
            <a:extLst>
              <a:ext uri="{FF2B5EF4-FFF2-40B4-BE49-F238E27FC236}">
                <a16:creationId xmlns:a16="http://schemas.microsoft.com/office/drawing/2014/main" id="{4F08B3C5-900A-4F80-81E5-0BF1F7B88C00}"/>
              </a:ext>
            </a:extLst>
          </p:cNvPr>
          <p:cNvGrpSpPr/>
          <p:nvPr/>
        </p:nvGrpSpPr>
        <p:grpSpPr>
          <a:xfrm>
            <a:off x="5145128" y="2180758"/>
            <a:ext cx="4271921" cy="276837"/>
            <a:chOff x="704850" y="2013298"/>
            <a:chExt cx="4140200" cy="276837"/>
          </a:xfrm>
        </p:grpSpPr>
        <p:sp>
          <p:nvSpPr>
            <p:cNvPr id="25" name="TextBox 24">
              <a:extLst>
                <a:ext uri="{FF2B5EF4-FFF2-40B4-BE49-F238E27FC236}">
                  <a16:creationId xmlns:a16="http://schemas.microsoft.com/office/drawing/2014/main" id="{A8FBA8D8-6121-4AF4-B4C6-ACBFC55015E0}"/>
                </a:ext>
              </a:extLst>
            </p:cNvPr>
            <p:cNvSpPr txBox="1"/>
            <p:nvPr/>
          </p:nvSpPr>
          <p:spPr>
            <a:xfrm>
              <a:off x="704850" y="2046854"/>
              <a:ext cx="1036235"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물가상승률 추이</a:t>
              </a:r>
            </a:p>
          </p:txBody>
        </p:sp>
        <p:cxnSp>
          <p:nvCxnSpPr>
            <p:cNvPr id="26" name="직선 연결선 25">
              <a:extLst>
                <a:ext uri="{FF2B5EF4-FFF2-40B4-BE49-F238E27FC236}">
                  <a16:creationId xmlns:a16="http://schemas.microsoft.com/office/drawing/2014/main" id="{C8F0B26C-7B05-4CE5-B615-CA1A85C92F38}"/>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7" name="직선 연결선 26">
              <a:extLst>
                <a:ext uri="{FF2B5EF4-FFF2-40B4-BE49-F238E27FC236}">
                  <a16:creationId xmlns:a16="http://schemas.microsoft.com/office/drawing/2014/main" id="{D6BDD7DB-204A-4C7D-B7C2-756914B77F7A}"/>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aphicFrame>
        <p:nvGraphicFramePr>
          <p:cNvPr id="19" name="차트 9">
            <a:extLst>
              <a:ext uri="{FF2B5EF4-FFF2-40B4-BE49-F238E27FC236}">
                <a16:creationId xmlns:a16="http://schemas.microsoft.com/office/drawing/2014/main" id="{1E2B5C69-34C6-4C48-9FFD-62942BB47EA5}"/>
              </a:ext>
            </a:extLst>
          </p:cNvPr>
          <p:cNvGraphicFramePr/>
          <p:nvPr>
            <p:extLst>
              <p:ext uri="{D42A27DB-BD31-4B8C-83A1-F6EECF244321}">
                <p14:modId xmlns:p14="http://schemas.microsoft.com/office/powerpoint/2010/main" val="3063748817"/>
              </p:ext>
            </p:extLst>
          </p:nvPr>
        </p:nvGraphicFramePr>
        <p:xfrm>
          <a:off x="489494" y="2641191"/>
          <a:ext cx="4271921" cy="3096000"/>
        </p:xfrm>
        <a:graphic>
          <a:graphicData uri="http://schemas.openxmlformats.org/drawingml/2006/chart">
            <c:chart xmlns:c="http://schemas.openxmlformats.org/drawingml/2006/chart" xmlns:r="http://schemas.openxmlformats.org/officeDocument/2006/relationships" r:id="rId2"/>
          </a:graphicData>
        </a:graphic>
      </p:graphicFrame>
      <p:sp>
        <p:nvSpPr>
          <p:cNvPr id="35" name="TextBox 34">
            <a:extLst>
              <a:ext uri="{FF2B5EF4-FFF2-40B4-BE49-F238E27FC236}">
                <a16:creationId xmlns:a16="http://schemas.microsoft.com/office/drawing/2014/main" id="{EE2C5199-405D-44BA-91C7-C137490F7C4C}"/>
              </a:ext>
            </a:extLst>
          </p:cNvPr>
          <p:cNvSpPr txBox="1"/>
          <p:nvPr/>
        </p:nvSpPr>
        <p:spPr>
          <a:xfrm>
            <a:off x="495844" y="2589447"/>
            <a:ext cx="673820" cy="123111"/>
          </a:xfrm>
          <a:prstGeom prst="rect">
            <a:avLst/>
          </a:prstGeom>
          <a:noFill/>
        </p:spPr>
        <p:txBody>
          <a:bodyPr wrap="squar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기준연도</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=100)</a:t>
            </a:r>
          </a:p>
        </p:txBody>
      </p:sp>
      <p:sp>
        <p:nvSpPr>
          <p:cNvPr id="36" name="TextBox 35">
            <a:extLst>
              <a:ext uri="{FF2B5EF4-FFF2-40B4-BE49-F238E27FC236}">
                <a16:creationId xmlns:a16="http://schemas.microsoft.com/office/drawing/2014/main" id="{0B17EB45-BD89-4DED-8670-54121168098F}"/>
              </a:ext>
            </a:extLst>
          </p:cNvPr>
          <p:cNvSpPr txBox="1"/>
          <p:nvPr/>
        </p:nvSpPr>
        <p:spPr>
          <a:xfrm>
            <a:off x="4290798" y="2589447"/>
            <a:ext cx="470031" cy="123111"/>
          </a:xfrm>
          <a:prstGeom prst="rect">
            <a:avLst/>
          </a:prstGeom>
          <a:noFill/>
        </p:spPr>
        <p:txBody>
          <a:bodyPr wrap="squar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(USD/</a:t>
            </a:r>
            <a:r>
              <a:rPr lang="en-US" altLang="ko-KR" sz="800" dirty="0" err="1">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bbl</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graphicFrame>
        <p:nvGraphicFramePr>
          <p:cNvPr id="38" name="차트 3">
            <a:extLst>
              <a:ext uri="{FF2B5EF4-FFF2-40B4-BE49-F238E27FC236}">
                <a16:creationId xmlns:a16="http://schemas.microsoft.com/office/drawing/2014/main" id="{64EAFD86-0665-4232-A9AF-52A9CA6088F0}"/>
              </a:ext>
            </a:extLst>
          </p:cNvPr>
          <p:cNvGraphicFramePr/>
          <p:nvPr>
            <p:extLst>
              <p:ext uri="{D42A27DB-BD31-4B8C-83A1-F6EECF244321}">
                <p14:modId xmlns:p14="http://schemas.microsoft.com/office/powerpoint/2010/main" val="877535072"/>
              </p:ext>
            </p:extLst>
          </p:nvPr>
        </p:nvGraphicFramePr>
        <p:xfrm>
          <a:off x="5145256" y="2466303"/>
          <a:ext cx="4264899" cy="3276000"/>
        </p:xfrm>
        <a:graphic>
          <a:graphicData uri="http://schemas.openxmlformats.org/drawingml/2006/chart">
            <c:chart xmlns:c="http://schemas.openxmlformats.org/drawingml/2006/chart" xmlns:r="http://schemas.openxmlformats.org/officeDocument/2006/relationships" r:id="rId3"/>
          </a:graphicData>
        </a:graphic>
      </p:graphicFrame>
      <p:sp>
        <p:nvSpPr>
          <p:cNvPr id="39" name="TextBox 38">
            <a:extLst>
              <a:ext uri="{FF2B5EF4-FFF2-40B4-BE49-F238E27FC236}">
                <a16:creationId xmlns:a16="http://schemas.microsoft.com/office/drawing/2014/main" id="{CAAC78BC-A1E9-449A-82AE-2BF19D521D47}"/>
              </a:ext>
            </a:extLst>
          </p:cNvPr>
          <p:cNvSpPr txBox="1"/>
          <p:nvPr/>
        </p:nvSpPr>
        <p:spPr>
          <a:xfrm>
            <a:off x="5165458" y="2589447"/>
            <a:ext cx="672713" cy="123111"/>
          </a:xfrm>
          <a:prstGeom prst="rect">
            <a:avLst/>
          </a:prstGeom>
          <a:noFill/>
        </p:spPr>
        <p:txBody>
          <a:bodyPr wrap="squar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기준연도</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=100)</a:t>
            </a:r>
          </a:p>
        </p:txBody>
      </p:sp>
      <p:sp>
        <p:nvSpPr>
          <p:cNvPr id="40" name="TextBox 39">
            <a:extLst>
              <a:ext uri="{FF2B5EF4-FFF2-40B4-BE49-F238E27FC236}">
                <a16:creationId xmlns:a16="http://schemas.microsoft.com/office/drawing/2014/main" id="{192E0D8D-713D-4531-BA17-93ADCFD296D6}"/>
              </a:ext>
            </a:extLst>
          </p:cNvPr>
          <p:cNvSpPr txBox="1"/>
          <p:nvPr/>
        </p:nvSpPr>
        <p:spPr>
          <a:xfrm>
            <a:off x="9238859" y="2589447"/>
            <a:ext cx="157513" cy="123111"/>
          </a:xfrm>
          <a:prstGeom prst="rect">
            <a:avLst/>
          </a:prstGeom>
          <a:noFill/>
        </p:spPr>
        <p:txBody>
          <a:bodyPr wrap="squar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Tree>
    <p:extLst>
      <p:ext uri="{BB962C8B-B14F-4D97-AF65-F5344CB8AC3E}">
        <p14:creationId xmlns:p14="http://schemas.microsoft.com/office/powerpoint/2010/main" val="39359462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CEAFF"/>
        </a:solidFill>
        <a:effectLst/>
      </p:bgPr>
    </p:bg>
    <p:spTree>
      <p:nvGrpSpPr>
        <p:cNvPr id="1" name=""/>
        <p:cNvGrpSpPr/>
        <p:nvPr/>
      </p:nvGrpSpPr>
      <p:grpSpPr>
        <a:xfrm>
          <a:off x="0" y="0"/>
          <a:ext cx="0" cy="0"/>
          <a:chOff x="0" y="0"/>
          <a:chExt cx="0" cy="0"/>
        </a:xfrm>
      </p:grpSpPr>
      <p:sp>
        <p:nvSpPr>
          <p:cNvPr id="4" name="Rectangle 5">
            <a:extLst>
              <a:ext uri="{FF2B5EF4-FFF2-40B4-BE49-F238E27FC236}">
                <a16:creationId xmlns:a16="http://schemas.microsoft.com/office/drawing/2014/main" id="{DBE57E7B-4F4A-470E-ABD3-DD4D29FF3FA3}"/>
              </a:ext>
            </a:extLst>
          </p:cNvPr>
          <p:cNvSpPr>
            <a:spLocks/>
          </p:cNvSpPr>
          <p:nvPr/>
        </p:nvSpPr>
        <p:spPr>
          <a:xfrm>
            <a:off x="814388" y="1268413"/>
            <a:ext cx="6322834" cy="4407944"/>
          </a:xfrm>
          <a:prstGeom prst="rect">
            <a:avLst/>
          </a:prstGeom>
          <a:solidFill>
            <a:schemeClr val="bg1"/>
          </a:soli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5" name="Text Placeholder 3">
            <a:extLst>
              <a:ext uri="{FF2B5EF4-FFF2-40B4-BE49-F238E27FC236}">
                <a16:creationId xmlns:a16="http://schemas.microsoft.com/office/drawing/2014/main" id="{859AF789-79B7-40EF-8423-1ABFC633B0AD}"/>
              </a:ext>
            </a:extLst>
          </p:cNvPr>
          <p:cNvSpPr txBox="1">
            <a:spLocks/>
          </p:cNvSpPr>
          <p:nvPr/>
        </p:nvSpPr>
        <p:spPr>
          <a:xfrm>
            <a:off x="1050977" y="1439972"/>
            <a:ext cx="2658874" cy="722312"/>
          </a:xfrm>
          <a:prstGeom prst="rect">
            <a:avLst/>
          </a:prstGeom>
        </p:spPr>
        <p:txBody>
          <a:bodyPr vert="horz" lIns="0" tIns="0" rIns="0" bIns="0" rtlCol="0" anchor="t" anchorCtr="0">
            <a:noAutofit/>
          </a:bodyPr>
          <a:lstStyle>
            <a:lvl1pPr marL="0" indent="0" algn="l" defTabSz="914400" rtl="0" eaLnBrk="1" latinLnBrk="1" hangingPunct="1">
              <a:lnSpc>
                <a:spcPct val="80000"/>
              </a:lnSpc>
              <a:spcBef>
                <a:spcPts val="0"/>
              </a:spcBef>
              <a:spcAft>
                <a:spcPts val="600"/>
              </a:spcAft>
              <a:buFontTx/>
              <a:buNone/>
              <a:defRPr sz="6000" b="1" kern="1200">
                <a:solidFill>
                  <a:schemeClr val="tx2"/>
                </a:solidFill>
                <a:latin typeface="+mj-lt"/>
                <a:ea typeface="+mn-ea"/>
                <a:cs typeface="+mn-cs"/>
              </a:defRPr>
            </a:lvl1pPr>
            <a:lvl2pPr marL="0" indent="0" algn="l" defTabSz="914400" rtl="0" eaLnBrk="1" latinLnBrk="1" hangingPunct="1">
              <a:lnSpc>
                <a:spcPct val="100000"/>
              </a:lnSpc>
              <a:spcBef>
                <a:spcPts val="0"/>
              </a:spcBef>
              <a:spcAft>
                <a:spcPts val="600"/>
              </a:spcAft>
              <a:buFontTx/>
              <a:buNone/>
              <a:defRPr sz="900" kern="1200">
                <a:solidFill>
                  <a:schemeClr val="tx2"/>
                </a:solidFill>
                <a:latin typeface="+mj-lt"/>
                <a:ea typeface="+mn-ea"/>
                <a:cs typeface="+mn-cs"/>
              </a:defRPr>
            </a:lvl2pPr>
            <a:lvl3pPr marL="180000" indent="-180000" algn="l" defTabSz="914400" rtl="0" eaLnBrk="1" latinLnBrk="1" hangingPunct="1">
              <a:lnSpc>
                <a:spcPct val="100000"/>
              </a:lnSpc>
              <a:spcBef>
                <a:spcPts val="0"/>
              </a:spcBef>
              <a:spcAft>
                <a:spcPts val="600"/>
              </a:spcAft>
              <a:buClrTx/>
              <a:buFont typeface="Arial" panose="020B0604020202020204" pitchFamily="34" charset="0"/>
              <a:buChar char="•"/>
              <a:defRPr sz="900" kern="1200">
                <a:solidFill>
                  <a:schemeClr val="tx2"/>
                </a:solidFill>
                <a:latin typeface="+mj-lt"/>
                <a:ea typeface="+mn-ea"/>
                <a:cs typeface="+mn-cs"/>
              </a:defRPr>
            </a:lvl3pPr>
            <a:lvl4pPr marL="360000" indent="-180000" algn="l" defTabSz="914400" rtl="0" eaLnBrk="1" latinLnBrk="1" hangingPunct="1">
              <a:lnSpc>
                <a:spcPct val="100000"/>
              </a:lnSpc>
              <a:spcBef>
                <a:spcPts val="0"/>
              </a:spcBef>
              <a:spcAft>
                <a:spcPts val="600"/>
              </a:spcAft>
              <a:buClrTx/>
              <a:buFont typeface="Arial" panose="020B0604020202020204" pitchFamily="34" charset="0"/>
              <a:buChar char="-"/>
              <a:defRPr sz="900" kern="1200">
                <a:solidFill>
                  <a:schemeClr val="tx2"/>
                </a:solidFill>
                <a:latin typeface="+mj-lt"/>
                <a:ea typeface="+mn-ea"/>
                <a:cs typeface="+mn-cs"/>
              </a:defRPr>
            </a:lvl4pPr>
            <a:lvl5pPr marL="540000" indent="-180000" algn="l" defTabSz="914400" rtl="0" eaLnBrk="1" latinLnBrk="1" hangingPunct="1">
              <a:lnSpc>
                <a:spcPct val="100000"/>
              </a:lnSpc>
              <a:spcBef>
                <a:spcPts val="0"/>
              </a:spcBef>
              <a:spcAft>
                <a:spcPts val="600"/>
              </a:spcAft>
              <a:buClrTx/>
              <a:buFont typeface="Arial" panose="020B0604020202020204" pitchFamily="34" charset="0"/>
              <a:buChar char="•"/>
              <a:defRPr sz="900" kern="1200" baseline="0">
                <a:solidFill>
                  <a:schemeClr val="tx2"/>
                </a:solidFill>
                <a:latin typeface="+mj-lt"/>
                <a:ea typeface="+mn-ea"/>
                <a:cs typeface="+mn-cs"/>
              </a:defRPr>
            </a:lvl5pPr>
            <a:lvl6pPr marL="1098000" indent="-2304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1" hangingPunct="1">
              <a:lnSpc>
                <a:spcPct val="80000"/>
              </a:lnSpc>
              <a:spcBef>
                <a:spcPts val="0"/>
              </a:spcBef>
              <a:spcAft>
                <a:spcPts val="600"/>
              </a:spcAft>
              <a:buClrTx/>
              <a:buSzTx/>
              <a:buFontTx/>
              <a:buNone/>
              <a:tabLst/>
              <a:defRPr/>
            </a:pPr>
            <a:r>
              <a:rPr kumimoji="0" lang="en-US" sz="5400" b="1" i="0" u="none" strike="noStrike" kern="1200" cap="none" spc="0" normalizeH="0" baseline="0" noProof="0" dirty="0">
                <a:ln>
                  <a:solidFill>
                    <a:schemeClr val="accent1">
                      <a:alpha val="0"/>
                    </a:schemeClr>
                  </a:solidFill>
                </a:ln>
                <a:solidFill>
                  <a:srgbClr val="00338D"/>
                </a:solidFill>
                <a:effectLst/>
                <a:uLnTx/>
                <a:uFillTx/>
                <a:latin typeface="KPMG Bold"/>
                <a:ea typeface="+mn-ea"/>
                <a:cs typeface="+mn-cs"/>
              </a:rPr>
              <a:t>Contents</a:t>
            </a:r>
          </a:p>
        </p:txBody>
      </p:sp>
      <p:graphicFrame>
        <p:nvGraphicFramePr>
          <p:cNvPr id="6" name="Table 24">
            <a:extLst>
              <a:ext uri="{FF2B5EF4-FFF2-40B4-BE49-F238E27FC236}">
                <a16:creationId xmlns:a16="http://schemas.microsoft.com/office/drawing/2014/main" id="{07E32734-0861-4414-A8E4-2DF1A18C1C43}"/>
              </a:ext>
            </a:extLst>
          </p:cNvPr>
          <p:cNvGraphicFramePr>
            <a:graphicFrameLocks/>
          </p:cNvGraphicFramePr>
          <p:nvPr>
            <p:extLst>
              <p:ext uri="{D42A27DB-BD31-4B8C-83A1-F6EECF244321}">
                <p14:modId xmlns:p14="http://schemas.microsoft.com/office/powerpoint/2010/main" val="1692196446"/>
              </p:ext>
            </p:extLst>
          </p:nvPr>
        </p:nvGraphicFramePr>
        <p:xfrm>
          <a:off x="1050977" y="2414652"/>
          <a:ext cx="5849657" cy="2340000"/>
        </p:xfrm>
        <a:graphic>
          <a:graphicData uri="http://schemas.openxmlformats.org/drawingml/2006/table">
            <a:tbl>
              <a:tblPr firstRow="1" bandRow="1"/>
              <a:tblGrid>
                <a:gridCol w="558067">
                  <a:extLst>
                    <a:ext uri="{9D8B030D-6E8A-4147-A177-3AD203B41FA5}">
                      <a16:colId xmlns:a16="http://schemas.microsoft.com/office/drawing/2014/main" val="3168549752"/>
                    </a:ext>
                  </a:extLst>
                </a:gridCol>
                <a:gridCol w="4690223">
                  <a:extLst>
                    <a:ext uri="{9D8B030D-6E8A-4147-A177-3AD203B41FA5}">
                      <a16:colId xmlns:a16="http://schemas.microsoft.com/office/drawing/2014/main" val="620299569"/>
                    </a:ext>
                  </a:extLst>
                </a:gridCol>
                <a:gridCol w="601367">
                  <a:extLst>
                    <a:ext uri="{9D8B030D-6E8A-4147-A177-3AD203B41FA5}">
                      <a16:colId xmlns:a16="http://schemas.microsoft.com/office/drawing/2014/main" val="1172101712"/>
                    </a:ext>
                  </a:extLst>
                </a:gridCol>
              </a:tblGrid>
              <a:tr h="468000">
                <a:tc>
                  <a:txBody>
                    <a:bodyPr/>
                    <a:lstStyle/>
                    <a:p>
                      <a:r>
                        <a:rPr lang="en-GB" sz="1500" b="0" dirty="0">
                          <a:ln>
                            <a:solidFill>
                              <a:schemeClr val="accent1">
                                <a:alpha val="0"/>
                              </a:schemeClr>
                            </a:solidFill>
                          </a:ln>
                          <a:solidFill>
                            <a:schemeClr val="tx2"/>
                          </a:solidFill>
                          <a:latin typeface="+mn-ea"/>
                          <a:ea typeface="+mn-ea"/>
                        </a:rPr>
                        <a:t>I.</a:t>
                      </a:r>
                    </a:p>
                  </a:txBody>
                  <a:tcPr marL="108000" marR="0" marT="0" marB="0" anchor="ctr">
                    <a:lnL w="12700" cmpd="sng">
                      <a:noFill/>
                    </a:lnL>
                    <a:lnR w="12700" cmpd="sng">
                      <a:noFill/>
                    </a:lnR>
                    <a:lnT w="6350" cap="flat" cmpd="sng" algn="ctr">
                      <a:no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b="1" kern="1200">
                          <a:solidFill>
                            <a:schemeClr val="lt1"/>
                          </a:solidFill>
                          <a:latin typeface="Arial"/>
                        </a:defRPr>
                      </a:lvl1pPr>
                      <a:lvl2pPr marL="457200" algn="l" defTabSz="914400" rtl="0" eaLnBrk="1" latinLnBrk="1" hangingPunct="1">
                        <a:defRPr sz="1800" b="1" kern="1200">
                          <a:solidFill>
                            <a:schemeClr val="lt1"/>
                          </a:solidFill>
                          <a:latin typeface="Arial"/>
                        </a:defRPr>
                      </a:lvl2pPr>
                      <a:lvl3pPr marL="914400" algn="l" defTabSz="914400" rtl="0" eaLnBrk="1" latinLnBrk="1" hangingPunct="1">
                        <a:defRPr sz="1800" b="1" kern="1200">
                          <a:solidFill>
                            <a:schemeClr val="lt1"/>
                          </a:solidFill>
                          <a:latin typeface="Arial"/>
                        </a:defRPr>
                      </a:lvl3pPr>
                      <a:lvl4pPr marL="1371600" algn="l" defTabSz="914400" rtl="0" eaLnBrk="1" latinLnBrk="1" hangingPunct="1">
                        <a:defRPr sz="1800" b="1" kern="1200">
                          <a:solidFill>
                            <a:schemeClr val="lt1"/>
                          </a:solidFill>
                          <a:latin typeface="Arial"/>
                        </a:defRPr>
                      </a:lvl4pPr>
                      <a:lvl5pPr marL="1828800" algn="l" defTabSz="914400" rtl="0" eaLnBrk="1" latinLnBrk="1" hangingPunct="1">
                        <a:defRPr sz="1800" b="1" kern="1200">
                          <a:solidFill>
                            <a:schemeClr val="lt1"/>
                          </a:solidFill>
                          <a:latin typeface="Arial"/>
                        </a:defRPr>
                      </a:lvl5pPr>
                      <a:lvl6pPr marL="2286000" algn="l" defTabSz="914400" rtl="0" eaLnBrk="1" latinLnBrk="1" hangingPunct="1">
                        <a:defRPr sz="1800" b="1" kern="1200">
                          <a:solidFill>
                            <a:schemeClr val="lt1"/>
                          </a:solidFill>
                          <a:latin typeface="Arial"/>
                        </a:defRPr>
                      </a:lvl6pPr>
                      <a:lvl7pPr marL="2743200" algn="l" defTabSz="914400" rtl="0" eaLnBrk="1" latinLnBrk="1" hangingPunct="1">
                        <a:defRPr sz="1800" b="1" kern="1200">
                          <a:solidFill>
                            <a:schemeClr val="lt1"/>
                          </a:solidFill>
                          <a:latin typeface="Arial"/>
                        </a:defRPr>
                      </a:lvl7pPr>
                      <a:lvl8pPr marL="3200400" algn="l" defTabSz="914400" rtl="0" eaLnBrk="1" latinLnBrk="1" hangingPunct="1">
                        <a:defRPr sz="1800" b="1" kern="1200">
                          <a:solidFill>
                            <a:schemeClr val="lt1"/>
                          </a:solidFill>
                          <a:latin typeface="Arial"/>
                        </a:defRPr>
                      </a:lvl8pPr>
                      <a:lvl9pPr marL="3657600" algn="l" defTabSz="914400" rtl="0" eaLnBrk="1" latinLnBrk="1" hangingPunct="1">
                        <a:defRPr sz="1800" b="1" kern="1200">
                          <a:solidFill>
                            <a:schemeClr val="lt1"/>
                          </a:solidFill>
                          <a:latin typeface="Arial"/>
                        </a:defRPr>
                      </a:lvl9pPr>
                    </a:lstStyle>
                    <a:p>
                      <a:r>
                        <a:rPr lang="ko-KR" altLang="en-US" sz="1500" b="0" dirty="0">
                          <a:ln>
                            <a:solidFill>
                              <a:schemeClr val="accent1">
                                <a:alpha val="0"/>
                              </a:schemeClr>
                            </a:solidFill>
                          </a:ln>
                          <a:solidFill>
                            <a:schemeClr val="tx2"/>
                          </a:solidFill>
                          <a:latin typeface="+mn-ea"/>
                          <a:ea typeface="+mn-ea"/>
                        </a:rPr>
                        <a:t>국내외</a:t>
                      </a:r>
                      <a:r>
                        <a:rPr lang="en-US" sz="1500" b="0" dirty="0">
                          <a:ln>
                            <a:solidFill>
                              <a:schemeClr val="accent1">
                                <a:alpha val="0"/>
                              </a:schemeClr>
                            </a:solidFill>
                          </a:ln>
                          <a:solidFill>
                            <a:schemeClr val="tx2"/>
                          </a:solidFill>
                          <a:latin typeface="+mn-ea"/>
                          <a:ea typeface="+mn-ea"/>
                        </a:rPr>
                        <a:t> </a:t>
                      </a:r>
                      <a:r>
                        <a:rPr lang="ko-KR" altLang="en-US" sz="1500" b="0" dirty="0">
                          <a:ln>
                            <a:solidFill>
                              <a:schemeClr val="accent1">
                                <a:alpha val="0"/>
                              </a:schemeClr>
                            </a:solidFill>
                          </a:ln>
                          <a:solidFill>
                            <a:schemeClr val="tx2"/>
                          </a:solidFill>
                          <a:latin typeface="+mn-ea"/>
                          <a:ea typeface="+mn-ea"/>
                        </a:rPr>
                        <a:t>경제 동향</a:t>
                      </a:r>
                      <a:endParaRPr lang="en-GB" sz="1500" b="0" dirty="0">
                        <a:ln>
                          <a:solidFill>
                            <a:schemeClr val="accent1">
                              <a:alpha val="0"/>
                            </a:schemeClr>
                          </a:solidFill>
                        </a:ln>
                        <a:solidFill>
                          <a:schemeClr val="tx2"/>
                        </a:solidFill>
                        <a:latin typeface="+mn-ea"/>
                        <a:ea typeface="+mn-ea"/>
                      </a:endParaRPr>
                    </a:p>
                  </a:txBody>
                  <a:tcPr marL="0" marR="0" marT="0" marB="0" anchor="ctr">
                    <a:lnL w="12700" cmpd="sng">
                      <a:noFill/>
                    </a:lnL>
                    <a:lnR w="12700" cmpd="sng">
                      <a:noFill/>
                    </a:lnR>
                    <a:lnT w="6350" cap="flat" cmpd="sng" algn="ctr">
                      <a:no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b="1" kern="1200">
                          <a:solidFill>
                            <a:schemeClr val="lt1"/>
                          </a:solidFill>
                          <a:latin typeface="Arial"/>
                        </a:defRPr>
                      </a:lvl1pPr>
                      <a:lvl2pPr marL="457200" algn="l" defTabSz="914400" rtl="0" eaLnBrk="1" latinLnBrk="1" hangingPunct="1">
                        <a:defRPr sz="1800" b="1" kern="1200">
                          <a:solidFill>
                            <a:schemeClr val="lt1"/>
                          </a:solidFill>
                          <a:latin typeface="Arial"/>
                        </a:defRPr>
                      </a:lvl2pPr>
                      <a:lvl3pPr marL="914400" algn="l" defTabSz="914400" rtl="0" eaLnBrk="1" latinLnBrk="1" hangingPunct="1">
                        <a:defRPr sz="1800" b="1" kern="1200">
                          <a:solidFill>
                            <a:schemeClr val="lt1"/>
                          </a:solidFill>
                          <a:latin typeface="Arial"/>
                        </a:defRPr>
                      </a:lvl3pPr>
                      <a:lvl4pPr marL="1371600" algn="l" defTabSz="914400" rtl="0" eaLnBrk="1" latinLnBrk="1" hangingPunct="1">
                        <a:defRPr sz="1800" b="1" kern="1200">
                          <a:solidFill>
                            <a:schemeClr val="lt1"/>
                          </a:solidFill>
                          <a:latin typeface="Arial"/>
                        </a:defRPr>
                      </a:lvl4pPr>
                      <a:lvl5pPr marL="1828800" algn="l" defTabSz="914400" rtl="0" eaLnBrk="1" latinLnBrk="1" hangingPunct="1">
                        <a:defRPr sz="1800" b="1" kern="1200">
                          <a:solidFill>
                            <a:schemeClr val="lt1"/>
                          </a:solidFill>
                          <a:latin typeface="Arial"/>
                        </a:defRPr>
                      </a:lvl5pPr>
                      <a:lvl6pPr marL="2286000" algn="l" defTabSz="914400" rtl="0" eaLnBrk="1" latinLnBrk="1" hangingPunct="1">
                        <a:defRPr sz="1800" b="1" kern="1200">
                          <a:solidFill>
                            <a:schemeClr val="lt1"/>
                          </a:solidFill>
                          <a:latin typeface="Arial"/>
                        </a:defRPr>
                      </a:lvl6pPr>
                      <a:lvl7pPr marL="2743200" algn="l" defTabSz="914400" rtl="0" eaLnBrk="1" latinLnBrk="1" hangingPunct="1">
                        <a:defRPr sz="1800" b="1" kern="1200">
                          <a:solidFill>
                            <a:schemeClr val="lt1"/>
                          </a:solidFill>
                          <a:latin typeface="Arial"/>
                        </a:defRPr>
                      </a:lvl7pPr>
                      <a:lvl8pPr marL="3200400" algn="l" defTabSz="914400" rtl="0" eaLnBrk="1" latinLnBrk="1" hangingPunct="1">
                        <a:defRPr sz="1800" b="1" kern="1200">
                          <a:solidFill>
                            <a:schemeClr val="lt1"/>
                          </a:solidFill>
                          <a:latin typeface="Arial"/>
                        </a:defRPr>
                      </a:lvl8pPr>
                      <a:lvl9pPr marL="3657600" algn="l" defTabSz="914400" rtl="0" eaLnBrk="1" latinLnBrk="1" hangingPunct="1">
                        <a:defRPr sz="1800" b="1" kern="1200">
                          <a:solidFill>
                            <a:schemeClr val="lt1"/>
                          </a:solidFill>
                          <a:latin typeface="Arial"/>
                        </a:defRPr>
                      </a:lvl9pPr>
                    </a:lstStyle>
                    <a:p>
                      <a:pPr algn="r"/>
                      <a:r>
                        <a:rPr lang="en-GB" sz="1500" b="0" dirty="0">
                          <a:ln>
                            <a:solidFill>
                              <a:schemeClr val="accent1">
                                <a:alpha val="0"/>
                              </a:schemeClr>
                            </a:solidFill>
                          </a:ln>
                          <a:solidFill>
                            <a:schemeClr val="tx2"/>
                          </a:solidFill>
                          <a:latin typeface="+mn-ea"/>
                          <a:ea typeface="+mn-ea"/>
                        </a:rPr>
                        <a:t>2</a:t>
                      </a:r>
                    </a:p>
                  </a:txBody>
                  <a:tcPr marL="80189" marR="108000" marT="0" marB="0" anchor="ctr">
                    <a:lnL w="12700" cmpd="sng">
                      <a:noFill/>
                    </a:lnL>
                    <a:lnR w="12700" cmpd="sng">
                      <a:noFill/>
                    </a:lnR>
                    <a:lnT w="6350" cap="flat" cmpd="sng" algn="ctr">
                      <a:no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49216587"/>
                  </a:ext>
                </a:extLst>
              </a:tr>
              <a:tr h="4680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500" b="1" i="0" u="none" strike="noStrike" kern="1200" cap="none" spc="0" normalizeH="0" baseline="0" noProof="0" dirty="0">
                          <a:ln>
                            <a:solidFill>
                              <a:schemeClr val="accent1">
                                <a:alpha val="0"/>
                              </a:schemeClr>
                            </a:solidFill>
                          </a:ln>
                          <a:solidFill>
                            <a:schemeClr val="bg1"/>
                          </a:solidFill>
                          <a:effectLst/>
                          <a:uLnTx/>
                          <a:uFillTx/>
                          <a:latin typeface="+mn-lt"/>
                          <a:ea typeface="+mn-ea"/>
                          <a:cs typeface="+mn-cs"/>
                        </a:rPr>
                        <a:t>II.</a:t>
                      </a:r>
                    </a:p>
                  </a:txBody>
                  <a:tcPr marL="10800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ko-KR" altLang="en-US" sz="1500" b="1" i="0" u="none" strike="noStrike" kern="1200" cap="none" spc="0" normalizeH="0" baseline="0" noProof="0" dirty="0">
                          <a:ln>
                            <a:solidFill>
                              <a:schemeClr val="accent1">
                                <a:alpha val="0"/>
                              </a:schemeClr>
                            </a:solidFill>
                          </a:ln>
                          <a:solidFill>
                            <a:schemeClr val="bg1"/>
                          </a:solidFill>
                          <a:effectLst/>
                          <a:uLnTx/>
                          <a:uFillTx/>
                          <a:latin typeface="+mn-ea"/>
                          <a:ea typeface="+mn-ea"/>
                          <a:cs typeface="+mn-cs"/>
                        </a:rPr>
                        <a:t>국내 금융안정 상황 진단</a:t>
                      </a:r>
                    </a:p>
                  </a:txBody>
                  <a:tcPr marL="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algn="r"/>
                      <a:r>
                        <a:rPr lang="en-GB" sz="1500" b="1" dirty="0">
                          <a:ln>
                            <a:solidFill>
                              <a:schemeClr val="accent1">
                                <a:alpha val="0"/>
                              </a:schemeClr>
                            </a:solidFill>
                          </a:ln>
                          <a:solidFill>
                            <a:schemeClr val="bg1"/>
                          </a:solidFill>
                          <a:latin typeface="+mn-lt"/>
                        </a:rPr>
                        <a:t>10</a:t>
                      </a:r>
                    </a:p>
                  </a:txBody>
                  <a:tcPr marL="80189" marR="10800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2460955894"/>
                  </a:ext>
                </a:extLst>
              </a:tr>
              <a:tr h="4680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500" b="0" i="0" u="none" strike="noStrike" kern="1200" cap="none" spc="0" normalizeH="0" baseline="0" noProof="0" dirty="0">
                          <a:ln>
                            <a:solidFill>
                              <a:schemeClr val="accent1">
                                <a:alpha val="0"/>
                              </a:schemeClr>
                            </a:solidFill>
                          </a:ln>
                          <a:solidFill>
                            <a:srgbClr val="00338D"/>
                          </a:solidFill>
                          <a:effectLst/>
                          <a:uLnTx/>
                          <a:uFillTx/>
                          <a:latin typeface="+mn-lt"/>
                          <a:ea typeface="+mn-ea"/>
                          <a:cs typeface="+mn-cs"/>
                        </a:rPr>
                        <a:t>III.</a:t>
                      </a:r>
                    </a:p>
                  </a:txBody>
                  <a:tcPr marL="10800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ko-KR" altLang="en-US" sz="1500" b="0" i="0" u="none" strike="noStrike" kern="1200" cap="none" spc="0" normalizeH="0" baseline="0" noProof="0" dirty="0">
                          <a:ln>
                            <a:solidFill>
                              <a:schemeClr val="accent1">
                                <a:alpha val="0"/>
                              </a:schemeClr>
                            </a:solidFill>
                          </a:ln>
                          <a:solidFill>
                            <a:srgbClr val="00328C"/>
                          </a:solidFill>
                          <a:effectLst/>
                          <a:uLnTx/>
                          <a:uFillTx/>
                          <a:latin typeface="+mn-ea"/>
                          <a:ea typeface="+mn-ea"/>
                          <a:cs typeface="+mn-cs"/>
                        </a:rPr>
                        <a:t>국내 부실채권</a:t>
                      </a:r>
                      <a:r>
                        <a:rPr kumimoji="0" lang="en-US" altLang="ko-KR" sz="1500" b="0" i="0" u="none" strike="noStrike" kern="1200" cap="none" spc="0" normalizeH="0" baseline="0" noProof="0" dirty="0">
                          <a:ln>
                            <a:solidFill>
                              <a:schemeClr val="accent1">
                                <a:alpha val="0"/>
                              </a:schemeClr>
                            </a:solidFill>
                          </a:ln>
                          <a:solidFill>
                            <a:srgbClr val="00328C"/>
                          </a:solidFill>
                          <a:effectLst/>
                          <a:uLnTx/>
                          <a:uFillTx/>
                          <a:latin typeface="+mn-ea"/>
                          <a:ea typeface="+mn-ea"/>
                          <a:cs typeface="+mn-cs"/>
                        </a:rPr>
                        <a:t>(NPL) </a:t>
                      </a:r>
                      <a:r>
                        <a:rPr kumimoji="0" lang="ko-KR" altLang="en-US" sz="1500" b="0" i="0" u="none" strike="noStrike" kern="1200" cap="none" spc="0" normalizeH="0" baseline="0" noProof="0" dirty="0">
                          <a:ln>
                            <a:solidFill>
                              <a:schemeClr val="accent1">
                                <a:alpha val="0"/>
                              </a:schemeClr>
                            </a:solidFill>
                          </a:ln>
                          <a:solidFill>
                            <a:srgbClr val="00328C"/>
                          </a:solidFill>
                          <a:effectLst/>
                          <a:uLnTx/>
                          <a:uFillTx/>
                          <a:latin typeface="+mn-ea"/>
                          <a:ea typeface="+mn-ea"/>
                          <a:cs typeface="+mn-cs"/>
                        </a:rPr>
                        <a:t>시장 동향</a:t>
                      </a:r>
                    </a:p>
                  </a:txBody>
                  <a:tcPr marL="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GB" sz="1500" b="0" i="0" u="none" strike="noStrike" kern="1200" cap="none" spc="0" normalizeH="0" baseline="0" dirty="0">
                          <a:ln>
                            <a:solidFill>
                              <a:schemeClr val="accent1">
                                <a:alpha val="0"/>
                              </a:schemeClr>
                            </a:solidFill>
                          </a:ln>
                          <a:solidFill>
                            <a:srgbClr val="00338D"/>
                          </a:solidFill>
                          <a:effectLst/>
                          <a:uLnTx/>
                          <a:uFillTx/>
                          <a:latin typeface="+mn-lt"/>
                          <a:ea typeface="+mn-ea"/>
                          <a:cs typeface="+mn-cs"/>
                        </a:rPr>
                        <a:t>21</a:t>
                      </a:r>
                    </a:p>
                  </a:txBody>
                  <a:tcPr marL="80189" marR="10800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51883591"/>
                  </a:ext>
                </a:extLst>
              </a:tr>
              <a:tr h="4680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500" b="0" i="0" u="none" strike="noStrike" kern="1200" cap="none" spc="0" normalizeH="0" baseline="0" noProof="0" dirty="0">
                          <a:ln>
                            <a:solidFill>
                              <a:schemeClr val="accent1">
                                <a:alpha val="0"/>
                              </a:schemeClr>
                            </a:solidFill>
                          </a:ln>
                          <a:solidFill>
                            <a:srgbClr val="00338D"/>
                          </a:solidFill>
                          <a:effectLst/>
                          <a:uLnTx/>
                          <a:uFillTx/>
                          <a:latin typeface="+mn-lt"/>
                          <a:ea typeface="+mn-ea"/>
                          <a:cs typeface="+mn-cs"/>
                        </a:rPr>
                        <a:t>IV.</a:t>
                      </a:r>
                    </a:p>
                  </a:txBody>
                  <a:tcPr marL="10800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ko-KR" altLang="en-US"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국내 부실채권</a:t>
                      </a:r>
                      <a:r>
                        <a:rPr kumimoji="0" lang="en-US" altLang="ko-KR"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(NPL) </a:t>
                      </a:r>
                      <a:r>
                        <a:rPr kumimoji="0" lang="ko-KR" altLang="en-US"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시장 주요</a:t>
                      </a:r>
                      <a:r>
                        <a:rPr kumimoji="0" lang="en-US" altLang="ko-KR"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 </a:t>
                      </a:r>
                      <a:r>
                        <a:rPr kumimoji="0" lang="ko-KR" altLang="en-US"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이슈 </a:t>
                      </a:r>
                    </a:p>
                  </a:txBody>
                  <a:tcPr marL="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algn="r"/>
                      <a:r>
                        <a:rPr lang="en-GB" sz="1500" b="0" dirty="0">
                          <a:ln>
                            <a:solidFill>
                              <a:schemeClr val="accent1">
                                <a:alpha val="0"/>
                              </a:schemeClr>
                            </a:solidFill>
                          </a:ln>
                          <a:solidFill>
                            <a:srgbClr val="00338D"/>
                          </a:solidFill>
                          <a:latin typeface="+mn-lt"/>
                        </a:rPr>
                        <a:t>31</a:t>
                      </a:r>
                    </a:p>
                  </a:txBody>
                  <a:tcPr marL="80189" marR="10800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61208978"/>
                  </a:ext>
                </a:extLst>
              </a:tr>
              <a:tr h="4680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500" b="0" i="0" u="none" strike="noStrike" kern="1200" cap="none" spc="0" normalizeH="0" baseline="0" noProof="0" dirty="0">
                          <a:ln>
                            <a:solidFill>
                              <a:schemeClr val="accent1">
                                <a:alpha val="0"/>
                              </a:schemeClr>
                            </a:solidFill>
                          </a:ln>
                          <a:solidFill>
                            <a:srgbClr val="00338D"/>
                          </a:solidFill>
                          <a:effectLst/>
                          <a:uLnTx/>
                          <a:uFillTx/>
                          <a:latin typeface="+mn-lt"/>
                          <a:ea typeface="+mn-ea"/>
                          <a:cs typeface="+mn-cs"/>
                        </a:rPr>
                        <a:t>V.</a:t>
                      </a:r>
                    </a:p>
                  </a:txBody>
                  <a:tcPr marL="10800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ko-KR"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2023</a:t>
                      </a:r>
                      <a:r>
                        <a:rPr kumimoji="0" lang="ko-KR" altLang="en-US"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년 하반기 부실채권</a:t>
                      </a:r>
                      <a:r>
                        <a:rPr kumimoji="0" lang="en-US" altLang="ko-KR"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(NPL) </a:t>
                      </a:r>
                      <a:r>
                        <a:rPr kumimoji="0" lang="ko-KR" altLang="en-US"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시장 전망</a:t>
                      </a:r>
                    </a:p>
                  </a:txBody>
                  <a:tcPr marL="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algn="r"/>
                      <a:r>
                        <a:rPr lang="en-GB" sz="1500" b="0" dirty="0">
                          <a:ln>
                            <a:solidFill>
                              <a:schemeClr val="accent1">
                                <a:alpha val="0"/>
                              </a:schemeClr>
                            </a:solidFill>
                          </a:ln>
                          <a:solidFill>
                            <a:srgbClr val="00338D"/>
                          </a:solidFill>
                          <a:latin typeface="+mn-lt"/>
                        </a:rPr>
                        <a:t>41</a:t>
                      </a:r>
                    </a:p>
                  </a:txBody>
                  <a:tcPr marL="80189" marR="10800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59801848"/>
                  </a:ext>
                </a:extLst>
              </a:tr>
            </a:tbl>
          </a:graphicData>
        </a:graphic>
      </p:graphicFrame>
    </p:spTree>
    <p:extLst>
      <p:ext uri="{BB962C8B-B14F-4D97-AF65-F5344CB8AC3E}">
        <p14:creationId xmlns:p14="http://schemas.microsoft.com/office/powerpoint/2010/main" val="25397463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그룹 24">
            <a:extLst>
              <a:ext uri="{FF2B5EF4-FFF2-40B4-BE49-F238E27FC236}">
                <a16:creationId xmlns:a16="http://schemas.microsoft.com/office/drawing/2014/main" id="{3B445245-7347-4EE8-A40A-07D0023333E2}"/>
              </a:ext>
            </a:extLst>
          </p:cNvPr>
          <p:cNvGrpSpPr/>
          <p:nvPr/>
        </p:nvGrpSpPr>
        <p:grpSpPr>
          <a:xfrm>
            <a:off x="489000" y="2176483"/>
            <a:ext cx="8928000" cy="276837"/>
            <a:chOff x="704850" y="2013298"/>
            <a:chExt cx="4140200" cy="276837"/>
          </a:xfrm>
        </p:grpSpPr>
        <p:sp>
          <p:nvSpPr>
            <p:cNvPr id="26" name="TextBox 25">
              <a:extLst>
                <a:ext uri="{FF2B5EF4-FFF2-40B4-BE49-F238E27FC236}">
                  <a16:creationId xmlns:a16="http://schemas.microsoft.com/office/drawing/2014/main" id="{0F6768E2-CBC5-4A0E-816D-A8678FE811DD}"/>
                </a:ext>
              </a:extLst>
            </p:cNvPr>
            <p:cNvSpPr txBox="1"/>
            <p:nvPr/>
          </p:nvSpPr>
          <p:spPr>
            <a:xfrm>
              <a:off x="704850" y="2046854"/>
              <a:ext cx="1015435"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우리나라 금융불안지수</a:t>
              </a:r>
              <a:r>
                <a:rPr lang="en-US" altLang="ko-KR"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(FSI) </a:t>
              </a:r>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추이</a:t>
              </a:r>
            </a:p>
          </p:txBody>
        </p:sp>
        <p:cxnSp>
          <p:nvCxnSpPr>
            <p:cNvPr id="27" name="직선 연결선 26">
              <a:extLst>
                <a:ext uri="{FF2B5EF4-FFF2-40B4-BE49-F238E27FC236}">
                  <a16:creationId xmlns:a16="http://schemas.microsoft.com/office/drawing/2014/main" id="{68DEB5BD-70F8-4DDC-B9F5-998D73E7DA9F}"/>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8" name="직선 연결선 27">
              <a:extLst>
                <a:ext uri="{FF2B5EF4-FFF2-40B4-BE49-F238E27FC236}">
                  <a16:creationId xmlns:a16="http://schemas.microsoft.com/office/drawing/2014/main" id="{109424E6-4836-4A38-A512-04BD26412F0E}"/>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17" name="텍스트 개체 틀 16">
            <a:extLst>
              <a:ext uri="{FF2B5EF4-FFF2-40B4-BE49-F238E27FC236}">
                <a16:creationId xmlns:a16="http://schemas.microsoft.com/office/drawing/2014/main" id="{C2F1B38E-245A-4A08-90DB-C48501E783D9}"/>
              </a:ext>
            </a:extLst>
          </p:cNvPr>
          <p:cNvSpPr>
            <a:spLocks noGrp="1"/>
          </p:cNvSpPr>
          <p:nvPr>
            <p:ph type="body" sz="quarter" idx="10"/>
          </p:nvPr>
        </p:nvSpPr>
        <p:spPr>
          <a:xfrm>
            <a:off x="488949" y="333149"/>
            <a:ext cx="8928101" cy="184666"/>
          </a:xfrm>
        </p:spPr>
        <p:txBody>
          <a:bodyPr/>
          <a:lstStyle/>
          <a:p>
            <a:r>
              <a:rPr lang="en-US" altLang="ko-KR" dirty="0"/>
              <a:t>II. </a:t>
            </a:r>
            <a:r>
              <a:rPr lang="ko-KR" altLang="en-US" dirty="0"/>
              <a:t>국내 금융안정 상황 진단</a:t>
            </a:r>
          </a:p>
        </p:txBody>
      </p:sp>
      <p:sp>
        <p:nvSpPr>
          <p:cNvPr id="20" name="텍스트 개체 틀 19">
            <a:extLst>
              <a:ext uri="{FF2B5EF4-FFF2-40B4-BE49-F238E27FC236}">
                <a16:creationId xmlns:a16="http://schemas.microsoft.com/office/drawing/2014/main" id="{CF795977-73FF-430C-A45F-AB8B48B53463}"/>
              </a:ext>
            </a:extLst>
          </p:cNvPr>
          <p:cNvSpPr>
            <a:spLocks noGrp="1"/>
          </p:cNvSpPr>
          <p:nvPr>
            <p:ph type="body" sz="quarter" idx="11"/>
          </p:nvPr>
        </p:nvSpPr>
        <p:spPr>
          <a:xfrm>
            <a:off x="488950" y="617249"/>
            <a:ext cx="8928100" cy="322262"/>
          </a:xfrm>
        </p:spPr>
        <p:txBody>
          <a:bodyPr/>
          <a:lstStyle/>
          <a:p>
            <a:pPr lvl="0"/>
            <a:r>
              <a:rPr lang="en-US" altLang="ko-KR" dirty="0"/>
              <a:t>1. </a:t>
            </a:r>
            <a:r>
              <a:rPr lang="ko-KR" altLang="en-US" dirty="0"/>
              <a:t>국내 금융시스템 안정성 개관 </a:t>
            </a:r>
            <a:endParaRPr lang="ko-KR" altLang="en-US" noProof="0" dirty="0"/>
          </a:p>
        </p:txBody>
      </p:sp>
      <p:sp>
        <p:nvSpPr>
          <p:cNvPr id="22" name="텍스트 개체 틀 21">
            <a:extLst>
              <a:ext uri="{FF2B5EF4-FFF2-40B4-BE49-F238E27FC236}">
                <a16:creationId xmlns:a16="http://schemas.microsoft.com/office/drawing/2014/main" id="{09B6909B-074D-4417-9D18-0B736B482B3F}"/>
              </a:ext>
            </a:extLst>
          </p:cNvPr>
          <p:cNvSpPr>
            <a:spLocks noGrp="1"/>
          </p:cNvSpPr>
          <p:nvPr>
            <p:ph type="body" sz="quarter" idx="13"/>
          </p:nvPr>
        </p:nvSpPr>
        <p:spPr>
          <a:xfrm>
            <a:off x="488950" y="1162471"/>
            <a:ext cx="8928100" cy="864737"/>
          </a:xfrm>
        </p:spPr>
        <p:txBody>
          <a:bodyPr/>
          <a:lstStyle/>
          <a:p>
            <a:pPr lvl="0" algn="just"/>
            <a:r>
              <a:rPr lang="ko-KR" altLang="en-US" dirty="0"/>
              <a:t>국내 금융불안지수</a:t>
            </a:r>
            <a:r>
              <a:rPr lang="en-US" altLang="ko-KR" dirty="0"/>
              <a:t>(FSI)</a:t>
            </a:r>
            <a:r>
              <a:rPr lang="ko-KR" altLang="en-US" dirty="0"/>
              <a:t>는 </a:t>
            </a:r>
            <a:r>
              <a:rPr lang="en-US" altLang="ko-KR" dirty="0"/>
              <a:t>’22</a:t>
            </a:r>
            <a:r>
              <a:rPr lang="ko-KR" altLang="en-US" dirty="0"/>
              <a:t>년 </a:t>
            </a:r>
            <a:r>
              <a:rPr lang="en-US" altLang="ko-KR" dirty="0"/>
              <a:t>10</a:t>
            </a:r>
            <a:r>
              <a:rPr lang="ko-KR" altLang="en-US" dirty="0"/>
              <a:t>월 </a:t>
            </a:r>
            <a:r>
              <a:rPr lang="ko-KR" altLang="en-US" dirty="0" err="1"/>
              <a:t>레고랜드</a:t>
            </a:r>
            <a:r>
              <a:rPr lang="ko-KR" altLang="en-US" dirty="0"/>
              <a:t> 사태 등으로 일시적으로 </a:t>
            </a:r>
            <a:r>
              <a:rPr lang="en-US" altLang="ko-KR" dirty="0"/>
              <a:t>23.4</a:t>
            </a:r>
            <a:r>
              <a:rPr lang="ko-KR" altLang="en-US" dirty="0"/>
              <a:t>까지 상승했으나 주요국 통화긴축 속도조절 기대</a:t>
            </a:r>
            <a:r>
              <a:rPr lang="en-US" altLang="ko-KR" dirty="0"/>
              <a:t>, </a:t>
            </a:r>
            <a:r>
              <a:rPr lang="ko-KR" altLang="en-US" dirty="0"/>
              <a:t>금융기관의 양호한 </a:t>
            </a:r>
            <a:r>
              <a:rPr lang="ko-KR" altLang="en-US" dirty="0" err="1"/>
              <a:t>손실흡수력</a:t>
            </a:r>
            <a:r>
              <a:rPr lang="ko-KR" altLang="en-US" dirty="0"/>
              <a:t> 등으로 </a:t>
            </a:r>
            <a:r>
              <a:rPr lang="en-US" altLang="ko-KR" dirty="0"/>
              <a:t>’23</a:t>
            </a:r>
            <a:r>
              <a:rPr lang="ko-KR" altLang="en-US" dirty="0"/>
              <a:t>년 </a:t>
            </a:r>
            <a:r>
              <a:rPr lang="en-US" altLang="ko-KR" dirty="0"/>
              <a:t>5</a:t>
            </a:r>
            <a:r>
              <a:rPr lang="ko-KR" altLang="en-US" dirty="0"/>
              <a:t>월 </a:t>
            </a:r>
            <a:r>
              <a:rPr lang="en-US" altLang="ko-KR" dirty="0"/>
              <a:t>17.0</a:t>
            </a:r>
            <a:r>
              <a:rPr lang="ko-KR" altLang="en-US" dirty="0"/>
              <a:t>로 하락</a:t>
            </a:r>
            <a:r>
              <a:rPr lang="en-US" altLang="ko-KR" dirty="0"/>
              <a:t>. </a:t>
            </a:r>
            <a:r>
              <a:rPr lang="ko-KR" altLang="en-US" dirty="0"/>
              <a:t>그러나 장기 평균 대비 높은 수준을 유지하는 물가 수준</a:t>
            </a:r>
            <a:r>
              <a:rPr lang="en-US" altLang="ko-KR" dirty="0"/>
              <a:t>, </a:t>
            </a:r>
            <a:r>
              <a:rPr lang="ko-KR" altLang="en-US" dirty="0"/>
              <a:t>무역수지 적자 기조 및 가계 등 </a:t>
            </a:r>
            <a:r>
              <a:rPr lang="ko-KR" altLang="en-US" dirty="0" err="1"/>
              <a:t>연체율</a:t>
            </a:r>
            <a:r>
              <a:rPr lang="ko-KR" altLang="en-US" dirty="0"/>
              <a:t> 상승세 등으로 </a:t>
            </a:r>
            <a:r>
              <a:rPr lang="en-US" altLang="ko-KR" dirty="0"/>
              <a:t>FSI</a:t>
            </a:r>
            <a:r>
              <a:rPr lang="ko-KR" altLang="en-US" dirty="0"/>
              <a:t>는 여전히 주의 단계를 상회함</a:t>
            </a:r>
          </a:p>
        </p:txBody>
      </p:sp>
      <p:sp>
        <p:nvSpPr>
          <p:cNvPr id="18" name="TextBox 17">
            <a:extLst>
              <a:ext uri="{FF2B5EF4-FFF2-40B4-BE49-F238E27FC236}">
                <a16:creationId xmlns:a16="http://schemas.microsoft.com/office/drawing/2014/main" id="{DEED6AA8-2ECD-429B-971B-D072EB9CDF35}"/>
              </a:ext>
            </a:extLst>
          </p:cNvPr>
          <p:cNvSpPr txBox="1"/>
          <p:nvPr/>
        </p:nvSpPr>
        <p:spPr>
          <a:xfrm>
            <a:off x="489000" y="5845499"/>
            <a:ext cx="8928000"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한국은행</a:t>
            </a:r>
            <a:endParaRPr lang="en-US" altLang="ko-KR" dirty="0">
              <a:solidFill>
                <a:schemeClr val="bg1">
                  <a:lumMod val="50000"/>
                </a:schemeClr>
              </a:solidFill>
            </a:endParaRPr>
          </a:p>
          <a:p>
            <a:r>
              <a:rPr lang="en-US" altLang="ko-KR" dirty="0">
                <a:solidFill>
                  <a:schemeClr val="bg1">
                    <a:lumMod val="50000"/>
                  </a:schemeClr>
                </a:solidFill>
              </a:rPr>
              <a:t>Note: 2023.5</a:t>
            </a:r>
            <a:r>
              <a:rPr lang="ko-KR" altLang="en-US" dirty="0">
                <a:solidFill>
                  <a:schemeClr val="bg1">
                    <a:lumMod val="50000"/>
                  </a:schemeClr>
                </a:solidFill>
              </a:rPr>
              <a:t>월은 잠정치 </a:t>
            </a:r>
          </a:p>
        </p:txBody>
      </p:sp>
      <p:graphicFrame>
        <p:nvGraphicFramePr>
          <p:cNvPr id="14" name="차트 13">
            <a:extLst>
              <a:ext uri="{FF2B5EF4-FFF2-40B4-BE49-F238E27FC236}">
                <a16:creationId xmlns:a16="http://schemas.microsoft.com/office/drawing/2014/main" id="{86C4DB65-7152-4C46-9FAC-4ED578D95875}"/>
              </a:ext>
            </a:extLst>
          </p:cNvPr>
          <p:cNvGraphicFramePr/>
          <p:nvPr>
            <p:extLst>
              <p:ext uri="{D42A27DB-BD31-4B8C-83A1-F6EECF244321}">
                <p14:modId xmlns:p14="http://schemas.microsoft.com/office/powerpoint/2010/main" val="213294262"/>
              </p:ext>
            </p:extLst>
          </p:nvPr>
        </p:nvGraphicFramePr>
        <p:xfrm>
          <a:off x="488950" y="2752654"/>
          <a:ext cx="6017644" cy="3132000"/>
        </p:xfrm>
        <a:graphic>
          <a:graphicData uri="http://schemas.openxmlformats.org/drawingml/2006/chart">
            <c:chart xmlns:c="http://schemas.openxmlformats.org/drawingml/2006/chart" xmlns:r="http://schemas.openxmlformats.org/officeDocument/2006/relationships" r:id="rId2"/>
          </a:graphicData>
        </a:graphic>
      </p:graphicFrame>
      <p:sp>
        <p:nvSpPr>
          <p:cNvPr id="15" name="TextBox 16">
            <a:extLst>
              <a:ext uri="{FF2B5EF4-FFF2-40B4-BE49-F238E27FC236}">
                <a16:creationId xmlns:a16="http://schemas.microsoft.com/office/drawing/2014/main" id="{E2453BEF-EC99-47FC-805B-0077B9CA1AA5}"/>
              </a:ext>
            </a:extLst>
          </p:cNvPr>
          <p:cNvSpPr txBox="1"/>
          <p:nvPr/>
        </p:nvSpPr>
        <p:spPr>
          <a:xfrm>
            <a:off x="488950" y="2571658"/>
            <a:ext cx="757666" cy="215444"/>
          </a:xfrm>
          <a:prstGeom prst="rect">
            <a:avLst/>
          </a:prstGeom>
          <a:noFill/>
        </p:spPr>
        <p:txBody>
          <a:bodyPr wrap="square" lIns="0" rIns="0" rtlCol="0" anchor="ctr">
            <a:spAutoFit/>
          </a:bodyPr>
          <a:lstStyle/>
          <a:p>
            <a:pPr algn="ctr"/>
            <a:r>
              <a:rPr lang="en-US" altLang="ko-KR" sz="800" dirty="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(1998.1=100)</a:t>
            </a:r>
            <a:endParaRPr lang="ko-KR" altLang="en-US" sz="800" dirty="0">
              <a:ln>
                <a:solidFill>
                  <a:schemeClr val="bg1">
                    <a:lumMod val="6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endParaRPr>
          </a:p>
        </p:txBody>
      </p:sp>
      <p:cxnSp>
        <p:nvCxnSpPr>
          <p:cNvPr id="16" name="직선 연결선 15">
            <a:extLst>
              <a:ext uri="{FF2B5EF4-FFF2-40B4-BE49-F238E27FC236}">
                <a16:creationId xmlns:a16="http://schemas.microsoft.com/office/drawing/2014/main" id="{49DB591F-AF0B-41CD-AFEA-C56925800A19}"/>
              </a:ext>
            </a:extLst>
          </p:cNvPr>
          <p:cNvCxnSpPr/>
          <p:nvPr/>
        </p:nvCxnSpPr>
        <p:spPr>
          <a:xfrm>
            <a:off x="955599" y="4538868"/>
            <a:ext cx="5400000" cy="0"/>
          </a:xfrm>
          <a:prstGeom prst="line">
            <a:avLst/>
          </a:prstGeom>
          <a:ln w="6350">
            <a:solidFill>
              <a:schemeClr val="accent6"/>
            </a:solidFill>
            <a:prstDash val="dash"/>
          </a:ln>
        </p:spPr>
        <p:style>
          <a:lnRef idx="1">
            <a:schemeClr val="accent1"/>
          </a:lnRef>
          <a:fillRef idx="0">
            <a:schemeClr val="accent1"/>
          </a:fillRef>
          <a:effectRef idx="0">
            <a:schemeClr val="accent1"/>
          </a:effectRef>
          <a:fontRef idx="minor">
            <a:schemeClr val="tx1"/>
          </a:fontRef>
        </p:style>
      </p:cxnSp>
      <p:cxnSp>
        <p:nvCxnSpPr>
          <p:cNvPr id="19" name="직선 연결선 18">
            <a:extLst>
              <a:ext uri="{FF2B5EF4-FFF2-40B4-BE49-F238E27FC236}">
                <a16:creationId xmlns:a16="http://schemas.microsoft.com/office/drawing/2014/main" id="{3A68B31D-56D0-4E20-9B48-3D55A8997843}"/>
              </a:ext>
            </a:extLst>
          </p:cNvPr>
          <p:cNvCxnSpPr/>
          <p:nvPr/>
        </p:nvCxnSpPr>
        <p:spPr>
          <a:xfrm>
            <a:off x="955599" y="5106905"/>
            <a:ext cx="5400000" cy="0"/>
          </a:xfrm>
          <a:prstGeom prst="line">
            <a:avLst/>
          </a:prstGeom>
          <a:ln w="6350">
            <a:solidFill>
              <a:srgbClr val="EED204"/>
            </a:solidFill>
            <a:prstDash val="dash"/>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CE1272AE-9555-4EF6-B445-527ED3954464}"/>
              </a:ext>
            </a:extLst>
          </p:cNvPr>
          <p:cNvSpPr txBox="1"/>
          <p:nvPr/>
        </p:nvSpPr>
        <p:spPr>
          <a:xfrm>
            <a:off x="1508835" y="4305400"/>
            <a:ext cx="596317" cy="230832"/>
          </a:xfrm>
          <a:prstGeom prst="rect">
            <a:avLst/>
          </a:prstGeom>
          <a:noFill/>
        </p:spPr>
        <p:txBody>
          <a:bodyPr wrap="none" lIns="0" rIns="0" rtlCol="0">
            <a:spAutoFit/>
          </a:bodyPr>
          <a:lstStyle/>
          <a:p>
            <a:r>
              <a:rPr lang="ko-KR" altLang="en-US" sz="900" b="1" dirty="0">
                <a:ln>
                  <a:solidFill>
                    <a:srgbClr val="FFC000">
                      <a:alpha val="0"/>
                    </a:srgbClr>
                  </a:solidFill>
                </a:ln>
                <a:solidFill>
                  <a:schemeClr val="accent6"/>
                </a:solidFill>
                <a:latin typeface="KoPub돋움체 Medium" panose="00000600000000000000" pitchFamily="2" charset="-127"/>
                <a:ea typeface="KoPub돋움체 Medium" panose="00000600000000000000" pitchFamily="2" charset="-127"/>
                <a:cs typeface="Univers for KPMG"/>
              </a:rPr>
              <a:t>위기단계</a:t>
            </a:r>
            <a:r>
              <a:rPr lang="en-US" altLang="ko-KR" sz="900" b="1" dirty="0">
                <a:ln>
                  <a:solidFill>
                    <a:srgbClr val="FFC000">
                      <a:alpha val="0"/>
                    </a:srgbClr>
                  </a:solidFill>
                </a:ln>
                <a:solidFill>
                  <a:schemeClr val="accent6"/>
                </a:solidFill>
                <a:latin typeface="KoPub돋움체 Medium" panose="00000600000000000000" pitchFamily="2" charset="-127"/>
                <a:ea typeface="KoPub돋움체 Medium" panose="00000600000000000000" pitchFamily="2" charset="-127"/>
                <a:cs typeface="Univers for KPMG"/>
              </a:rPr>
              <a:t>(22)</a:t>
            </a:r>
            <a:endParaRPr lang="ko-KR" altLang="en-US" sz="900" b="1" dirty="0">
              <a:ln>
                <a:solidFill>
                  <a:srgbClr val="FFC000">
                    <a:alpha val="0"/>
                  </a:srgbClr>
                </a:solidFill>
              </a:ln>
              <a:solidFill>
                <a:schemeClr val="accent6"/>
              </a:solidFill>
              <a:latin typeface="KoPub돋움체 Medium" panose="00000600000000000000" pitchFamily="2" charset="-127"/>
              <a:ea typeface="KoPub돋움체 Medium" panose="00000600000000000000" pitchFamily="2" charset="-127"/>
              <a:cs typeface="Univers for KPMG"/>
            </a:endParaRPr>
          </a:p>
        </p:txBody>
      </p:sp>
      <p:sp>
        <p:nvSpPr>
          <p:cNvPr id="31" name="TextBox 30">
            <a:extLst>
              <a:ext uri="{FF2B5EF4-FFF2-40B4-BE49-F238E27FC236}">
                <a16:creationId xmlns:a16="http://schemas.microsoft.com/office/drawing/2014/main" id="{60756EA1-F72E-40FE-A924-62A4808A551E}"/>
              </a:ext>
            </a:extLst>
          </p:cNvPr>
          <p:cNvSpPr txBox="1"/>
          <p:nvPr/>
        </p:nvSpPr>
        <p:spPr>
          <a:xfrm>
            <a:off x="1572955" y="4876073"/>
            <a:ext cx="532197" cy="230832"/>
          </a:xfrm>
          <a:prstGeom prst="rect">
            <a:avLst/>
          </a:prstGeom>
          <a:noFill/>
        </p:spPr>
        <p:txBody>
          <a:bodyPr wrap="none" lIns="0" rIns="0" rtlCol="0">
            <a:spAutoFit/>
          </a:bodyPr>
          <a:lstStyle/>
          <a:p>
            <a:r>
              <a:rPr lang="ko-KR" altLang="en-US" sz="900" b="1" dirty="0">
                <a:ln>
                  <a:solidFill>
                    <a:srgbClr val="FFC000">
                      <a:alpha val="0"/>
                    </a:srgbClr>
                  </a:solidFill>
                </a:ln>
                <a:solidFill>
                  <a:srgbClr val="EED204"/>
                </a:solidFill>
                <a:latin typeface="KoPub돋움체 Medium" panose="00000600000000000000" pitchFamily="2" charset="-127"/>
                <a:ea typeface="KoPub돋움체 Medium" panose="00000600000000000000" pitchFamily="2" charset="-127"/>
                <a:cs typeface="Univers for KPMG"/>
              </a:rPr>
              <a:t>주의단계</a:t>
            </a:r>
            <a:r>
              <a:rPr lang="en-US" altLang="ko-KR" sz="900" b="1" dirty="0">
                <a:ln>
                  <a:solidFill>
                    <a:srgbClr val="FFC000">
                      <a:alpha val="0"/>
                    </a:srgbClr>
                  </a:solidFill>
                </a:ln>
                <a:solidFill>
                  <a:srgbClr val="EED204"/>
                </a:solidFill>
                <a:latin typeface="KoPub돋움체 Medium" panose="00000600000000000000" pitchFamily="2" charset="-127"/>
                <a:ea typeface="KoPub돋움체 Medium" panose="00000600000000000000" pitchFamily="2" charset="-127"/>
                <a:cs typeface="Univers for KPMG"/>
              </a:rPr>
              <a:t>(8)</a:t>
            </a:r>
            <a:endParaRPr lang="ko-KR" altLang="en-US" sz="900" b="1" dirty="0">
              <a:ln>
                <a:solidFill>
                  <a:srgbClr val="FFC000">
                    <a:alpha val="0"/>
                  </a:srgbClr>
                </a:solidFill>
              </a:ln>
              <a:solidFill>
                <a:srgbClr val="EED204"/>
              </a:solidFill>
              <a:latin typeface="KoPub돋움체 Medium" panose="00000600000000000000" pitchFamily="2" charset="-127"/>
              <a:ea typeface="KoPub돋움체 Medium" panose="00000600000000000000" pitchFamily="2" charset="-127"/>
              <a:cs typeface="Univers for KPMG"/>
            </a:endParaRPr>
          </a:p>
        </p:txBody>
      </p:sp>
      <p:sp>
        <p:nvSpPr>
          <p:cNvPr id="32" name="모서리가 둥근 직사각형 3">
            <a:extLst>
              <a:ext uri="{FF2B5EF4-FFF2-40B4-BE49-F238E27FC236}">
                <a16:creationId xmlns:a16="http://schemas.microsoft.com/office/drawing/2014/main" id="{10DEC272-CFC5-47E4-8000-5799399B0D08}"/>
              </a:ext>
            </a:extLst>
          </p:cNvPr>
          <p:cNvSpPr/>
          <p:nvPr/>
        </p:nvSpPr>
        <p:spPr>
          <a:xfrm>
            <a:off x="6955826" y="2565400"/>
            <a:ext cx="2461174" cy="3311525"/>
          </a:xfrm>
          <a:prstGeom prst="roundRect">
            <a:avLst>
              <a:gd name="adj" fmla="val 0"/>
            </a:avLst>
          </a:prstGeom>
          <a:solidFill>
            <a:schemeClr val="tx2">
              <a:lumMod val="20000"/>
              <a:lumOff val="8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0000" rIns="108000" rtlCol="0" anchor="ctr"/>
          <a:lstStyle/>
          <a:p>
            <a:pPr algn="just">
              <a:lnSpc>
                <a:spcPct val="130000"/>
              </a:lnSpc>
              <a:spcAft>
                <a:spcPts val="500"/>
              </a:spcAft>
            </a:pPr>
            <a:endParaRPr lang="en-US" altLang="ko-KR" sz="1000" dirty="0">
              <a:ln>
                <a:solidFill>
                  <a:srgbClr val="FFC114">
                    <a:alpha val="0"/>
                  </a:srgbClr>
                </a:solidFill>
              </a:ln>
              <a:solidFill>
                <a:schemeClr val="tx1">
                  <a:lumMod val="85000"/>
                  <a:lumOff val="15000"/>
                </a:schemeClr>
              </a:solidFill>
              <a:latin typeface="KoPub돋움체 Medium" panose="00000600000000000000" pitchFamily="2" charset="-127"/>
              <a:ea typeface="KoPub돋움체 Medium" panose="00000600000000000000" pitchFamily="2" charset="-127"/>
            </a:endParaRPr>
          </a:p>
          <a:p>
            <a:pPr algn="just">
              <a:lnSpc>
                <a:spcPct val="130000"/>
              </a:lnSpc>
              <a:spcAft>
                <a:spcPts val="500"/>
              </a:spcAft>
            </a:pPr>
            <a:endParaRPr lang="en-US" altLang="ko-KR" sz="1000" dirty="0">
              <a:ln>
                <a:solidFill>
                  <a:srgbClr val="FFC114">
                    <a:alpha val="0"/>
                  </a:srgbClr>
                </a:solidFill>
              </a:ln>
              <a:solidFill>
                <a:schemeClr val="tx1">
                  <a:lumMod val="85000"/>
                  <a:lumOff val="15000"/>
                </a:schemeClr>
              </a:solidFill>
              <a:latin typeface="KoPub돋움체 Medium" panose="00000600000000000000" pitchFamily="2" charset="-127"/>
              <a:ea typeface="KoPub돋움체 Medium" panose="00000600000000000000" pitchFamily="2" charset="-127"/>
            </a:endParaRPr>
          </a:p>
          <a:p>
            <a:pPr algn="just">
              <a:lnSpc>
                <a:spcPct val="130000"/>
              </a:lnSpc>
              <a:spcAft>
                <a:spcPts val="500"/>
              </a:spcAft>
            </a:pPr>
            <a:r>
              <a:rPr lang="ko-KR" altLang="en-US" sz="1000" dirty="0">
                <a:ln>
                  <a:solidFill>
                    <a:srgbClr val="FFC114">
                      <a:alpha val="0"/>
                    </a:srgb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금융불안 관련 실물 및 금융부문의 </a:t>
            </a:r>
            <a:r>
              <a:rPr lang="en-US" altLang="ko-KR" sz="1000" spc="-50" dirty="0">
                <a:ln>
                  <a:solidFill>
                    <a:srgbClr val="FFC114">
                      <a:alpha val="0"/>
                    </a:srgb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20</a:t>
            </a:r>
            <a:r>
              <a:rPr lang="ko-KR" altLang="en-US" sz="1000" spc="-50" dirty="0">
                <a:ln>
                  <a:solidFill>
                    <a:srgbClr val="FFC114">
                      <a:alpha val="0"/>
                    </a:srgb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개 월별 지표를 표준화하여 산출한</a:t>
            </a:r>
            <a:r>
              <a:rPr lang="ko-KR" altLang="en-US" sz="1000" spc="-10" dirty="0">
                <a:ln>
                  <a:solidFill>
                    <a:srgbClr val="FFC114">
                      <a:alpha val="0"/>
                    </a:srgb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 종합지수</a:t>
            </a:r>
            <a:r>
              <a:rPr lang="en-US" altLang="ko-KR" sz="1000" dirty="0">
                <a:ln>
                  <a:solidFill>
                    <a:srgbClr val="FFC114">
                      <a:alpha val="0"/>
                    </a:srgb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(0~100)</a:t>
            </a:r>
            <a:r>
              <a:rPr lang="ko-KR" altLang="en-US" sz="1000" dirty="0">
                <a:ln>
                  <a:solidFill>
                    <a:srgbClr val="FFC114">
                      <a:alpha val="0"/>
                    </a:srgb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로</a:t>
            </a:r>
            <a:r>
              <a:rPr lang="en-US" altLang="ko-KR" sz="1000" dirty="0">
                <a:ln>
                  <a:solidFill>
                    <a:srgbClr val="FFC114">
                      <a:alpha val="0"/>
                    </a:srgb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 </a:t>
            </a:r>
            <a:r>
              <a:rPr lang="ko-KR" altLang="en-US" sz="1000" dirty="0">
                <a:ln>
                  <a:solidFill>
                    <a:srgbClr val="FFC114">
                      <a:alpha val="0"/>
                    </a:srgb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주의 및 위기 단계 임계치는 ‘잡음</a:t>
            </a:r>
            <a:r>
              <a:rPr lang="en-US" altLang="ko-KR" sz="1000" dirty="0">
                <a:ln>
                  <a:solidFill>
                    <a:srgbClr val="FFC114">
                      <a:alpha val="0"/>
                    </a:srgb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a:t>
            </a:r>
            <a:r>
              <a:rPr lang="ko-KR" altLang="en-US" sz="1000" dirty="0">
                <a:ln>
                  <a:solidFill>
                    <a:srgbClr val="FFC114">
                      <a:alpha val="0"/>
                    </a:srgb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신호비율</a:t>
            </a:r>
            <a:r>
              <a:rPr lang="en-US" altLang="ko-KR" sz="1000" dirty="0">
                <a:ln>
                  <a:solidFill>
                    <a:srgbClr val="FFC114">
                      <a:alpha val="0"/>
                    </a:srgb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(noise-to-signal ratio)’ </a:t>
            </a:r>
            <a:r>
              <a:rPr lang="ko-KR" altLang="en-US" sz="1000" dirty="0">
                <a:ln>
                  <a:solidFill>
                    <a:srgbClr val="FFC114">
                      <a:alpha val="0"/>
                    </a:srgb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방식에 따라 각각 </a:t>
            </a:r>
            <a:r>
              <a:rPr lang="en-US" altLang="ko-KR" sz="1000" dirty="0">
                <a:ln>
                  <a:solidFill>
                    <a:srgbClr val="FFC114">
                      <a:alpha val="0"/>
                    </a:srgb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8</a:t>
            </a:r>
            <a:r>
              <a:rPr lang="ko-KR" altLang="en-US" sz="1000" dirty="0">
                <a:ln>
                  <a:solidFill>
                    <a:srgbClr val="FFC114">
                      <a:alpha val="0"/>
                    </a:srgb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과 </a:t>
            </a:r>
            <a:r>
              <a:rPr lang="en-US" altLang="ko-KR" sz="1000" dirty="0">
                <a:ln>
                  <a:solidFill>
                    <a:srgbClr val="FFC114">
                      <a:alpha val="0"/>
                    </a:srgb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22</a:t>
            </a:r>
            <a:r>
              <a:rPr lang="ko-KR" altLang="en-US" sz="1000" dirty="0">
                <a:ln>
                  <a:solidFill>
                    <a:srgbClr val="FFC114">
                      <a:alpha val="0"/>
                    </a:srgb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로 설정</a:t>
            </a:r>
            <a:endParaRPr lang="en-US" altLang="ko-KR" sz="1000" dirty="0">
              <a:ln>
                <a:solidFill>
                  <a:srgbClr val="FFC114">
                    <a:alpha val="0"/>
                  </a:srgbClr>
                </a:solidFill>
              </a:ln>
              <a:solidFill>
                <a:schemeClr val="tx1">
                  <a:lumMod val="85000"/>
                  <a:lumOff val="15000"/>
                </a:schemeClr>
              </a:solidFill>
              <a:latin typeface="KoPub돋움체 Medium" panose="00000600000000000000" pitchFamily="2" charset="-127"/>
              <a:ea typeface="KoPub돋움체 Medium" panose="00000600000000000000" pitchFamily="2" charset="-127"/>
            </a:endParaRPr>
          </a:p>
        </p:txBody>
      </p:sp>
      <p:sp>
        <p:nvSpPr>
          <p:cNvPr id="33" name="TextBox 32">
            <a:extLst>
              <a:ext uri="{FF2B5EF4-FFF2-40B4-BE49-F238E27FC236}">
                <a16:creationId xmlns:a16="http://schemas.microsoft.com/office/drawing/2014/main" id="{827E6163-5C55-494B-8096-D475A136BD5E}"/>
              </a:ext>
            </a:extLst>
          </p:cNvPr>
          <p:cNvSpPr txBox="1"/>
          <p:nvPr/>
        </p:nvSpPr>
        <p:spPr>
          <a:xfrm>
            <a:off x="7401006" y="2925703"/>
            <a:ext cx="1570815" cy="466731"/>
          </a:xfrm>
          <a:prstGeom prst="rect">
            <a:avLst/>
          </a:prstGeom>
          <a:noFill/>
        </p:spPr>
        <p:txBody>
          <a:bodyPr wrap="none" lIns="0" tIns="0" rIns="0" bIns="0" rtlCol="0">
            <a:spAutoFit/>
          </a:bodyPr>
          <a:lstStyle/>
          <a:p>
            <a:pPr algn="ctr">
              <a:lnSpc>
                <a:spcPct val="120000"/>
              </a:lnSpc>
            </a:pPr>
            <a:r>
              <a:rPr lang="ko-KR" altLang="en-US" sz="1400" b="1" dirty="0">
                <a:ln>
                  <a:solidFill>
                    <a:schemeClr val="tx2">
                      <a:alpha val="0"/>
                    </a:schemeClr>
                  </a:solidFill>
                </a:ln>
                <a:solidFill>
                  <a:schemeClr val="tx2"/>
                </a:solidFill>
                <a:latin typeface="KoPub돋움체 Medium" panose="00000600000000000000" pitchFamily="2" charset="-127"/>
                <a:ea typeface="KoPub돋움체 Medium" panose="00000600000000000000" pitchFamily="2" charset="-127"/>
                <a:cs typeface="Univers for KPMG"/>
              </a:rPr>
              <a:t>금융불안지수</a:t>
            </a:r>
          </a:p>
          <a:p>
            <a:pPr algn="ctr">
              <a:lnSpc>
                <a:spcPct val="120000"/>
              </a:lnSpc>
            </a:pPr>
            <a:r>
              <a:rPr lang="en-US" altLang="ko-KR" sz="1200" b="1" dirty="0">
                <a:ln>
                  <a:solidFill>
                    <a:schemeClr val="tx2">
                      <a:alpha val="0"/>
                    </a:schemeClr>
                  </a:solidFill>
                </a:ln>
                <a:solidFill>
                  <a:schemeClr val="tx2"/>
                </a:solidFill>
                <a:latin typeface="KoPub돋움체 Medium" panose="00000600000000000000" pitchFamily="2" charset="-127"/>
                <a:ea typeface="KoPub돋움체 Medium" panose="00000600000000000000" pitchFamily="2" charset="-127"/>
                <a:cs typeface="Univers for KPMG"/>
              </a:rPr>
              <a:t>(Financial Stress Index)</a:t>
            </a:r>
          </a:p>
        </p:txBody>
      </p:sp>
      <p:cxnSp>
        <p:nvCxnSpPr>
          <p:cNvPr id="34" name="직선 연결선 33">
            <a:extLst>
              <a:ext uri="{FF2B5EF4-FFF2-40B4-BE49-F238E27FC236}">
                <a16:creationId xmlns:a16="http://schemas.microsoft.com/office/drawing/2014/main" id="{94DD349B-922C-4D90-8649-B44FFE16E6F8}"/>
              </a:ext>
            </a:extLst>
          </p:cNvPr>
          <p:cNvCxnSpPr>
            <a:cxnSpLocks/>
          </p:cNvCxnSpPr>
          <p:nvPr/>
        </p:nvCxnSpPr>
        <p:spPr>
          <a:xfrm>
            <a:off x="7129911" y="3514987"/>
            <a:ext cx="2113004" cy="0"/>
          </a:xfrm>
          <a:prstGeom prst="line">
            <a:avLst/>
          </a:prstGeom>
          <a:ln>
            <a:solidFill>
              <a:srgbClr val="00338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98373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ED698C70-F79A-47E5-9957-4A5768D01E08}"/>
              </a:ext>
            </a:extLst>
          </p:cNvPr>
          <p:cNvSpPr txBox="1"/>
          <p:nvPr/>
        </p:nvSpPr>
        <p:spPr>
          <a:xfrm>
            <a:off x="5132389" y="5722388"/>
            <a:ext cx="4284613" cy="478387"/>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한국은행 </a:t>
            </a:r>
          </a:p>
          <a:p>
            <a:r>
              <a:rPr lang="en-US" altLang="ko-KR" dirty="0">
                <a:solidFill>
                  <a:schemeClr val="bg1">
                    <a:lumMod val="50000"/>
                  </a:schemeClr>
                </a:solidFill>
              </a:rPr>
              <a:t>Note: </a:t>
            </a:r>
            <a:r>
              <a:rPr lang="ko-KR" altLang="en-US" dirty="0">
                <a:solidFill>
                  <a:schemeClr val="bg1">
                    <a:lumMod val="50000"/>
                  </a:schemeClr>
                </a:solidFill>
              </a:rPr>
              <a:t>분기별 처분가능소득은 직전 </a:t>
            </a:r>
            <a:r>
              <a:rPr lang="en-US" altLang="ko-KR" dirty="0">
                <a:solidFill>
                  <a:schemeClr val="bg1">
                    <a:lumMod val="50000"/>
                  </a:schemeClr>
                </a:solidFill>
              </a:rPr>
              <a:t>3</a:t>
            </a:r>
            <a:r>
              <a:rPr lang="ko-KR" altLang="en-US" dirty="0">
                <a:solidFill>
                  <a:schemeClr val="bg1">
                    <a:lumMod val="50000"/>
                  </a:schemeClr>
                </a:solidFill>
              </a:rPr>
              <a:t>개년의 연간 국민총소득 대비 가계 처분가능 소득 비율 평균치를 이용하여 추정 </a:t>
            </a:r>
          </a:p>
        </p:txBody>
      </p:sp>
      <p:sp>
        <p:nvSpPr>
          <p:cNvPr id="28" name="텍스트 개체 틀 27">
            <a:extLst>
              <a:ext uri="{FF2B5EF4-FFF2-40B4-BE49-F238E27FC236}">
                <a16:creationId xmlns:a16="http://schemas.microsoft.com/office/drawing/2014/main" id="{259D3791-25DA-4E03-8E5F-258A6FDEB7E2}"/>
              </a:ext>
            </a:extLst>
          </p:cNvPr>
          <p:cNvSpPr>
            <a:spLocks noGrp="1"/>
          </p:cNvSpPr>
          <p:nvPr>
            <p:ph type="body" sz="quarter" idx="10"/>
          </p:nvPr>
        </p:nvSpPr>
        <p:spPr>
          <a:xfrm>
            <a:off x="488949" y="333149"/>
            <a:ext cx="8928101" cy="184666"/>
          </a:xfrm>
        </p:spPr>
        <p:txBody>
          <a:bodyPr/>
          <a:lstStyle/>
          <a:p>
            <a:r>
              <a:rPr lang="en-US" altLang="ko-KR" dirty="0"/>
              <a:t>II. </a:t>
            </a:r>
            <a:r>
              <a:rPr lang="ko-KR" altLang="en-US" dirty="0"/>
              <a:t>국내 금융안정 상황 진단</a:t>
            </a:r>
          </a:p>
        </p:txBody>
      </p:sp>
      <p:sp>
        <p:nvSpPr>
          <p:cNvPr id="29" name="텍스트 개체 틀 28">
            <a:extLst>
              <a:ext uri="{FF2B5EF4-FFF2-40B4-BE49-F238E27FC236}">
                <a16:creationId xmlns:a16="http://schemas.microsoft.com/office/drawing/2014/main" id="{D76A6FAF-1367-4DCA-84D3-8A949242B9D3}"/>
              </a:ext>
            </a:extLst>
          </p:cNvPr>
          <p:cNvSpPr>
            <a:spLocks noGrp="1"/>
          </p:cNvSpPr>
          <p:nvPr>
            <p:ph type="body" sz="quarter" idx="11"/>
          </p:nvPr>
        </p:nvSpPr>
        <p:spPr>
          <a:xfrm>
            <a:off x="488950" y="617249"/>
            <a:ext cx="8928100" cy="322262"/>
          </a:xfrm>
        </p:spPr>
        <p:txBody>
          <a:bodyPr/>
          <a:lstStyle/>
          <a:p>
            <a:pPr lvl="0"/>
            <a:r>
              <a:rPr lang="en-US" altLang="ko-KR" dirty="0"/>
              <a:t>2. </a:t>
            </a:r>
            <a:r>
              <a:rPr lang="ko-KR" altLang="en-US" dirty="0"/>
              <a:t>부문별 금융안정 상황 </a:t>
            </a:r>
            <a:r>
              <a:rPr lang="en-US" altLang="ko-KR" dirty="0">
                <a:latin typeface="KoPub돋움체 Medium" panose="02020603020101020101" pitchFamily="18" charset="-127"/>
                <a:ea typeface="KoPub돋움체 Medium" panose="02020603020101020101" pitchFamily="18" charset="-127"/>
              </a:rPr>
              <a:t>》 ① </a:t>
            </a:r>
            <a:r>
              <a:rPr lang="ko-KR" altLang="en-US" dirty="0">
                <a:latin typeface="KoPub돋움체 Medium" panose="02020603020101020101" pitchFamily="18" charset="-127"/>
                <a:ea typeface="KoPub돋움체 Medium" panose="02020603020101020101" pitchFamily="18" charset="-127"/>
              </a:rPr>
              <a:t>신용시장</a:t>
            </a:r>
            <a:r>
              <a:rPr lang="en-US" altLang="ko-KR" dirty="0">
                <a:latin typeface="KoPub돋움체 Medium" panose="02020603020101020101" pitchFamily="18" charset="-127"/>
                <a:ea typeface="KoPub돋움체 Medium" panose="02020603020101020101" pitchFamily="18" charset="-127"/>
              </a:rPr>
              <a:t>: </a:t>
            </a:r>
            <a:r>
              <a:rPr lang="ko-KR" altLang="en-US" dirty="0">
                <a:latin typeface="KoPub돋움체 Medium" panose="02020603020101020101" pitchFamily="18" charset="-127"/>
                <a:ea typeface="KoPub돋움체 Medium" panose="02020603020101020101" pitchFamily="18" charset="-127"/>
              </a:rPr>
              <a:t>가계신용</a:t>
            </a:r>
            <a:endParaRPr lang="ko-KR" altLang="en-US" noProof="0" dirty="0">
              <a:latin typeface="KoPub돋움체 Medium" panose="02020603020101020101" pitchFamily="18" charset="-127"/>
              <a:ea typeface="KoPub돋움체 Medium" panose="02020603020101020101" pitchFamily="18" charset="-127"/>
            </a:endParaRPr>
          </a:p>
        </p:txBody>
      </p:sp>
      <p:sp>
        <p:nvSpPr>
          <p:cNvPr id="30" name="텍스트 개체 틀 29">
            <a:extLst>
              <a:ext uri="{FF2B5EF4-FFF2-40B4-BE49-F238E27FC236}">
                <a16:creationId xmlns:a16="http://schemas.microsoft.com/office/drawing/2014/main" id="{183C42BE-A3A8-4442-962E-02357DF3145F}"/>
              </a:ext>
            </a:extLst>
          </p:cNvPr>
          <p:cNvSpPr>
            <a:spLocks noGrp="1"/>
          </p:cNvSpPr>
          <p:nvPr>
            <p:ph type="body" sz="quarter" idx="13"/>
          </p:nvPr>
        </p:nvSpPr>
        <p:spPr>
          <a:xfrm>
            <a:off x="488950" y="1162050"/>
            <a:ext cx="8928100" cy="865188"/>
          </a:xfrm>
        </p:spPr>
        <p:txBody>
          <a:bodyPr/>
          <a:lstStyle/>
          <a:p>
            <a:pPr lvl="0" algn="just"/>
            <a:r>
              <a:rPr lang="ko-KR" altLang="en-US" dirty="0"/>
              <a:t>가계신용 규모는 ’</a:t>
            </a:r>
            <a:r>
              <a:rPr lang="en-US" altLang="ko-KR" dirty="0"/>
              <a:t>23</a:t>
            </a:r>
            <a:r>
              <a:rPr lang="ko-KR" altLang="en-US" dirty="0"/>
              <a:t>년 </a:t>
            </a:r>
            <a:r>
              <a:rPr lang="en-US" altLang="ko-KR" dirty="0"/>
              <a:t>2</a:t>
            </a:r>
            <a:r>
              <a:rPr lang="ko-KR" altLang="en-US" dirty="0"/>
              <a:t>분기 말 </a:t>
            </a:r>
            <a:r>
              <a:rPr lang="en-US" altLang="ko-KR" dirty="0"/>
              <a:t>1,862.8</a:t>
            </a:r>
            <a:r>
              <a:rPr lang="ko-KR" altLang="en-US" dirty="0"/>
              <a:t>조 원으로</a:t>
            </a:r>
            <a:r>
              <a:rPr lang="en-US" altLang="ko-KR" dirty="0"/>
              <a:t>, </a:t>
            </a:r>
            <a:r>
              <a:rPr lang="ko-KR" altLang="en-US" dirty="0"/>
              <a:t>대출금리 상승</a:t>
            </a:r>
            <a:r>
              <a:rPr lang="en-US" altLang="ko-KR" dirty="0"/>
              <a:t>, </a:t>
            </a:r>
            <a:r>
              <a:rPr lang="ko-KR" altLang="en-US" dirty="0"/>
              <a:t>부동산경기 위축 등으로 전년동기대비 </a:t>
            </a:r>
            <a:r>
              <a:rPr lang="en-US" altLang="ko-KR" dirty="0"/>
              <a:t>0.3% </a:t>
            </a:r>
            <a:r>
              <a:rPr lang="ko-KR" altLang="en-US" dirty="0"/>
              <a:t>감소함</a:t>
            </a:r>
            <a:r>
              <a:rPr lang="en-US" altLang="ko-KR" dirty="0"/>
              <a:t>. </a:t>
            </a:r>
            <a:r>
              <a:rPr lang="ko-KR" altLang="en-US" dirty="0"/>
              <a:t>처분가능소득 대비 가계부채 비율은 ’</a:t>
            </a:r>
            <a:r>
              <a:rPr lang="en-US" altLang="ko-KR" dirty="0"/>
              <a:t>23</a:t>
            </a:r>
            <a:r>
              <a:rPr lang="ko-KR" altLang="en-US" dirty="0"/>
              <a:t>년 </a:t>
            </a:r>
            <a:r>
              <a:rPr lang="en-US" altLang="ko-KR" dirty="0"/>
              <a:t>1</a:t>
            </a:r>
            <a:r>
              <a:rPr lang="ko-KR" altLang="en-US" dirty="0"/>
              <a:t>분기 말 기준 </a:t>
            </a:r>
            <a:r>
              <a:rPr lang="en-US" altLang="ko-KR" dirty="0"/>
              <a:t>160.7%</a:t>
            </a:r>
            <a:r>
              <a:rPr lang="ko-KR" altLang="en-US" dirty="0"/>
              <a:t>로 전년동기대비 </a:t>
            </a:r>
            <a:r>
              <a:rPr lang="en-US" altLang="ko-KR" dirty="0"/>
              <a:t>9.7%p </a:t>
            </a:r>
            <a:r>
              <a:rPr lang="ko-KR" altLang="en-US" dirty="0"/>
              <a:t>하락했으며</a:t>
            </a:r>
            <a:r>
              <a:rPr lang="en-US" altLang="ko-KR" dirty="0"/>
              <a:t>, </a:t>
            </a:r>
            <a:r>
              <a:rPr lang="ko-KR" altLang="en-US" dirty="0"/>
              <a:t>금융자산 대비 금융부채 비율도 전년동기대비 </a:t>
            </a:r>
            <a:r>
              <a:rPr lang="en-US" altLang="ko-KR" dirty="0"/>
              <a:t>0.3%p </a:t>
            </a:r>
            <a:r>
              <a:rPr lang="ko-KR" altLang="en-US" dirty="0"/>
              <a:t>하락하여 </a:t>
            </a:r>
            <a:r>
              <a:rPr lang="en-US" altLang="ko-KR" dirty="0"/>
              <a:t>45.3%</a:t>
            </a:r>
            <a:r>
              <a:rPr lang="ko-KR" altLang="en-US" dirty="0"/>
              <a:t>를 기록</a:t>
            </a:r>
          </a:p>
        </p:txBody>
      </p:sp>
      <p:grpSp>
        <p:nvGrpSpPr>
          <p:cNvPr id="39" name="그룹 38">
            <a:extLst>
              <a:ext uri="{FF2B5EF4-FFF2-40B4-BE49-F238E27FC236}">
                <a16:creationId xmlns:a16="http://schemas.microsoft.com/office/drawing/2014/main" id="{B64A79FF-6D7D-48AC-9ED1-364E86600BBB}"/>
              </a:ext>
            </a:extLst>
          </p:cNvPr>
          <p:cNvGrpSpPr/>
          <p:nvPr/>
        </p:nvGrpSpPr>
        <p:grpSpPr>
          <a:xfrm>
            <a:off x="488950" y="2176483"/>
            <a:ext cx="4284000" cy="276837"/>
            <a:chOff x="704850" y="2013298"/>
            <a:chExt cx="4140200" cy="276837"/>
          </a:xfrm>
        </p:grpSpPr>
        <p:sp>
          <p:nvSpPr>
            <p:cNvPr id="41" name="TextBox 40">
              <a:extLst>
                <a:ext uri="{FF2B5EF4-FFF2-40B4-BE49-F238E27FC236}">
                  <a16:creationId xmlns:a16="http://schemas.microsoft.com/office/drawing/2014/main" id="{B562D2CA-9D0A-49A0-B253-8687FD0A26BD}"/>
                </a:ext>
              </a:extLst>
            </p:cNvPr>
            <p:cNvSpPr txBox="1"/>
            <p:nvPr/>
          </p:nvSpPr>
          <p:spPr>
            <a:xfrm>
              <a:off x="704850" y="2046854"/>
              <a:ext cx="1877625"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가계신용 규모 및 증가율 추이</a:t>
              </a:r>
            </a:p>
          </p:txBody>
        </p:sp>
        <p:cxnSp>
          <p:nvCxnSpPr>
            <p:cNvPr id="42" name="직선 연결선 41">
              <a:extLst>
                <a:ext uri="{FF2B5EF4-FFF2-40B4-BE49-F238E27FC236}">
                  <a16:creationId xmlns:a16="http://schemas.microsoft.com/office/drawing/2014/main" id="{2B89C74A-8801-4C11-8E3F-4DE58DA45C97}"/>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3" name="직선 연결선 42">
              <a:extLst>
                <a:ext uri="{FF2B5EF4-FFF2-40B4-BE49-F238E27FC236}">
                  <a16:creationId xmlns:a16="http://schemas.microsoft.com/office/drawing/2014/main" id="{2399490A-0770-4114-8931-EEC08474A9D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4" name="그룹 43">
            <a:extLst>
              <a:ext uri="{FF2B5EF4-FFF2-40B4-BE49-F238E27FC236}">
                <a16:creationId xmlns:a16="http://schemas.microsoft.com/office/drawing/2014/main" id="{7A966C1A-85C7-4C9D-A83B-C34A3F6176F8}"/>
              </a:ext>
            </a:extLst>
          </p:cNvPr>
          <p:cNvGrpSpPr/>
          <p:nvPr/>
        </p:nvGrpSpPr>
        <p:grpSpPr>
          <a:xfrm>
            <a:off x="5132388" y="2180439"/>
            <a:ext cx="4284000" cy="276837"/>
            <a:chOff x="704850" y="2013298"/>
            <a:chExt cx="4140200" cy="276837"/>
          </a:xfrm>
        </p:grpSpPr>
        <p:sp>
          <p:nvSpPr>
            <p:cNvPr id="45" name="TextBox 44">
              <a:extLst>
                <a:ext uri="{FF2B5EF4-FFF2-40B4-BE49-F238E27FC236}">
                  <a16:creationId xmlns:a16="http://schemas.microsoft.com/office/drawing/2014/main" id="{F7FE45B1-4243-4583-987A-8DF818E083DB}"/>
                </a:ext>
              </a:extLst>
            </p:cNvPr>
            <p:cNvSpPr txBox="1"/>
            <p:nvPr/>
          </p:nvSpPr>
          <p:spPr>
            <a:xfrm>
              <a:off x="704850" y="2046854"/>
              <a:ext cx="2910938"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처분가능소득 및 금융자산 대비 금융부채 비율</a:t>
              </a:r>
            </a:p>
          </p:txBody>
        </p:sp>
        <p:cxnSp>
          <p:nvCxnSpPr>
            <p:cNvPr id="46" name="직선 연결선 45">
              <a:extLst>
                <a:ext uri="{FF2B5EF4-FFF2-40B4-BE49-F238E27FC236}">
                  <a16:creationId xmlns:a16="http://schemas.microsoft.com/office/drawing/2014/main" id="{65443B1C-2045-47FB-8463-9CD55458A735}"/>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8" name="직선 연결선 47">
              <a:extLst>
                <a:ext uri="{FF2B5EF4-FFF2-40B4-BE49-F238E27FC236}">
                  <a16:creationId xmlns:a16="http://schemas.microsoft.com/office/drawing/2014/main" id="{C8231BB7-04DB-4E01-8476-09C9D47A1A9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6" name="TextBox 25">
            <a:extLst>
              <a:ext uri="{FF2B5EF4-FFF2-40B4-BE49-F238E27FC236}">
                <a16:creationId xmlns:a16="http://schemas.microsoft.com/office/drawing/2014/main" id="{6DD5534C-CCCB-4654-A76A-90154AE82E0E}"/>
              </a:ext>
            </a:extLst>
          </p:cNvPr>
          <p:cNvSpPr txBox="1"/>
          <p:nvPr/>
        </p:nvSpPr>
        <p:spPr>
          <a:xfrm>
            <a:off x="489000" y="5845499"/>
            <a:ext cx="4284613"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한국은행</a:t>
            </a:r>
          </a:p>
          <a:p>
            <a:r>
              <a:rPr lang="en-US" altLang="ko-KR" dirty="0">
                <a:solidFill>
                  <a:schemeClr val="bg1">
                    <a:lumMod val="50000"/>
                  </a:schemeClr>
                </a:solidFill>
              </a:rPr>
              <a:t>Note: </a:t>
            </a:r>
            <a:r>
              <a:rPr lang="ko-KR" altLang="en-US" dirty="0">
                <a:solidFill>
                  <a:schemeClr val="bg1">
                    <a:lumMod val="50000"/>
                  </a:schemeClr>
                </a:solidFill>
              </a:rPr>
              <a:t>전년동기대비 증가율</a:t>
            </a:r>
          </a:p>
        </p:txBody>
      </p:sp>
      <p:graphicFrame>
        <p:nvGraphicFramePr>
          <p:cNvPr id="23" name="차트 1">
            <a:extLst>
              <a:ext uri="{FF2B5EF4-FFF2-40B4-BE49-F238E27FC236}">
                <a16:creationId xmlns:a16="http://schemas.microsoft.com/office/drawing/2014/main" id="{2EB42927-5AA2-4B07-94E5-D8D5D3F4CE1A}"/>
              </a:ext>
            </a:extLst>
          </p:cNvPr>
          <p:cNvGraphicFramePr/>
          <p:nvPr>
            <p:extLst>
              <p:ext uri="{D42A27DB-BD31-4B8C-83A1-F6EECF244321}">
                <p14:modId xmlns:p14="http://schemas.microsoft.com/office/powerpoint/2010/main" val="2067055466"/>
              </p:ext>
            </p:extLst>
          </p:nvPr>
        </p:nvGraphicFramePr>
        <p:xfrm>
          <a:off x="417153" y="2589447"/>
          <a:ext cx="4428000" cy="3111665"/>
        </p:xfrm>
        <a:graphic>
          <a:graphicData uri="http://schemas.openxmlformats.org/drawingml/2006/chart">
            <c:chart xmlns:c="http://schemas.openxmlformats.org/drawingml/2006/chart" xmlns:r="http://schemas.openxmlformats.org/officeDocument/2006/relationships" r:id="rId2"/>
          </a:graphicData>
        </a:graphic>
      </p:graphicFrame>
      <p:sp>
        <p:nvSpPr>
          <p:cNvPr id="24" name="TextBox 23">
            <a:extLst>
              <a:ext uri="{FF2B5EF4-FFF2-40B4-BE49-F238E27FC236}">
                <a16:creationId xmlns:a16="http://schemas.microsoft.com/office/drawing/2014/main" id="{DDD1F38D-C17D-4326-9505-4E4AC954BF2E}"/>
              </a:ext>
            </a:extLst>
          </p:cNvPr>
          <p:cNvSpPr txBox="1"/>
          <p:nvPr/>
        </p:nvSpPr>
        <p:spPr>
          <a:xfrm>
            <a:off x="549340" y="2589447"/>
            <a:ext cx="274114"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조 원</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
        <p:nvSpPr>
          <p:cNvPr id="25" name="TextBox 24">
            <a:extLst>
              <a:ext uri="{FF2B5EF4-FFF2-40B4-BE49-F238E27FC236}">
                <a16:creationId xmlns:a16="http://schemas.microsoft.com/office/drawing/2014/main" id="{8B9C1679-32FB-4795-8F4D-1A7ED654A2C4}"/>
              </a:ext>
            </a:extLst>
          </p:cNvPr>
          <p:cNvSpPr txBox="1"/>
          <p:nvPr/>
        </p:nvSpPr>
        <p:spPr>
          <a:xfrm>
            <a:off x="4535652" y="2589447"/>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graphicFrame>
        <p:nvGraphicFramePr>
          <p:cNvPr id="31" name="차트 30">
            <a:extLst>
              <a:ext uri="{FF2B5EF4-FFF2-40B4-BE49-F238E27FC236}">
                <a16:creationId xmlns:a16="http://schemas.microsoft.com/office/drawing/2014/main" id="{E8D1628A-E305-4E5C-8827-7ADF68898E59}"/>
              </a:ext>
            </a:extLst>
          </p:cNvPr>
          <p:cNvGraphicFramePr/>
          <p:nvPr>
            <p:extLst>
              <p:ext uri="{D42A27DB-BD31-4B8C-83A1-F6EECF244321}">
                <p14:modId xmlns:p14="http://schemas.microsoft.com/office/powerpoint/2010/main" val="961251012"/>
              </p:ext>
            </p:extLst>
          </p:nvPr>
        </p:nvGraphicFramePr>
        <p:xfrm>
          <a:off x="5132388" y="2582254"/>
          <a:ext cx="4356000" cy="3111665"/>
        </p:xfrm>
        <a:graphic>
          <a:graphicData uri="http://schemas.openxmlformats.org/drawingml/2006/chart">
            <c:chart xmlns:c="http://schemas.openxmlformats.org/drawingml/2006/chart" xmlns:r="http://schemas.openxmlformats.org/officeDocument/2006/relationships" r:id="rId3"/>
          </a:graphicData>
        </a:graphic>
      </p:graphicFrame>
      <p:sp>
        <p:nvSpPr>
          <p:cNvPr id="32" name="TextBox 31">
            <a:extLst>
              <a:ext uri="{FF2B5EF4-FFF2-40B4-BE49-F238E27FC236}">
                <a16:creationId xmlns:a16="http://schemas.microsoft.com/office/drawing/2014/main" id="{2876A62E-F8DF-4A64-9F7E-C528DAF88985}"/>
              </a:ext>
            </a:extLst>
          </p:cNvPr>
          <p:cNvSpPr txBox="1"/>
          <p:nvPr/>
        </p:nvSpPr>
        <p:spPr>
          <a:xfrm>
            <a:off x="5169373" y="2589447"/>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
        <p:nvSpPr>
          <p:cNvPr id="33" name="TextBox 32">
            <a:extLst>
              <a:ext uri="{FF2B5EF4-FFF2-40B4-BE49-F238E27FC236}">
                <a16:creationId xmlns:a16="http://schemas.microsoft.com/office/drawing/2014/main" id="{DA148F7E-809E-436E-A579-F26D487A9EA5}"/>
              </a:ext>
            </a:extLst>
          </p:cNvPr>
          <p:cNvSpPr txBox="1"/>
          <p:nvPr/>
        </p:nvSpPr>
        <p:spPr>
          <a:xfrm>
            <a:off x="9155685" y="2589447"/>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Tree>
    <p:extLst>
      <p:ext uri="{BB962C8B-B14F-4D97-AF65-F5344CB8AC3E}">
        <p14:creationId xmlns:p14="http://schemas.microsoft.com/office/powerpoint/2010/main" val="4282990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ED698C70-F79A-47E5-9957-4A5768D01E08}"/>
              </a:ext>
            </a:extLst>
          </p:cNvPr>
          <p:cNvSpPr txBox="1"/>
          <p:nvPr/>
        </p:nvSpPr>
        <p:spPr>
          <a:xfrm>
            <a:off x="5132389" y="5722388"/>
            <a:ext cx="4284613" cy="478387"/>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한국은행</a:t>
            </a:r>
            <a:r>
              <a:rPr lang="en-US" altLang="ko-KR" dirty="0">
                <a:solidFill>
                  <a:schemeClr val="bg1">
                    <a:lumMod val="50000"/>
                  </a:schemeClr>
                </a:solidFill>
              </a:rPr>
              <a:t>, </a:t>
            </a:r>
            <a:r>
              <a:rPr lang="ko-KR" altLang="en-US" dirty="0">
                <a:solidFill>
                  <a:schemeClr val="bg1">
                    <a:lumMod val="50000"/>
                  </a:schemeClr>
                </a:solidFill>
              </a:rPr>
              <a:t>한국예탁결제원</a:t>
            </a:r>
            <a:r>
              <a:rPr lang="en-US" altLang="ko-KR" dirty="0">
                <a:solidFill>
                  <a:schemeClr val="bg1">
                    <a:lumMod val="50000"/>
                  </a:schemeClr>
                </a:solidFill>
              </a:rPr>
              <a:t>, KIS-Value, </a:t>
            </a:r>
            <a:r>
              <a:rPr lang="ko-KR" altLang="en-US" dirty="0">
                <a:solidFill>
                  <a:schemeClr val="bg1">
                    <a:lumMod val="50000"/>
                  </a:schemeClr>
                </a:solidFill>
              </a:rPr>
              <a:t>금융기관 업무보고서</a:t>
            </a:r>
          </a:p>
          <a:p>
            <a:r>
              <a:rPr lang="en-US" altLang="ko-KR" dirty="0">
                <a:solidFill>
                  <a:schemeClr val="bg1">
                    <a:lumMod val="50000"/>
                  </a:schemeClr>
                </a:solidFill>
              </a:rPr>
              <a:t>Note 1: </a:t>
            </a:r>
            <a:r>
              <a:rPr lang="ko-KR" altLang="en-US" dirty="0">
                <a:solidFill>
                  <a:schemeClr val="bg1">
                    <a:lumMod val="50000"/>
                  </a:schemeClr>
                </a:solidFill>
              </a:rPr>
              <a:t>부채비율은 부채</a:t>
            </a:r>
            <a:r>
              <a:rPr lang="en-US" altLang="ko-KR" dirty="0">
                <a:solidFill>
                  <a:schemeClr val="bg1">
                    <a:lumMod val="50000"/>
                  </a:schemeClr>
                </a:solidFill>
              </a:rPr>
              <a:t>/</a:t>
            </a:r>
            <a:r>
              <a:rPr lang="ko-KR" altLang="en-US" dirty="0">
                <a:solidFill>
                  <a:schemeClr val="bg1">
                    <a:lumMod val="50000"/>
                  </a:schemeClr>
                </a:solidFill>
              </a:rPr>
              <a:t>자기자본</a:t>
            </a:r>
            <a:r>
              <a:rPr lang="en-US" altLang="ko-KR" dirty="0">
                <a:solidFill>
                  <a:schemeClr val="bg1">
                    <a:lumMod val="50000"/>
                  </a:schemeClr>
                </a:solidFill>
              </a:rPr>
              <a:t>, </a:t>
            </a:r>
            <a:r>
              <a:rPr lang="ko-KR" altLang="en-US" dirty="0">
                <a:solidFill>
                  <a:schemeClr val="bg1">
                    <a:lumMod val="50000"/>
                  </a:schemeClr>
                </a:solidFill>
              </a:rPr>
              <a:t>기말 기준</a:t>
            </a:r>
          </a:p>
          <a:p>
            <a:r>
              <a:rPr lang="en-US" altLang="ko-KR" dirty="0">
                <a:solidFill>
                  <a:schemeClr val="bg1">
                    <a:lumMod val="50000"/>
                  </a:schemeClr>
                </a:solidFill>
              </a:rPr>
              <a:t>Note 2: </a:t>
            </a:r>
            <a:r>
              <a:rPr lang="ko-KR" altLang="en-US" dirty="0">
                <a:solidFill>
                  <a:schemeClr val="bg1">
                    <a:lumMod val="50000"/>
                  </a:schemeClr>
                </a:solidFill>
              </a:rPr>
              <a:t>이자보상배율은 영업이익</a:t>
            </a:r>
            <a:r>
              <a:rPr lang="en-US" altLang="ko-KR" dirty="0">
                <a:solidFill>
                  <a:schemeClr val="bg1">
                    <a:lumMod val="50000"/>
                  </a:schemeClr>
                </a:solidFill>
              </a:rPr>
              <a:t>/</a:t>
            </a:r>
            <a:r>
              <a:rPr lang="ko-KR" altLang="en-US" dirty="0">
                <a:solidFill>
                  <a:schemeClr val="bg1">
                    <a:lumMod val="50000"/>
                  </a:schemeClr>
                </a:solidFill>
              </a:rPr>
              <a:t>이자비용 </a:t>
            </a:r>
          </a:p>
        </p:txBody>
      </p:sp>
      <p:sp>
        <p:nvSpPr>
          <p:cNvPr id="28" name="텍스트 개체 틀 27">
            <a:extLst>
              <a:ext uri="{FF2B5EF4-FFF2-40B4-BE49-F238E27FC236}">
                <a16:creationId xmlns:a16="http://schemas.microsoft.com/office/drawing/2014/main" id="{259D3791-25DA-4E03-8E5F-258A6FDEB7E2}"/>
              </a:ext>
            </a:extLst>
          </p:cNvPr>
          <p:cNvSpPr>
            <a:spLocks noGrp="1"/>
          </p:cNvSpPr>
          <p:nvPr>
            <p:ph type="body" sz="quarter" idx="10"/>
          </p:nvPr>
        </p:nvSpPr>
        <p:spPr>
          <a:xfrm>
            <a:off x="488949" y="333149"/>
            <a:ext cx="8928101" cy="184666"/>
          </a:xfrm>
        </p:spPr>
        <p:txBody>
          <a:bodyPr/>
          <a:lstStyle/>
          <a:p>
            <a:r>
              <a:rPr lang="en-US" altLang="ko-KR" dirty="0"/>
              <a:t>II. </a:t>
            </a:r>
            <a:r>
              <a:rPr lang="ko-KR" altLang="en-US" dirty="0"/>
              <a:t>국내 금융안정 상황 진단</a:t>
            </a:r>
          </a:p>
        </p:txBody>
      </p:sp>
      <p:sp>
        <p:nvSpPr>
          <p:cNvPr id="29" name="텍스트 개체 틀 28">
            <a:extLst>
              <a:ext uri="{FF2B5EF4-FFF2-40B4-BE49-F238E27FC236}">
                <a16:creationId xmlns:a16="http://schemas.microsoft.com/office/drawing/2014/main" id="{D76A6FAF-1367-4DCA-84D3-8A949242B9D3}"/>
              </a:ext>
            </a:extLst>
          </p:cNvPr>
          <p:cNvSpPr>
            <a:spLocks noGrp="1"/>
          </p:cNvSpPr>
          <p:nvPr>
            <p:ph type="body" sz="quarter" idx="11"/>
          </p:nvPr>
        </p:nvSpPr>
        <p:spPr>
          <a:xfrm>
            <a:off x="488950" y="617249"/>
            <a:ext cx="8928100" cy="322262"/>
          </a:xfrm>
        </p:spPr>
        <p:txBody>
          <a:bodyPr/>
          <a:lstStyle/>
          <a:p>
            <a:pPr lvl="0"/>
            <a:r>
              <a:rPr lang="en-US" altLang="ko-KR" dirty="0"/>
              <a:t>2. </a:t>
            </a:r>
            <a:r>
              <a:rPr lang="ko-KR" altLang="en-US" dirty="0"/>
              <a:t>부문별 금융안정 상황 </a:t>
            </a:r>
            <a:r>
              <a:rPr lang="en-US" altLang="ko-KR" dirty="0">
                <a:latin typeface="KoPub돋움체 Medium" panose="02020603020101020101" pitchFamily="18" charset="-127"/>
                <a:ea typeface="KoPub돋움체 Medium" panose="02020603020101020101" pitchFamily="18" charset="-127"/>
              </a:rPr>
              <a:t>》 ① </a:t>
            </a:r>
            <a:r>
              <a:rPr lang="ko-KR" altLang="en-US" dirty="0">
                <a:latin typeface="KoPub돋움체 Medium" panose="02020603020101020101" pitchFamily="18" charset="-127"/>
                <a:ea typeface="KoPub돋움체 Medium" panose="02020603020101020101" pitchFamily="18" charset="-127"/>
              </a:rPr>
              <a:t>신용시장</a:t>
            </a:r>
            <a:r>
              <a:rPr lang="en-US" altLang="ko-KR" dirty="0">
                <a:latin typeface="KoPub돋움체 Medium" panose="02020603020101020101" pitchFamily="18" charset="-127"/>
                <a:ea typeface="KoPub돋움체 Medium" panose="02020603020101020101" pitchFamily="18" charset="-127"/>
              </a:rPr>
              <a:t>: </a:t>
            </a:r>
            <a:r>
              <a:rPr lang="ko-KR" altLang="en-US" dirty="0">
                <a:latin typeface="KoPub돋움체 Medium" panose="02020603020101020101" pitchFamily="18" charset="-127"/>
                <a:ea typeface="KoPub돋움체 Medium" panose="02020603020101020101" pitchFamily="18" charset="-127"/>
              </a:rPr>
              <a:t>기업신용</a:t>
            </a:r>
            <a:endParaRPr lang="ko-KR" altLang="en-US" noProof="0" dirty="0">
              <a:latin typeface="KoPub돋움체 Medium" panose="02020603020101020101" pitchFamily="18" charset="-127"/>
              <a:ea typeface="KoPub돋움체 Medium" panose="02020603020101020101" pitchFamily="18" charset="-127"/>
            </a:endParaRPr>
          </a:p>
        </p:txBody>
      </p:sp>
      <p:sp>
        <p:nvSpPr>
          <p:cNvPr id="30" name="텍스트 개체 틀 29">
            <a:extLst>
              <a:ext uri="{FF2B5EF4-FFF2-40B4-BE49-F238E27FC236}">
                <a16:creationId xmlns:a16="http://schemas.microsoft.com/office/drawing/2014/main" id="{183C42BE-A3A8-4442-962E-02357DF3145F}"/>
              </a:ext>
            </a:extLst>
          </p:cNvPr>
          <p:cNvSpPr>
            <a:spLocks noGrp="1"/>
          </p:cNvSpPr>
          <p:nvPr>
            <p:ph type="body" sz="quarter" idx="13"/>
          </p:nvPr>
        </p:nvSpPr>
        <p:spPr>
          <a:xfrm>
            <a:off x="488950" y="1162050"/>
            <a:ext cx="8928100" cy="865188"/>
          </a:xfrm>
        </p:spPr>
        <p:txBody>
          <a:bodyPr/>
          <a:lstStyle/>
          <a:p>
            <a:pPr lvl="0" algn="just"/>
            <a:r>
              <a:rPr lang="ko-KR" altLang="en-US" dirty="0"/>
              <a:t>’</a:t>
            </a:r>
            <a:r>
              <a:rPr lang="en-US" altLang="ko-KR" dirty="0"/>
              <a:t>23</a:t>
            </a:r>
            <a:r>
              <a:rPr lang="ko-KR" altLang="en-US" dirty="0"/>
              <a:t>년 </a:t>
            </a:r>
            <a:r>
              <a:rPr lang="en-US" altLang="ko-KR" dirty="0"/>
              <a:t>1</a:t>
            </a:r>
            <a:r>
              <a:rPr lang="ko-KR" altLang="en-US" dirty="0"/>
              <a:t>분기 기업대출은 수출 부진에 따른 업황 저조</a:t>
            </a:r>
            <a:r>
              <a:rPr lang="en-US" altLang="ko-KR" dirty="0"/>
              <a:t>, </a:t>
            </a:r>
            <a:r>
              <a:rPr lang="ko-KR" altLang="en-US" dirty="0"/>
              <a:t>대출금리 부담</a:t>
            </a:r>
            <a:r>
              <a:rPr lang="en-US" altLang="ko-KR" dirty="0"/>
              <a:t>, </a:t>
            </a:r>
            <a:r>
              <a:rPr lang="ko-KR" altLang="en-US" dirty="0"/>
              <a:t>부동산경기 부진 등으로 증가세가 둔화되며 전년동기대비 </a:t>
            </a:r>
            <a:r>
              <a:rPr lang="en-US" altLang="ko-KR" dirty="0"/>
              <a:t>10.3% </a:t>
            </a:r>
            <a:r>
              <a:rPr lang="ko-KR" altLang="en-US" dirty="0"/>
              <a:t>늘어난 </a:t>
            </a:r>
            <a:r>
              <a:rPr lang="en-US" altLang="ko-KR" dirty="0"/>
              <a:t>1,774.4</a:t>
            </a:r>
            <a:r>
              <a:rPr lang="ko-KR" altLang="en-US" dirty="0"/>
              <a:t>조 원을 기록했으며</a:t>
            </a:r>
            <a:r>
              <a:rPr lang="en-US" altLang="ko-KR" dirty="0"/>
              <a:t>, ’23</a:t>
            </a:r>
            <a:r>
              <a:rPr lang="ko-KR" altLang="en-US" dirty="0"/>
              <a:t>년 </a:t>
            </a:r>
            <a:r>
              <a:rPr lang="en-US" altLang="ko-KR" dirty="0"/>
              <a:t>1</a:t>
            </a:r>
            <a:r>
              <a:rPr lang="ko-KR" altLang="en-US" dirty="0"/>
              <a:t>분기 중 회사채는 </a:t>
            </a:r>
            <a:r>
              <a:rPr lang="en-US" altLang="ko-KR" dirty="0"/>
              <a:t>9.1</a:t>
            </a:r>
            <a:r>
              <a:rPr lang="ko-KR" altLang="en-US" dirty="0"/>
              <a:t>조 원 </a:t>
            </a:r>
            <a:r>
              <a:rPr lang="ko-KR" altLang="en-US" dirty="0" err="1"/>
              <a:t>순발행</a:t>
            </a:r>
            <a:r>
              <a:rPr lang="en-US" altLang="ko-KR" dirty="0"/>
              <a:t>. ’22</a:t>
            </a:r>
            <a:r>
              <a:rPr lang="ko-KR" altLang="en-US" dirty="0"/>
              <a:t>년 중 기업의 이자보상배율은 수익성 저하와 시장금리 상승 영향 등에 따라 ’</a:t>
            </a:r>
            <a:r>
              <a:rPr lang="en-US" altLang="ko-KR" dirty="0"/>
              <a:t>21</a:t>
            </a:r>
            <a:r>
              <a:rPr lang="ko-KR" altLang="en-US" dirty="0"/>
              <a:t>년</a:t>
            </a:r>
            <a:r>
              <a:rPr lang="en-US" altLang="ko-KR" dirty="0"/>
              <a:t>(8.7</a:t>
            </a:r>
            <a:r>
              <a:rPr lang="ko-KR" altLang="en-US" dirty="0"/>
              <a:t>배</a:t>
            </a:r>
            <a:r>
              <a:rPr lang="en-US" altLang="ko-KR" dirty="0"/>
              <a:t>)</a:t>
            </a:r>
            <a:r>
              <a:rPr lang="ko-KR" altLang="en-US" dirty="0"/>
              <a:t>대비 하락한 </a:t>
            </a:r>
            <a:r>
              <a:rPr lang="en-US" altLang="ko-KR" dirty="0"/>
              <a:t>5.1</a:t>
            </a:r>
            <a:r>
              <a:rPr lang="ko-KR" altLang="en-US" dirty="0"/>
              <a:t>배를 기록함</a:t>
            </a:r>
          </a:p>
        </p:txBody>
      </p:sp>
      <p:grpSp>
        <p:nvGrpSpPr>
          <p:cNvPr id="39" name="그룹 38">
            <a:extLst>
              <a:ext uri="{FF2B5EF4-FFF2-40B4-BE49-F238E27FC236}">
                <a16:creationId xmlns:a16="http://schemas.microsoft.com/office/drawing/2014/main" id="{B64A79FF-6D7D-48AC-9ED1-364E86600BBB}"/>
              </a:ext>
            </a:extLst>
          </p:cNvPr>
          <p:cNvGrpSpPr/>
          <p:nvPr/>
        </p:nvGrpSpPr>
        <p:grpSpPr>
          <a:xfrm>
            <a:off x="488950" y="2176483"/>
            <a:ext cx="4284000" cy="276837"/>
            <a:chOff x="704850" y="2013298"/>
            <a:chExt cx="4140200" cy="276837"/>
          </a:xfrm>
        </p:grpSpPr>
        <p:sp>
          <p:nvSpPr>
            <p:cNvPr id="41" name="TextBox 40">
              <a:extLst>
                <a:ext uri="{FF2B5EF4-FFF2-40B4-BE49-F238E27FC236}">
                  <a16:creationId xmlns:a16="http://schemas.microsoft.com/office/drawing/2014/main" id="{B562D2CA-9D0A-49A0-B253-8687FD0A26BD}"/>
                </a:ext>
              </a:extLst>
            </p:cNvPr>
            <p:cNvSpPr txBox="1"/>
            <p:nvPr/>
          </p:nvSpPr>
          <p:spPr>
            <a:xfrm>
              <a:off x="704850" y="2046854"/>
              <a:ext cx="1877625"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기업대출 및 회사채 발행 추이</a:t>
              </a:r>
            </a:p>
          </p:txBody>
        </p:sp>
        <p:cxnSp>
          <p:nvCxnSpPr>
            <p:cNvPr id="42" name="직선 연결선 41">
              <a:extLst>
                <a:ext uri="{FF2B5EF4-FFF2-40B4-BE49-F238E27FC236}">
                  <a16:creationId xmlns:a16="http://schemas.microsoft.com/office/drawing/2014/main" id="{2B89C74A-8801-4C11-8E3F-4DE58DA45C97}"/>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3" name="직선 연결선 42">
              <a:extLst>
                <a:ext uri="{FF2B5EF4-FFF2-40B4-BE49-F238E27FC236}">
                  <a16:creationId xmlns:a16="http://schemas.microsoft.com/office/drawing/2014/main" id="{2399490A-0770-4114-8931-EEC08474A9D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4" name="그룹 43">
            <a:extLst>
              <a:ext uri="{FF2B5EF4-FFF2-40B4-BE49-F238E27FC236}">
                <a16:creationId xmlns:a16="http://schemas.microsoft.com/office/drawing/2014/main" id="{7A966C1A-85C7-4C9D-A83B-C34A3F6176F8}"/>
              </a:ext>
            </a:extLst>
          </p:cNvPr>
          <p:cNvGrpSpPr/>
          <p:nvPr/>
        </p:nvGrpSpPr>
        <p:grpSpPr>
          <a:xfrm>
            <a:off x="5132388" y="2180439"/>
            <a:ext cx="4284000" cy="276837"/>
            <a:chOff x="704850" y="2013298"/>
            <a:chExt cx="4140200" cy="276837"/>
          </a:xfrm>
        </p:grpSpPr>
        <p:sp>
          <p:nvSpPr>
            <p:cNvPr id="45" name="TextBox 44">
              <a:extLst>
                <a:ext uri="{FF2B5EF4-FFF2-40B4-BE49-F238E27FC236}">
                  <a16:creationId xmlns:a16="http://schemas.microsoft.com/office/drawing/2014/main" id="{F7FE45B1-4243-4583-987A-8DF818E083DB}"/>
                </a:ext>
              </a:extLst>
            </p:cNvPr>
            <p:cNvSpPr txBox="1"/>
            <p:nvPr/>
          </p:nvSpPr>
          <p:spPr>
            <a:xfrm>
              <a:off x="704850" y="2046854"/>
              <a:ext cx="2113102"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기업 재무건전성 및 이자지급능력</a:t>
              </a:r>
            </a:p>
          </p:txBody>
        </p:sp>
        <p:cxnSp>
          <p:nvCxnSpPr>
            <p:cNvPr id="46" name="직선 연결선 45">
              <a:extLst>
                <a:ext uri="{FF2B5EF4-FFF2-40B4-BE49-F238E27FC236}">
                  <a16:creationId xmlns:a16="http://schemas.microsoft.com/office/drawing/2014/main" id="{65443B1C-2045-47FB-8463-9CD55458A735}"/>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8" name="직선 연결선 47">
              <a:extLst>
                <a:ext uri="{FF2B5EF4-FFF2-40B4-BE49-F238E27FC236}">
                  <a16:creationId xmlns:a16="http://schemas.microsoft.com/office/drawing/2014/main" id="{C8231BB7-04DB-4E01-8476-09C9D47A1A9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6" name="TextBox 25">
            <a:extLst>
              <a:ext uri="{FF2B5EF4-FFF2-40B4-BE49-F238E27FC236}">
                <a16:creationId xmlns:a16="http://schemas.microsoft.com/office/drawing/2014/main" id="{6DD5534C-CCCB-4654-A76A-90154AE82E0E}"/>
              </a:ext>
            </a:extLst>
          </p:cNvPr>
          <p:cNvSpPr txBox="1"/>
          <p:nvPr/>
        </p:nvSpPr>
        <p:spPr>
          <a:xfrm>
            <a:off x="489000" y="5722388"/>
            <a:ext cx="4284613" cy="478387"/>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한국은행</a:t>
            </a:r>
            <a:r>
              <a:rPr lang="en-US" altLang="ko-KR" dirty="0">
                <a:solidFill>
                  <a:schemeClr val="bg1">
                    <a:lumMod val="50000"/>
                  </a:schemeClr>
                </a:solidFill>
              </a:rPr>
              <a:t>, </a:t>
            </a:r>
            <a:r>
              <a:rPr lang="ko-KR" altLang="en-US" dirty="0">
                <a:solidFill>
                  <a:schemeClr val="bg1">
                    <a:lumMod val="50000"/>
                  </a:schemeClr>
                </a:solidFill>
              </a:rPr>
              <a:t>한국예탁결제원</a:t>
            </a:r>
            <a:r>
              <a:rPr lang="en-US" altLang="ko-KR" dirty="0">
                <a:solidFill>
                  <a:schemeClr val="bg1">
                    <a:lumMod val="50000"/>
                  </a:schemeClr>
                </a:solidFill>
              </a:rPr>
              <a:t>, KIS-Value, </a:t>
            </a:r>
            <a:r>
              <a:rPr lang="ko-KR" altLang="en-US" dirty="0">
                <a:solidFill>
                  <a:schemeClr val="bg1">
                    <a:lumMod val="50000"/>
                  </a:schemeClr>
                </a:solidFill>
              </a:rPr>
              <a:t>금융기관 업무보고서</a:t>
            </a:r>
          </a:p>
          <a:p>
            <a:r>
              <a:rPr lang="en-US" altLang="ko-KR" dirty="0">
                <a:solidFill>
                  <a:schemeClr val="bg1">
                    <a:lumMod val="50000"/>
                  </a:schemeClr>
                </a:solidFill>
              </a:rPr>
              <a:t>Note 1: </a:t>
            </a:r>
            <a:r>
              <a:rPr lang="ko-KR" altLang="en-US" dirty="0">
                <a:solidFill>
                  <a:schemeClr val="bg1">
                    <a:lumMod val="50000"/>
                  </a:schemeClr>
                </a:solidFill>
              </a:rPr>
              <a:t>기업대출 증가율은 예금은행기준</a:t>
            </a:r>
            <a:r>
              <a:rPr lang="en-US" altLang="ko-KR" dirty="0">
                <a:solidFill>
                  <a:schemeClr val="bg1">
                    <a:lumMod val="50000"/>
                  </a:schemeClr>
                </a:solidFill>
              </a:rPr>
              <a:t>, </a:t>
            </a:r>
            <a:r>
              <a:rPr lang="ko-KR" altLang="en-US" dirty="0">
                <a:solidFill>
                  <a:schemeClr val="bg1">
                    <a:lumMod val="50000"/>
                  </a:schemeClr>
                </a:solidFill>
              </a:rPr>
              <a:t>전년동기대비</a:t>
            </a:r>
          </a:p>
          <a:p>
            <a:r>
              <a:rPr lang="en-US" altLang="ko-KR" dirty="0">
                <a:solidFill>
                  <a:schemeClr val="bg1">
                    <a:lumMod val="50000"/>
                  </a:schemeClr>
                </a:solidFill>
              </a:rPr>
              <a:t>Note 2: </a:t>
            </a:r>
            <a:r>
              <a:rPr lang="ko-KR" altLang="en-US" dirty="0">
                <a:solidFill>
                  <a:schemeClr val="bg1">
                    <a:lumMod val="50000"/>
                  </a:schemeClr>
                </a:solidFill>
              </a:rPr>
              <a:t>회사채 순발행은 분기 중 기준</a:t>
            </a:r>
          </a:p>
        </p:txBody>
      </p:sp>
      <p:graphicFrame>
        <p:nvGraphicFramePr>
          <p:cNvPr id="21" name="차트 20">
            <a:extLst>
              <a:ext uri="{FF2B5EF4-FFF2-40B4-BE49-F238E27FC236}">
                <a16:creationId xmlns:a16="http://schemas.microsoft.com/office/drawing/2014/main" id="{B280413D-05F0-41F5-8CE6-82BDCD3C9A55}"/>
              </a:ext>
            </a:extLst>
          </p:cNvPr>
          <p:cNvGraphicFramePr/>
          <p:nvPr>
            <p:extLst>
              <p:ext uri="{D42A27DB-BD31-4B8C-83A1-F6EECF244321}">
                <p14:modId xmlns:p14="http://schemas.microsoft.com/office/powerpoint/2010/main" val="2499955899"/>
              </p:ext>
            </p:extLst>
          </p:nvPr>
        </p:nvGraphicFramePr>
        <p:xfrm>
          <a:off x="417613" y="2759919"/>
          <a:ext cx="4356000" cy="3024000"/>
        </p:xfrm>
        <a:graphic>
          <a:graphicData uri="http://schemas.openxmlformats.org/drawingml/2006/chart">
            <c:chart xmlns:c="http://schemas.openxmlformats.org/drawingml/2006/chart" xmlns:r="http://schemas.openxmlformats.org/officeDocument/2006/relationships" r:id="rId2"/>
          </a:graphicData>
        </a:graphic>
      </p:graphicFrame>
      <p:sp>
        <p:nvSpPr>
          <p:cNvPr id="22" name="TextBox 21">
            <a:extLst>
              <a:ext uri="{FF2B5EF4-FFF2-40B4-BE49-F238E27FC236}">
                <a16:creationId xmlns:a16="http://schemas.microsoft.com/office/drawing/2014/main" id="{66CFF31E-0F57-4400-9BFD-A90F0BC5D3D1}"/>
              </a:ext>
            </a:extLst>
          </p:cNvPr>
          <p:cNvSpPr txBox="1"/>
          <p:nvPr/>
        </p:nvSpPr>
        <p:spPr>
          <a:xfrm>
            <a:off x="516244" y="2589447"/>
            <a:ext cx="274114"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조 원</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
        <p:nvSpPr>
          <p:cNvPr id="34" name="TextBox 33">
            <a:extLst>
              <a:ext uri="{FF2B5EF4-FFF2-40B4-BE49-F238E27FC236}">
                <a16:creationId xmlns:a16="http://schemas.microsoft.com/office/drawing/2014/main" id="{852277C7-EAF3-4C6F-8170-120914013BC9}"/>
              </a:ext>
            </a:extLst>
          </p:cNvPr>
          <p:cNvSpPr txBox="1"/>
          <p:nvPr/>
        </p:nvSpPr>
        <p:spPr>
          <a:xfrm>
            <a:off x="4502556" y="2589447"/>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graphicFrame>
        <p:nvGraphicFramePr>
          <p:cNvPr id="35" name="차트 34">
            <a:extLst>
              <a:ext uri="{FF2B5EF4-FFF2-40B4-BE49-F238E27FC236}">
                <a16:creationId xmlns:a16="http://schemas.microsoft.com/office/drawing/2014/main" id="{80ECC1B2-1720-4EBB-BD4B-59ED80C7EECF}"/>
              </a:ext>
            </a:extLst>
          </p:cNvPr>
          <p:cNvGraphicFramePr/>
          <p:nvPr>
            <p:extLst>
              <p:ext uri="{D42A27DB-BD31-4B8C-83A1-F6EECF244321}">
                <p14:modId xmlns:p14="http://schemas.microsoft.com/office/powerpoint/2010/main" val="1684727194"/>
              </p:ext>
            </p:extLst>
          </p:nvPr>
        </p:nvGraphicFramePr>
        <p:xfrm>
          <a:off x="5168387" y="2742373"/>
          <a:ext cx="4320000" cy="2988000"/>
        </p:xfrm>
        <a:graphic>
          <a:graphicData uri="http://schemas.openxmlformats.org/drawingml/2006/chart">
            <c:chart xmlns:c="http://schemas.openxmlformats.org/drawingml/2006/chart" xmlns:r="http://schemas.openxmlformats.org/officeDocument/2006/relationships" r:id="rId3"/>
          </a:graphicData>
        </a:graphic>
      </p:graphicFrame>
      <p:sp>
        <p:nvSpPr>
          <p:cNvPr id="36" name="TextBox 35">
            <a:extLst>
              <a:ext uri="{FF2B5EF4-FFF2-40B4-BE49-F238E27FC236}">
                <a16:creationId xmlns:a16="http://schemas.microsoft.com/office/drawing/2014/main" id="{CF8A66E7-BA37-49AB-85FF-26491F544DF9}"/>
              </a:ext>
            </a:extLst>
          </p:cNvPr>
          <p:cNvSpPr txBox="1"/>
          <p:nvPr/>
        </p:nvSpPr>
        <p:spPr>
          <a:xfrm>
            <a:off x="5188594" y="2589447"/>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
        <p:nvSpPr>
          <p:cNvPr id="37" name="TextBox 36">
            <a:extLst>
              <a:ext uri="{FF2B5EF4-FFF2-40B4-BE49-F238E27FC236}">
                <a16:creationId xmlns:a16="http://schemas.microsoft.com/office/drawing/2014/main" id="{5158DC72-A5E4-453E-BD3A-6DC1089278BD}"/>
              </a:ext>
            </a:extLst>
          </p:cNvPr>
          <p:cNvSpPr txBox="1"/>
          <p:nvPr/>
        </p:nvSpPr>
        <p:spPr>
          <a:xfrm>
            <a:off x="9174906" y="2589447"/>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배</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Tree>
    <p:extLst>
      <p:ext uri="{BB962C8B-B14F-4D97-AF65-F5344CB8AC3E}">
        <p14:creationId xmlns:p14="http://schemas.microsoft.com/office/powerpoint/2010/main" val="2313409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ED698C70-F79A-47E5-9957-4A5768D01E08}"/>
              </a:ext>
            </a:extLst>
          </p:cNvPr>
          <p:cNvSpPr txBox="1"/>
          <p:nvPr/>
        </p:nvSpPr>
        <p:spPr>
          <a:xfrm>
            <a:off x="5132389" y="5845499"/>
            <a:ext cx="4284613"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금융투자협회</a:t>
            </a:r>
            <a:endParaRPr lang="en-US" altLang="ko-KR" dirty="0">
              <a:solidFill>
                <a:schemeClr val="bg1">
                  <a:lumMod val="50000"/>
                </a:schemeClr>
              </a:solidFill>
            </a:endParaRPr>
          </a:p>
          <a:p>
            <a:r>
              <a:rPr lang="en-US" altLang="ko-KR" dirty="0">
                <a:solidFill>
                  <a:schemeClr val="bg1">
                    <a:lumMod val="50000"/>
                  </a:schemeClr>
                </a:solidFill>
              </a:rPr>
              <a:t>Note: </a:t>
            </a:r>
            <a:r>
              <a:rPr lang="ko-KR" altLang="en-US" dirty="0">
                <a:solidFill>
                  <a:schemeClr val="bg1">
                    <a:lumMod val="50000"/>
                  </a:schemeClr>
                </a:solidFill>
              </a:rPr>
              <a:t>회사채</a:t>
            </a:r>
            <a:r>
              <a:rPr lang="en-US" altLang="ko-KR" dirty="0">
                <a:solidFill>
                  <a:schemeClr val="bg1">
                    <a:lumMod val="50000"/>
                  </a:schemeClr>
                </a:solidFill>
              </a:rPr>
              <a:t>(A-)</a:t>
            </a:r>
            <a:r>
              <a:rPr lang="ko-KR" altLang="en-US" dirty="0">
                <a:solidFill>
                  <a:schemeClr val="bg1">
                    <a:lumMod val="50000"/>
                  </a:schemeClr>
                </a:solidFill>
              </a:rPr>
              <a:t>는 회사채</a:t>
            </a:r>
            <a:r>
              <a:rPr lang="en-US" altLang="ko-KR" dirty="0">
                <a:solidFill>
                  <a:schemeClr val="bg1">
                    <a:lumMod val="50000"/>
                  </a:schemeClr>
                </a:solidFill>
              </a:rPr>
              <a:t>/</a:t>
            </a:r>
            <a:r>
              <a:rPr lang="ko-KR" altLang="en-US" dirty="0">
                <a:solidFill>
                  <a:schemeClr val="bg1">
                    <a:lumMod val="50000"/>
                  </a:schemeClr>
                </a:solidFill>
              </a:rPr>
              <a:t>공모사채</a:t>
            </a:r>
            <a:r>
              <a:rPr lang="en-US" altLang="ko-KR" dirty="0">
                <a:solidFill>
                  <a:schemeClr val="bg1">
                    <a:lumMod val="50000"/>
                  </a:schemeClr>
                </a:solidFill>
              </a:rPr>
              <a:t>/</a:t>
            </a:r>
            <a:r>
              <a:rPr lang="ko-KR" altLang="en-US" dirty="0">
                <a:solidFill>
                  <a:schemeClr val="bg1">
                    <a:lumMod val="50000"/>
                  </a:schemeClr>
                </a:solidFill>
              </a:rPr>
              <a:t>무보증</a:t>
            </a:r>
            <a:r>
              <a:rPr lang="en-US" altLang="ko-KR" dirty="0">
                <a:solidFill>
                  <a:schemeClr val="bg1">
                    <a:lumMod val="50000"/>
                  </a:schemeClr>
                </a:solidFill>
              </a:rPr>
              <a:t>/A-</a:t>
            </a:r>
            <a:r>
              <a:rPr lang="ko-KR" altLang="en-US" dirty="0">
                <a:solidFill>
                  <a:schemeClr val="bg1">
                    <a:lumMod val="50000"/>
                  </a:schemeClr>
                </a:solidFill>
              </a:rPr>
              <a:t>로 </a:t>
            </a:r>
            <a:r>
              <a:rPr lang="en-US" altLang="ko-KR" dirty="0">
                <a:solidFill>
                  <a:schemeClr val="bg1">
                    <a:lumMod val="50000"/>
                  </a:schemeClr>
                </a:solidFill>
              </a:rPr>
              <a:t>4</a:t>
            </a:r>
            <a:r>
              <a:rPr lang="ko-KR" altLang="en-US" dirty="0">
                <a:solidFill>
                  <a:schemeClr val="bg1">
                    <a:lumMod val="50000"/>
                  </a:schemeClr>
                </a:solidFill>
              </a:rPr>
              <a:t>사 평균수치임  </a:t>
            </a:r>
          </a:p>
        </p:txBody>
      </p:sp>
      <p:sp>
        <p:nvSpPr>
          <p:cNvPr id="28" name="텍스트 개체 틀 27">
            <a:extLst>
              <a:ext uri="{FF2B5EF4-FFF2-40B4-BE49-F238E27FC236}">
                <a16:creationId xmlns:a16="http://schemas.microsoft.com/office/drawing/2014/main" id="{259D3791-25DA-4E03-8E5F-258A6FDEB7E2}"/>
              </a:ext>
            </a:extLst>
          </p:cNvPr>
          <p:cNvSpPr>
            <a:spLocks noGrp="1"/>
          </p:cNvSpPr>
          <p:nvPr>
            <p:ph type="body" sz="quarter" idx="10"/>
          </p:nvPr>
        </p:nvSpPr>
        <p:spPr>
          <a:xfrm>
            <a:off x="488949" y="333149"/>
            <a:ext cx="8928101" cy="184666"/>
          </a:xfrm>
        </p:spPr>
        <p:txBody>
          <a:bodyPr/>
          <a:lstStyle/>
          <a:p>
            <a:r>
              <a:rPr lang="en-US" altLang="ko-KR" dirty="0"/>
              <a:t>II. </a:t>
            </a:r>
            <a:r>
              <a:rPr lang="ko-KR" altLang="en-US" dirty="0"/>
              <a:t>국내 금융안정 상황 진단</a:t>
            </a:r>
          </a:p>
        </p:txBody>
      </p:sp>
      <p:sp>
        <p:nvSpPr>
          <p:cNvPr id="29" name="텍스트 개체 틀 28">
            <a:extLst>
              <a:ext uri="{FF2B5EF4-FFF2-40B4-BE49-F238E27FC236}">
                <a16:creationId xmlns:a16="http://schemas.microsoft.com/office/drawing/2014/main" id="{D76A6FAF-1367-4DCA-84D3-8A949242B9D3}"/>
              </a:ext>
            </a:extLst>
          </p:cNvPr>
          <p:cNvSpPr>
            <a:spLocks noGrp="1"/>
          </p:cNvSpPr>
          <p:nvPr>
            <p:ph type="body" sz="quarter" idx="11"/>
          </p:nvPr>
        </p:nvSpPr>
        <p:spPr>
          <a:xfrm>
            <a:off x="488950" y="617249"/>
            <a:ext cx="8928100" cy="322262"/>
          </a:xfrm>
        </p:spPr>
        <p:txBody>
          <a:bodyPr/>
          <a:lstStyle/>
          <a:p>
            <a:pPr lvl="0"/>
            <a:r>
              <a:rPr lang="en-US" altLang="ko-KR" dirty="0"/>
              <a:t>2. </a:t>
            </a:r>
            <a:r>
              <a:rPr lang="ko-KR" altLang="en-US" dirty="0"/>
              <a:t>부문별 금융안정 상황 </a:t>
            </a:r>
            <a:r>
              <a:rPr lang="en-US" altLang="ko-KR" dirty="0">
                <a:latin typeface="KoPub돋움체 Medium" panose="02020603020101020101" pitchFamily="18" charset="-127"/>
                <a:ea typeface="KoPub돋움체 Medium" panose="02020603020101020101" pitchFamily="18" charset="-127"/>
              </a:rPr>
              <a:t>》 </a:t>
            </a:r>
            <a:r>
              <a:rPr lang="ko-KR" altLang="en-US" dirty="0">
                <a:latin typeface="KoPub돋움체 Medium" panose="02020603020101020101" pitchFamily="18" charset="-127"/>
                <a:ea typeface="KoPub돋움체 Medium" panose="02020603020101020101" pitchFamily="18" charset="-127"/>
              </a:rPr>
              <a:t>② 자산시장</a:t>
            </a:r>
            <a:r>
              <a:rPr lang="en-US" altLang="ko-KR" dirty="0">
                <a:latin typeface="KoPub돋움체 Medium" panose="02020603020101020101" pitchFamily="18" charset="-127"/>
                <a:ea typeface="KoPub돋움체 Medium" panose="02020603020101020101" pitchFamily="18" charset="-127"/>
              </a:rPr>
              <a:t>: </a:t>
            </a:r>
            <a:r>
              <a:rPr lang="ko-KR" altLang="en-US" dirty="0">
                <a:latin typeface="KoPub돋움체 Medium" panose="02020603020101020101" pitchFamily="18" charset="-127"/>
                <a:ea typeface="KoPub돋움체 Medium" panose="02020603020101020101" pitchFamily="18" charset="-127"/>
              </a:rPr>
              <a:t>채권시장</a:t>
            </a:r>
            <a:endParaRPr lang="ko-KR" altLang="en-US" noProof="0" dirty="0">
              <a:latin typeface="KoPub돋움체 Medium" panose="02020603020101020101" pitchFamily="18" charset="-127"/>
              <a:ea typeface="KoPub돋움체 Medium" panose="02020603020101020101" pitchFamily="18" charset="-127"/>
            </a:endParaRPr>
          </a:p>
        </p:txBody>
      </p:sp>
      <p:sp>
        <p:nvSpPr>
          <p:cNvPr id="30" name="텍스트 개체 틀 29">
            <a:extLst>
              <a:ext uri="{FF2B5EF4-FFF2-40B4-BE49-F238E27FC236}">
                <a16:creationId xmlns:a16="http://schemas.microsoft.com/office/drawing/2014/main" id="{183C42BE-A3A8-4442-962E-02357DF3145F}"/>
              </a:ext>
            </a:extLst>
          </p:cNvPr>
          <p:cNvSpPr>
            <a:spLocks noGrp="1"/>
          </p:cNvSpPr>
          <p:nvPr>
            <p:ph type="body" sz="quarter" idx="13"/>
          </p:nvPr>
        </p:nvSpPr>
        <p:spPr>
          <a:xfrm>
            <a:off x="488950" y="1162050"/>
            <a:ext cx="8928100" cy="865188"/>
          </a:xfrm>
        </p:spPr>
        <p:txBody>
          <a:bodyPr/>
          <a:lstStyle/>
          <a:p>
            <a:pPr lvl="0" algn="just"/>
            <a:r>
              <a:rPr lang="ko-KR" altLang="en-US" dirty="0"/>
              <a:t>’</a:t>
            </a:r>
            <a:r>
              <a:rPr lang="en-US" altLang="ko-KR" dirty="0"/>
              <a:t>23</a:t>
            </a:r>
            <a:r>
              <a:rPr lang="ko-KR" altLang="en-US" dirty="0"/>
              <a:t>년 연초 기관들의 투자 재개 등으로 회사채 신용스프레드가 크게 축소됐으나</a:t>
            </a:r>
            <a:r>
              <a:rPr lang="en-US" altLang="ko-KR" dirty="0"/>
              <a:t> 3</a:t>
            </a:r>
            <a:r>
              <a:rPr lang="ko-KR" altLang="en-US" dirty="0"/>
              <a:t>월 중순 이후 위험회피심리 강화</a:t>
            </a:r>
            <a:r>
              <a:rPr lang="en-US" altLang="ko-KR" dirty="0"/>
              <a:t>, </a:t>
            </a:r>
            <a:r>
              <a:rPr lang="ko-KR" altLang="en-US" dirty="0"/>
              <a:t>금리변동성 확대 등으로 다소 확대됨</a:t>
            </a:r>
            <a:r>
              <a:rPr lang="en-US" altLang="ko-KR" dirty="0"/>
              <a:t>. ’23</a:t>
            </a:r>
            <a:r>
              <a:rPr lang="ko-KR" altLang="en-US" dirty="0"/>
              <a:t>년 </a:t>
            </a:r>
            <a:r>
              <a:rPr lang="en-US" altLang="ko-KR" dirty="0"/>
              <a:t>5</a:t>
            </a:r>
            <a:r>
              <a:rPr lang="ko-KR" altLang="en-US" dirty="0"/>
              <a:t>월 말 기준 </a:t>
            </a:r>
            <a:r>
              <a:rPr lang="ko-KR" altLang="en-US" dirty="0" err="1"/>
              <a:t>국고채</a:t>
            </a:r>
            <a:r>
              <a:rPr lang="ko-KR" altLang="en-US" dirty="0"/>
              <a:t> 금리는 </a:t>
            </a:r>
            <a:r>
              <a:rPr lang="en-US" altLang="ko-KR" dirty="0"/>
              <a:t>3.48%</a:t>
            </a:r>
            <a:r>
              <a:rPr lang="ko-KR" altLang="en-US" dirty="0"/>
              <a:t>로</a:t>
            </a:r>
            <a:r>
              <a:rPr lang="en-US" altLang="ko-KR" dirty="0"/>
              <a:t>, </a:t>
            </a:r>
            <a:r>
              <a:rPr lang="ko-KR" altLang="en-US" dirty="0"/>
              <a:t>안전자산 선호 강화</a:t>
            </a:r>
            <a:r>
              <a:rPr lang="en-US" altLang="ko-KR" dirty="0"/>
              <a:t>, </a:t>
            </a:r>
            <a:r>
              <a:rPr lang="ko-KR" altLang="en-US" dirty="0"/>
              <a:t>미 연준 금리인상 관련 기대 약화 등으로 하락세를 보였으나</a:t>
            </a:r>
            <a:r>
              <a:rPr lang="en-US" altLang="ko-KR" dirty="0"/>
              <a:t> 5</a:t>
            </a:r>
            <a:r>
              <a:rPr lang="ko-KR" altLang="en-US" dirty="0"/>
              <a:t>월 중순 이후 국내외 조기 금리인하 기대 약화 등으로 반등 </a:t>
            </a:r>
          </a:p>
        </p:txBody>
      </p:sp>
      <p:grpSp>
        <p:nvGrpSpPr>
          <p:cNvPr id="39" name="그룹 38">
            <a:extLst>
              <a:ext uri="{FF2B5EF4-FFF2-40B4-BE49-F238E27FC236}">
                <a16:creationId xmlns:a16="http://schemas.microsoft.com/office/drawing/2014/main" id="{B64A79FF-6D7D-48AC-9ED1-364E86600BBB}"/>
              </a:ext>
            </a:extLst>
          </p:cNvPr>
          <p:cNvGrpSpPr/>
          <p:nvPr/>
        </p:nvGrpSpPr>
        <p:grpSpPr>
          <a:xfrm>
            <a:off x="488950" y="2176483"/>
            <a:ext cx="4284000" cy="276837"/>
            <a:chOff x="704850" y="2013298"/>
            <a:chExt cx="4140200" cy="276837"/>
          </a:xfrm>
        </p:grpSpPr>
        <p:sp>
          <p:nvSpPr>
            <p:cNvPr id="41" name="TextBox 40">
              <a:extLst>
                <a:ext uri="{FF2B5EF4-FFF2-40B4-BE49-F238E27FC236}">
                  <a16:creationId xmlns:a16="http://schemas.microsoft.com/office/drawing/2014/main" id="{B562D2CA-9D0A-49A0-B253-8687FD0A26BD}"/>
                </a:ext>
              </a:extLst>
            </p:cNvPr>
            <p:cNvSpPr txBox="1"/>
            <p:nvPr/>
          </p:nvSpPr>
          <p:spPr>
            <a:xfrm>
              <a:off x="704850" y="2046854"/>
              <a:ext cx="2910938"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회사채 신용스프레드 및 신용등급 간 스프레드</a:t>
              </a:r>
            </a:p>
          </p:txBody>
        </p:sp>
        <p:cxnSp>
          <p:nvCxnSpPr>
            <p:cNvPr id="42" name="직선 연결선 41">
              <a:extLst>
                <a:ext uri="{FF2B5EF4-FFF2-40B4-BE49-F238E27FC236}">
                  <a16:creationId xmlns:a16="http://schemas.microsoft.com/office/drawing/2014/main" id="{2B89C74A-8801-4C11-8E3F-4DE58DA45C97}"/>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3" name="직선 연결선 42">
              <a:extLst>
                <a:ext uri="{FF2B5EF4-FFF2-40B4-BE49-F238E27FC236}">
                  <a16:creationId xmlns:a16="http://schemas.microsoft.com/office/drawing/2014/main" id="{2399490A-0770-4114-8931-EEC08474A9D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4" name="그룹 43">
            <a:extLst>
              <a:ext uri="{FF2B5EF4-FFF2-40B4-BE49-F238E27FC236}">
                <a16:creationId xmlns:a16="http://schemas.microsoft.com/office/drawing/2014/main" id="{7A966C1A-85C7-4C9D-A83B-C34A3F6176F8}"/>
              </a:ext>
            </a:extLst>
          </p:cNvPr>
          <p:cNvGrpSpPr/>
          <p:nvPr/>
        </p:nvGrpSpPr>
        <p:grpSpPr>
          <a:xfrm>
            <a:off x="5132388" y="2180439"/>
            <a:ext cx="4284000" cy="276837"/>
            <a:chOff x="704850" y="2013298"/>
            <a:chExt cx="4140200" cy="276837"/>
          </a:xfrm>
        </p:grpSpPr>
        <p:sp>
          <p:nvSpPr>
            <p:cNvPr id="45" name="TextBox 44">
              <a:extLst>
                <a:ext uri="{FF2B5EF4-FFF2-40B4-BE49-F238E27FC236}">
                  <a16:creationId xmlns:a16="http://schemas.microsoft.com/office/drawing/2014/main" id="{F7FE45B1-4243-4583-987A-8DF818E083DB}"/>
                </a:ext>
              </a:extLst>
            </p:cNvPr>
            <p:cNvSpPr txBox="1"/>
            <p:nvPr/>
          </p:nvSpPr>
          <p:spPr>
            <a:xfrm>
              <a:off x="704850" y="2046854"/>
              <a:ext cx="1408219"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회사채 및 </a:t>
              </a:r>
              <a:r>
                <a:rPr lang="ko-KR" altLang="en-US" sz="1300" dirty="0" err="1">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국고채</a:t>
              </a:r>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 금리</a:t>
              </a:r>
            </a:p>
          </p:txBody>
        </p:sp>
        <p:cxnSp>
          <p:nvCxnSpPr>
            <p:cNvPr id="46" name="직선 연결선 45">
              <a:extLst>
                <a:ext uri="{FF2B5EF4-FFF2-40B4-BE49-F238E27FC236}">
                  <a16:creationId xmlns:a16="http://schemas.microsoft.com/office/drawing/2014/main" id="{65443B1C-2045-47FB-8463-9CD55458A735}"/>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8" name="직선 연결선 47">
              <a:extLst>
                <a:ext uri="{FF2B5EF4-FFF2-40B4-BE49-F238E27FC236}">
                  <a16:creationId xmlns:a16="http://schemas.microsoft.com/office/drawing/2014/main" id="{C8231BB7-04DB-4E01-8476-09C9D47A1A9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6" name="TextBox 25">
            <a:extLst>
              <a:ext uri="{FF2B5EF4-FFF2-40B4-BE49-F238E27FC236}">
                <a16:creationId xmlns:a16="http://schemas.microsoft.com/office/drawing/2014/main" id="{6DD5534C-CCCB-4654-A76A-90154AE82E0E}"/>
              </a:ext>
            </a:extLst>
          </p:cNvPr>
          <p:cNvSpPr txBox="1"/>
          <p:nvPr/>
        </p:nvSpPr>
        <p:spPr>
          <a:xfrm>
            <a:off x="489000" y="5845499"/>
            <a:ext cx="4284613"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금융투자협회</a:t>
            </a:r>
          </a:p>
          <a:p>
            <a:r>
              <a:rPr lang="en-US" altLang="ko-KR" dirty="0">
                <a:solidFill>
                  <a:schemeClr val="bg1">
                    <a:lumMod val="50000"/>
                  </a:schemeClr>
                </a:solidFill>
              </a:rPr>
              <a:t>Note: 3</a:t>
            </a:r>
            <a:r>
              <a:rPr lang="ko-KR" altLang="en-US" dirty="0" err="1">
                <a:solidFill>
                  <a:schemeClr val="bg1">
                    <a:lumMod val="50000"/>
                  </a:schemeClr>
                </a:solidFill>
              </a:rPr>
              <a:t>년물</a:t>
            </a:r>
            <a:r>
              <a:rPr lang="ko-KR" altLang="en-US" dirty="0">
                <a:solidFill>
                  <a:schemeClr val="bg1">
                    <a:lumMod val="50000"/>
                  </a:schemeClr>
                </a:solidFill>
              </a:rPr>
              <a:t> 기준 </a:t>
            </a:r>
          </a:p>
        </p:txBody>
      </p:sp>
      <p:graphicFrame>
        <p:nvGraphicFramePr>
          <p:cNvPr id="23" name="차트 12">
            <a:extLst>
              <a:ext uri="{FF2B5EF4-FFF2-40B4-BE49-F238E27FC236}">
                <a16:creationId xmlns:a16="http://schemas.microsoft.com/office/drawing/2014/main" id="{E7106CBC-3F6A-4E0C-884F-D2C65D247BC9}"/>
              </a:ext>
            </a:extLst>
          </p:cNvPr>
          <p:cNvGraphicFramePr/>
          <p:nvPr>
            <p:extLst>
              <p:ext uri="{D42A27DB-BD31-4B8C-83A1-F6EECF244321}">
                <p14:modId xmlns:p14="http://schemas.microsoft.com/office/powerpoint/2010/main" val="2033402189"/>
              </p:ext>
            </p:extLst>
          </p:nvPr>
        </p:nvGraphicFramePr>
        <p:xfrm>
          <a:off x="488949" y="2589446"/>
          <a:ext cx="4284000" cy="3096517"/>
        </p:xfrm>
        <a:graphic>
          <a:graphicData uri="http://schemas.openxmlformats.org/drawingml/2006/chart">
            <c:chart xmlns:c="http://schemas.openxmlformats.org/drawingml/2006/chart" xmlns:r="http://schemas.openxmlformats.org/officeDocument/2006/relationships" r:id="rId2"/>
          </a:graphicData>
        </a:graphic>
      </p:graphicFrame>
      <p:sp>
        <p:nvSpPr>
          <p:cNvPr id="24" name="TextBox 23">
            <a:extLst>
              <a:ext uri="{FF2B5EF4-FFF2-40B4-BE49-F238E27FC236}">
                <a16:creationId xmlns:a16="http://schemas.microsoft.com/office/drawing/2014/main" id="{39F14111-8FC0-47F6-BA38-EF63E54FBF73}"/>
              </a:ext>
            </a:extLst>
          </p:cNvPr>
          <p:cNvSpPr txBox="1"/>
          <p:nvPr/>
        </p:nvSpPr>
        <p:spPr>
          <a:xfrm>
            <a:off x="565513" y="2589447"/>
            <a:ext cx="179536"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(bp)</a:t>
            </a:r>
          </a:p>
        </p:txBody>
      </p:sp>
      <p:graphicFrame>
        <p:nvGraphicFramePr>
          <p:cNvPr id="25" name="차트 12">
            <a:extLst>
              <a:ext uri="{FF2B5EF4-FFF2-40B4-BE49-F238E27FC236}">
                <a16:creationId xmlns:a16="http://schemas.microsoft.com/office/drawing/2014/main" id="{9AEC25E3-8678-4912-B7F8-19576094A9ED}"/>
              </a:ext>
            </a:extLst>
          </p:cNvPr>
          <p:cNvGraphicFramePr/>
          <p:nvPr>
            <p:extLst>
              <p:ext uri="{D42A27DB-BD31-4B8C-83A1-F6EECF244321}">
                <p14:modId xmlns:p14="http://schemas.microsoft.com/office/powerpoint/2010/main" val="2311607781"/>
              </p:ext>
            </p:extLst>
          </p:nvPr>
        </p:nvGraphicFramePr>
        <p:xfrm>
          <a:off x="5131775" y="2586449"/>
          <a:ext cx="4284613" cy="3057766"/>
        </p:xfrm>
        <a:graphic>
          <a:graphicData uri="http://schemas.openxmlformats.org/drawingml/2006/chart">
            <c:chart xmlns:c="http://schemas.openxmlformats.org/drawingml/2006/chart" xmlns:r="http://schemas.openxmlformats.org/officeDocument/2006/relationships" r:id="rId3"/>
          </a:graphicData>
        </a:graphic>
      </p:graphicFrame>
      <p:sp>
        <p:nvSpPr>
          <p:cNvPr id="31" name="TextBox 30">
            <a:extLst>
              <a:ext uri="{FF2B5EF4-FFF2-40B4-BE49-F238E27FC236}">
                <a16:creationId xmlns:a16="http://schemas.microsoft.com/office/drawing/2014/main" id="{4965B061-9063-4CA0-954F-3B24A7048E00}"/>
              </a:ext>
            </a:extLst>
          </p:cNvPr>
          <p:cNvSpPr txBox="1"/>
          <p:nvPr/>
        </p:nvSpPr>
        <p:spPr>
          <a:xfrm>
            <a:off x="5224599" y="2589447"/>
            <a:ext cx="179536"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(bp)</a:t>
            </a:r>
          </a:p>
        </p:txBody>
      </p:sp>
    </p:spTree>
    <p:extLst>
      <p:ext uri="{BB962C8B-B14F-4D97-AF65-F5344CB8AC3E}">
        <p14:creationId xmlns:p14="http://schemas.microsoft.com/office/powerpoint/2010/main" val="26728526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ED698C70-F79A-47E5-9957-4A5768D01E08}"/>
              </a:ext>
            </a:extLst>
          </p:cNvPr>
          <p:cNvSpPr txBox="1"/>
          <p:nvPr/>
        </p:nvSpPr>
        <p:spPr>
          <a:xfrm>
            <a:off x="5132389" y="5968610"/>
            <a:ext cx="4284613" cy="232165"/>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국토교통부</a:t>
            </a:r>
          </a:p>
        </p:txBody>
      </p:sp>
      <p:sp>
        <p:nvSpPr>
          <p:cNvPr id="28" name="텍스트 개체 틀 27">
            <a:extLst>
              <a:ext uri="{FF2B5EF4-FFF2-40B4-BE49-F238E27FC236}">
                <a16:creationId xmlns:a16="http://schemas.microsoft.com/office/drawing/2014/main" id="{259D3791-25DA-4E03-8E5F-258A6FDEB7E2}"/>
              </a:ext>
            </a:extLst>
          </p:cNvPr>
          <p:cNvSpPr>
            <a:spLocks noGrp="1"/>
          </p:cNvSpPr>
          <p:nvPr>
            <p:ph type="body" sz="quarter" idx="10"/>
          </p:nvPr>
        </p:nvSpPr>
        <p:spPr>
          <a:xfrm>
            <a:off x="488949" y="333149"/>
            <a:ext cx="8928101" cy="184666"/>
          </a:xfrm>
        </p:spPr>
        <p:txBody>
          <a:bodyPr/>
          <a:lstStyle/>
          <a:p>
            <a:r>
              <a:rPr lang="en-US" altLang="ko-KR" dirty="0"/>
              <a:t>II. </a:t>
            </a:r>
            <a:r>
              <a:rPr lang="ko-KR" altLang="en-US" dirty="0"/>
              <a:t>국내 금융안정 상황 진단</a:t>
            </a:r>
          </a:p>
        </p:txBody>
      </p:sp>
      <p:sp>
        <p:nvSpPr>
          <p:cNvPr id="29" name="텍스트 개체 틀 28">
            <a:extLst>
              <a:ext uri="{FF2B5EF4-FFF2-40B4-BE49-F238E27FC236}">
                <a16:creationId xmlns:a16="http://schemas.microsoft.com/office/drawing/2014/main" id="{D76A6FAF-1367-4DCA-84D3-8A949242B9D3}"/>
              </a:ext>
            </a:extLst>
          </p:cNvPr>
          <p:cNvSpPr>
            <a:spLocks noGrp="1"/>
          </p:cNvSpPr>
          <p:nvPr>
            <p:ph type="body" sz="quarter" idx="11"/>
          </p:nvPr>
        </p:nvSpPr>
        <p:spPr>
          <a:xfrm>
            <a:off x="488950" y="617249"/>
            <a:ext cx="8928100" cy="322262"/>
          </a:xfrm>
        </p:spPr>
        <p:txBody>
          <a:bodyPr/>
          <a:lstStyle/>
          <a:p>
            <a:pPr lvl="0"/>
            <a:r>
              <a:rPr lang="en-US" altLang="ko-KR" dirty="0"/>
              <a:t>2. </a:t>
            </a:r>
            <a:r>
              <a:rPr lang="ko-KR" altLang="en-US" dirty="0"/>
              <a:t>부문별 금융안정 상황 </a:t>
            </a:r>
            <a:r>
              <a:rPr lang="en-US" altLang="ko-KR" dirty="0">
                <a:latin typeface="KoPub돋움체 Medium" panose="02020603020101020101" pitchFamily="18" charset="-127"/>
                <a:ea typeface="KoPub돋움체 Medium" panose="02020603020101020101" pitchFamily="18" charset="-127"/>
              </a:rPr>
              <a:t>》 </a:t>
            </a:r>
            <a:r>
              <a:rPr lang="ko-KR" altLang="en-US" dirty="0">
                <a:latin typeface="KoPub돋움체 Medium" panose="02020603020101020101" pitchFamily="18" charset="-127"/>
                <a:ea typeface="KoPub돋움체 Medium" panose="02020603020101020101" pitchFamily="18" charset="-127"/>
              </a:rPr>
              <a:t>② 자산시장</a:t>
            </a:r>
            <a:r>
              <a:rPr lang="en-US" altLang="ko-KR" dirty="0">
                <a:latin typeface="KoPub돋움체 Medium" panose="02020603020101020101" pitchFamily="18" charset="-127"/>
                <a:ea typeface="KoPub돋움체 Medium" panose="02020603020101020101" pitchFamily="18" charset="-127"/>
              </a:rPr>
              <a:t>: </a:t>
            </a:r>
            <a:r>
              <a:rPr lang="ko-KR" altLang="en-US" dirty="0">
                <a:latin typeface="KoPub돋움체 Medium" panose="02020603020101020101" pitchFamily="18" charset="-127"/>
                <a:ea typeface="KoPub돋움체 Medium" panose="02020603020101020101" pitchFamily="18" charset="-127"/>
              </a:rPr>
              <a:t>부동산시장</a:t>
            </a:r>
            <a:endParaRPr lang="ko-KR" altLang="en-US" noProof="0" dirty="0">
              <a:latin typeface="KoPub돋움체 Medium" panose="02020603020101020101" pitchFamily="18" charset="-127"/>
              <a:ea typeface="KoPub돋움체 Medium" panose="02020603020101020101" pitchFamily="18" charset="-127"/>
            </a:endParaRPr>
          </a:p>
        </p:txBody>
      </p:sp>
      <p:sp>
        <p:nvSpPr>
          <p:cNvPr id="30" name="텍스트 개체 틀 29">
            <a:extLst>
              <a:ext uri="{FF2B5EF4-FFF2-40B4-BE49-F238E27FC236}">
                <a16:creationId xmlns:a16="http://schemas.microsoft.com/office/drawing/2014/main" id="{183C42BE-A3A8-4442-962E-02357DF3145F}"/>
              </a:ext>
            </a:extLst>
          </p:cNvPr>
          <p:cNvSpPr>
            <a:spLocks noGrp="1"/>
          </p:cNvSpPr>
          <p:nvPr>
            <p:ph type="body" sz="quarter" idx="13"/>
          </p:nvPr>
        </p:nvSpPr>
        <p:spPr>
          <a:xfrm>
            <a:off x="488950" y="1162050"/>
            <a:ext cx="8928100" cy="865188"/>
          </a:xfrm>
        </p:spPr>
        <p:txBody>
          <a:bodyPr/>
          <a:lstStyle/>
          <a:p>
            <a:pPr lvl="0" algn="just"/>
            <a:r>
              <a:rPr lang="ko-KR" altLang="en-US" dirty="0"/>
              <a:t>주택매매가격은 부동산시장 안정대책</a:t>
            </a:r>
            <a:r>
              <a:rPr lang="en-US" altLang="ko-KR" dirty="0"/>
              <a:t>, </a:t>
            </a:r>
            <a:r>
              <a:rPr lang="ko-KR" altLang="en-US" dirty="0"/>
              <a:t>가격 저점 인식 등으로 </a:t>
            </a:r>
            <a:r>
              <a:rPr lang="en-US" altLang="ko-KR" dirty="0"/>
              <a:t>’23</a:t>
            </a:r>
            <a:r>
              <a:rPr lang="ko-KR" altLang="en-US" dirty="0"/>
              <a:t>년 들어 하락폭이 축소</a:t>
            </a:r>
            <a:r>
              <a:rPr lang="en-US" altLang="ko-KR" dirty="0"/>
              <a:t>. </a:t>
            </a:r>
            <a:r>
              <a:rPr lang="ko-KR" altLang="en-US" dirty="0"/>
              <a:t>주택매매거래량은 ’</a:t>
            </a:r>
            <a:r>
              <a:rPr lang="en-US" altLang="ko-KR" dirty="0"/>
              <a:t>23</a:t>
            </a:r>
            <a:r>
              <a:rPr lang="ko-KR" altLang="en-US" dirty="0"/>
              <a:t>년 상반기 중 </a:t>
            </a:r>
            <a:r>
              <a:rPr lang="en-US" altLang="ko-KR" dirty="0"/>
              <a:t>27.4</a:t>
            </a:r>
            <a:r>
              <a:rPr lang="ko-KR" altLang="en-US" dirty="0"/>
              <a:t>만 호로 전년동기대비 </a:t>
            </a:r>
            <a:r>
              <a:rPr lang="en-US" altLang="ko-KR" dirty="0"/>
              <a:t>11.2% </a:t>
            </a:r>
            <a:r>
              <a:rPr lang="ko-KR" altLang="en-US" dirty="0"/>
              <a:t>감소했으나 </a:t>
            </a:r>
            <a:r>
              <a:rPr lang="en-US" altLang="ko-KR" dirty="0"/>
              <a:t>’22</a:t>
            </a:r>
            <a:r>
              <a:rPr lang="ko-KR" altLang="en-US" dirty="0"/>
              <a:t>년 하반기</a:t>
            </a:r>
            <a:r>
              <a:rPr lang="en-US" altLang="ko-KR" dirty="0"/>
              <a:t>(19.9</a:t>
            </a:r>
            <a:r>
              <a:rPr lang="ko-KR" altLang="en-US" dirty="0"/>
              <a:t>만 호</a:t>
            </a:r>
            <a:r>
              <a:rPr lang="en-US" altLang="ko-KR" dirty="0"/>
              <a:t>) </a:t>
            </a:r>
            <a:r>
              <a:rPr lang="ko-KR" altLang="en-US" dirty="0"/>
              <a:t>대비 거래량은 </a:t>
            </a:r>
            <a:r>
              <a:rPr lang="en-US" altLang="ko-KR" dirty="0"/>
              <a:t>37.8% </a:t>
            </a:r>
            <a:r>
              <a:rPr lang="ko-KR" altLang="en-US" dirty="0"/>
              <a:t>증가</a:t>
            </a:r>
            <a:r>
              <a:rPr lang="en-US" altLang="ko-KR" dirty="0"/>
              <a:t>. </a:t>
            </a:r>
            <a:r>
              <a:rPr lang="ko-KR" altLang="en-US" dirty="0"/>
              <a:t>특히 </a:t>
            </a:r>
            <a:r>
              <a:rPr lang="en-US" altLang="ko-KR" dirty="0"/>
              <a:t>’23</a:t>
            </a:r>
            <a:r>
              <a:rPr lang="ko-KR" altLang="en-US" dirty="0"/>
              <a:t>년 </a:t>
            </a:r>
            <a:r>
              <a:rPr lang="en-US" altLang="ko-KR" dirty="0"/>
              <a:t>2</a:t>
            </a:r>
            <a:r>
              <a:rPr lang="ko-KR" altLang="en-US" dirty="0"/>
              <a:t>월 이후 </a:t>
            </a:r>
            <a:r>
              <a:rPr lang="ko-KR" altLang="en-US" dirty="0" err="1"/>
              <a:t>특례보금자리론</a:t>
            </a:r>
            <a:r>
              <a:rPr lang="ko-KR" altLang="en-US" dirty="0"/>
              <a:t> 등의 영향에 따라 거래량이 크게 증가하며 매수심리도 완만하게 회복 중임</a:t>
            </a:r>
          </a:p>
        </p:txBody>
      </p:sp>
      <p:grpSp>
        <p:nvGrpSpPr>
          <p:cNvPr id="39" name="그룹 38">
            <a:extLst>
              <a:ext uri="{FF2B5EF4-FFF2-40B4-BE49-F238E27FC236}">
                <a16:creationId xmlns:a16="http://schemas.microsoft.com/office/drawing/2014/main" id="{B64A79FF-6D7D-48AC-9ED1-364E86600BBB}"/>
              </a:ext>
            </a:extLst>
          </p:cNvPr>
          <p:cNvGrpSpPr/>
          <p:nvPr/>
        </p:nvGrpSpPr>
        <p:grpSpPr>
          <a:xfrm>
            <a:off x="488950" y="2176483"/>
            <a:ext cx="4284000" cy="276837"/>
            <a:chOff x="704850" y="2013298"/>
            <a:chExt cx="4140200" cy="276837"/>
          </a:xfrm>
        </p:grpSpPr>
        <p:sp>
          <p:nvSpPr>
            <p:cNvPr id="41" name="TextBox 40">
              <a:extLst>
                <a:ext uri="{FF2B5EF4-FFF2-40B4-BE49-F238E27FC236}">
                  <a16:creationId xmlns:a16="http://schemas.microsoft.com/office/drawing/2014/main" id="{B562D2CA-9D0A-49A0-B253-8687FD0A26BD}"/>
                </a:ext>
              </a:extLst>
            </p:cNvPr>
            <p:cNvSpPr txBox="1"/>
            <p:nvPr/>
          </p:nvSpPr>
          <p:spPr>
            <a:xfrm>
              <a:off x="704850" y="2046854"/>
              <a:ext cx="1643697"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주택매매가격 상승률 추이</a:t>
              </a:r>
            </a:p>
          </p:txBody>
        </p:sp>
        <p:cxnSp>
          <p:nvCxnSpPr>
            <p:cNvPr id="42" name="직선 연결선 41">
              <a:extLst>
                <a:ext uri="{FF2B5EF4-FFF2-40B4-BE49-F238E27FC236}">
                  <a16:creationId xmlns:a16="http://schemas.microsoft.com/office/drawing/2014/main" id="{2B89C74A-8801-4C11-8E3F-4DE58DA45C97}"/>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3" name="직선 연결선 42">
              <a:extLst>
                <a:ext uri="{FF2B5EF4-FFF2-40B4-BE49-F238E27FC236}">
                  <a16:creationId xmlns:a16="http://schemas.microsoft.com/office/drawing/2014/main" id="{2399490A-0770-4114-8931-EEC08474A9D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4" name="그룹 43">
            <a:extLst>
              <a:ext uri="{FF2B5EF4-FFF2-40B4-BE49-F238E27FC236}">
                <a16:creationId xmlns:a16="http://schemas.microsoft.com/office/drawing/2014/main" id="{7A966C1A-85C7-4C9D-A83B-C34A3F6176F8}"/>
              </a:ext>
            </a:extLst>
          </p:cNvPr>
          <p:cNvGrpSpPr/>
          <p:nvPr/>
        </p:nvGrpSpPr>
        <p:grpSpPr>
          <a:xfrm>
            <a:off x="5132388" y="2180439"/>
            <a:ext cx="4284000" cy="276837"/>
            <a:chOff x="704850" y="2013298"/>
            <a:chExt cx="4140200" cy="276837"/>
          </a:xfrm>
        </p:grpSpPr>
        <p:sp>
          <p:nvSpPr>
            <p:cNvPr id="45" name="TextBox 44">
              <a:extLst>
                <a:ext uri="{FF2B5EF4-FFF2-40B4-BE49-F238E27FC236}">
                  <a16:creationId xmlns:a16="http://schemas.microsoft.com/office/drawing/2014/main" id="{F7FE45B1-4243-4583-987A-8DF818E083DB}"/>
                </a:ext>
              </a:extLst>
            </p:cNvPr>
            <p:cNvSpPr txBox="1"/>
            <p:nvPr/>
          </p:nvSpPr>
          <p:spPr>
            <a:xfrm>
              <a:off x="704850" y="2046854"/>
              <a:ext cx="986838"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주택매매거래량</a:t>
              </a:r>
            </a:p>
          </p:txBody>
        </p:sp>
        <p:cxnSp>
          <p:nvCxnSpPr>
            <p:cNvPr id="46" name="직선 연결선 45">
              <a:extLst>
                <a:ext uri="{FF2B5EF4-FFF2-40B4-BE49-F238E27FC236}">
                  <a16:creationId xmlns:a16="http://schemas.microsoft.com/office/drawing/2014/main" id="{65443B1C-2045-47FB-8463-9CD55458A735}"/>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8" name="직선 연결선 47">
              <a:extLst>
                <a:ext uri="{FF2B5EF4-FFF2-40B4-BE49-F238E27FC236}">
                  <a16:creationId xmlns:a16="http://schemas.microsoft.com/office/drawing/2014/main" id="{C8231BB7-04DB-4E01-8476-09C9D47A1A9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6" name="TextBox 25">
            <a:extLst>
              <a:ext uri="{FF2B5EF4-FFF2-40B4-BE49-F238E27FC236}">
                <a16:creationId xmlns:a16="http://schemas.microsoft.com/office/drawing/2014/main" id="{6DD5534C-CCCB-4654-A76A-90154AE82E0E}"/>
              </a:ext>
            </a:extLst>
          </p:cNvPr>
          <p:cNvSpPr txBox="1"/>
          <p:nvPr/>
        </p:nvSpPr>
        <p:spPr>
          <a:xfrm>
            <a:off x="489000" y="5845499"/>
            <a:ext cx="4284613"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한국부동산원 </a:t>
            </a:r>
          </a:p>
          <a:p>
            <a:r>
              <a:rPr lang="en-US" altLang="ko-KR" dirty="0">
                <a:solidFill>
                  <a:schemeClr val="bg1">
                    <a:lumMod val="50000"/>
                  </a:schemeClr>
                </a:solidFill>
              </a:rPr>
              <a:t>Note: </a:t>
            </a:r>
            <a:r>
              <a:rPr lang="ko-KR" altLang="en-US" dirty="0">
                <a:solidFill>
                  <a:schemeClr val="bg1">
                    <a:lumMod val="50000"/>
                  </a:schemeClr>
                </a:solidFill>
              </a:rPr>
              <a:t>전월대비</a:t>
            </a:r>
            <a:r>
              <a:rPr lang="en-US" altLang="ko-KR" dirty="0">
                <a:solidFill>
                  <a:schemeClr val="bg1">
                    <a:lumMod val="50000"/>
                  </a:schemeClr>
                </a:solidFill>
              </a:rPr>
              <a:t>, 2018</a:t>
            </a:r>
            <a:r>
              <a:rPr lang="ko-KR" altLang="en-US" dirty="0">
                <a:solidFill>
                  <a:schemeClr val="bg1">
                    <a:lumMod val="50000"/>
                  </a:schemeClr>
                </a:solidFill>
              </a:rPr>
              <a:t>년 이전은 전월대비 상승률의 연평균</a:t>
            </a:r>
          </a:p>
        </p:txBody>
      </p:sp>
      <p:graphicFrame>
        <p:nvGraphicFramePr>
          <p:cNvPr id="19" name="차트 1">
            <a:extLst>
              <a:ext uri="{FF2B5EF4-FFF2-40B4-BE49-F238E27FC236}">
                <a16:creationId xmlns:a16="http://schemas.microsoft.com/office/drawing/2014/main" id="{C3A05BB6-48EB-4B96-9578-A99D27674BCE}"/>
              </a:ext>
            </a:extLst>
          </p:cNvPr>
          <p:cNvGraphicFramePr/>
          <p:nvPr>
            <p:extLst>
              <p:ext uri="{D42A27DB-BD31-4B8C-83A1-F6EECF244321}">
                <p14:modId xmlns:p14="http://schemas.microsoft.com/office/powerpoint/2010/main" val="395032447"/>
              </p:ext>
            </p:extLst>
          </p:nvPr>
        </p:nvGraphicFramePr>
        <p:xfrm>
          <a:off x="488949" y="2743140"/>
          <a:ext cx="4283999" cy="2926873"/>
        </p:xfrm>
        <a:graphic>
          <a:graphicData uri="http://schemas.openxmlformats.org/drawingml/2006/chart">
            <c:chart xmlns:c="http://schemas.openxmlformats.org/drawingml/2006/chart" xmlns:r="http://schemas.openxmlformats.org/officeDocument/2006/relationships" r:id="rId2"/>
          </a:graphicData>
        </a:graphic>
      </p:graphicFrame>
      <p:sp>
        <p:nvSpPr>
          <p:cNvPr id="20" name="TextBox 19">
            <a:extLst>
              <a:ext uri="{FF2B5EF4-FFF2-40B4-BE49-F238E27FC236}">
                <a16:creationId xmlns:a16="http://schemas.microsoft.com/office/drawing/2014/main" id="{569BD717-AD5C-457A-915A-EACD9E364EF2}"/>
              </a:ext>
            </a:extLst>
          </p:cNvPr>
          <p:cNvSpPr txBox="1"/>
          <p:nvPr/>
        </p:nvSpPr>
        <p:spPr>
          <a:xfrm>
            <a:off x="605639" y="2589447"/>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graphicFrame>
        <p:nvGraphicFramePr>
          <p:cNvPr id="21" name="차트 20">
            <a:extLst>
              <a:ext uri="{FF2B5EF4-FFF2-40B4-BE49-F238E27FC236}">
                <a16:creationId xmlns:a16="http://schemas.microsoft.com/office/drawing/2014/main" id="{2887544C-C740-485C-B50F-F7CBE1F05F12}"/>
              </a:ext>
            </a:extLst>
          </p:cNvPr>
          <p:cNvGraphicFramePr/>
          <p:nvPr>
            <p:extLst>
              <p:ext uri="{D42A27DB-BD31-4B8C-83A1-F6EECF244321}">
                <p14:modId xmlns:p14="http://schemas.microsoft.com/office/powerpoint/2010/main" val="1936744031"/>
              </p:ext>
            </p:extLst>
          </p:nvPr>
        </p:nvGraphicFramePr>
        <p:xfrm>
          <a:off x="5132388" y="2701196"/>
          <a:ext cx="4284000" cy="2988000"/>
        </p:xfrm>
        <a:graphic>
          <a:graphicData uri="http://schemas.openxmlformats.org/drawingml/2006/chart">
            <c:chart xmlns:c="http://schemas.openxmlformats.org/drawingml/2006/chart" xmlns:r="http://schemas.openxmlformats.org/officeDocument/2006/relationships" r:id="rId3"/>
          </a:graphicData>
        </a:graphic>
      </p:graphicFrame>
      <p:sp>
        <p:nvSpPr>
          <p:cNvPr id="22" name="TextBox 21">
            <a:extLst>
              <a:ext uri="{FF2B5EF4-FFF2-40B4-BE49-F238E27FC236}">
                <a16:creationId xmlns:a16="http://schemas.microsoft.com/office/drawing/2014/main" id="{8BE47280-D28C-44D1-97BD-ACC87943C856}"/>
              </a:ext>
            </a:extLst>
          </p:cNvPr>
          <p:cNvSpPr txBox="1"/>
          <p:nvPr/>
        </p:nvSpPr>
        <p:spPr>
          <a:xfrm>
            <a:off x="5229637" y="2589447"/>
            <a:ext cx="274114" cy="123111"/>
          </a:xfrm>
          <a:prstGeom prst="rect">
            <a:avLst/>
          </a:prstGeom>
          <a:noFill/>
        </p:spPr>
        <p:txBody>
          <a:bodyPr wrap="squar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만 호</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Tree>
    <p:extLst>
      <p:ext uri="{BB962C8B-B14F-4D97-AF65-F5344CB8AC3E}">
        <p14:creationId xmlns:p14="http://schemas.microsoft.com/office/powerpoint/2010/main" val="34469976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ED698C70-F79A-47E5-9957-4A5768D01E08}"/>
              </a:ext>
            </a:extLst>
          </p:cNvPr>
          <p:cNvSpPr txBox="1"/>
          <p:nvPr/>
        </p:nvSpPr>
        <p:spPr>
          <a:xfrm>
            <a:off x="5132389" y="5722388"/>
            <a:ext cx="4284613" cy="478387"/>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국토교통부</a:t>
            </a:r>
            <a:endParaRPr lang="en-US" altLang="ko-KR" dirty="0">
              <a:solidFill>
                <a:schemeClr val="bg1">
                  <a:lumMod val="50000"/>
                </a:schemeClr>
              </a:solidFill>
            </a:endParaRPr>
          </a:p>
          <a:p>
            <a:r>
              <a:rPr lang="en-US" altLang="ko-KR" dirty="0">
                <a:solidFill>
                  <a:schemeClr val="bg1">
                    <a:lumMod val="50000"/>
                  </a:schemeClr>
                </a:solidFill>
              </a:rPr>
              <a:t>Note: 2021</a:t>
            </a:r>
            <a:r>
              <a:rPr lang="ko-KR" altLang="en-US" dirty="0">
                <a:solidFill>
                  <a:schemeClr val="bg1">
                    <a:lumMod val="50000"/>
                  </a:schemeClr>
                </a:solidFill>
              </a:rPr>
              <a:t>년 </a:t>
            </a:r>
            <a:r>
              <a:rPr lang="en-US" altLang="ko-KR" dirty="0">
                <a:solidFill>
                  <a:schemeClr val="bg1">
                    <a:lumMod val="50000"/>
                  </a:schemeClr>
                </a:solidFill>
              </a:rPr>
              <a:t>6</a:t>
            </a:r>
            <a:r>
              <a:rPr lang="ko-KR" altLang="en-US" dirty="0">
                <a:solidFill>
                  <a:schemeClr val="bg1">
                    <a:lumMod val="50000"/>
                  </a:schemeClr>
                </a:solidFill>
              </a:rPr>
              <a:t>월 이전은 확정일자 기준</a:t>
            </a:r>
            <a:r>
              <a:rPr lang="en-US" altLang="ko-KR" dirty="0">
                <a:solidFill>
                  <a:schemeClr val="bg1">
                    <a:lumMod val="50000"/>
                  </a:schemeClr>
                </a:solidFill>
              </a:rPr>
              <a:t>, 2021</a:t>
            </a:r>
            <a:r>
              <a:rPr lang="ko-KR" altLang="en-US" dirty="0">
                <a:solidFill>
                  <a:schemeClr val="bg1">
                    <a:lumMod val="50000"/>
                  </a:schemeClr>
                </a:solidFill>
              </a:rPr>
              <a:t>년 </a:t>
            </a:r>
            <a:r>
              <a:rPr lang="en-US" altLang="ko-KR" dirty="0">
                <a:solidFill>
                  <a:schemeClr val="bg1">
                    <a:lumMod val="50000"/>
                  </a:schemeClr>
                </a:solidFill>
              </a:rPr>
              <a:t>6</a:t>
            </a:r>
            <a:r>
              <a:rPr lang="ko-KR" altLang="en-US" dirty="0">
                <a:solidFill>
                  <a:schemeClr val="bg1">
                    <a:lumMod val="50000"/>
                  </a:schemeClr>
                </a:solidFill>
              </a:rPr>
              <a:t>월부터 주택임대차신고제가 시행되면서 전월세거래량 집계범위가 확대 </a:t>
            </a:r>
          </a:p>
        </p:txBody>
      </p:sp>
      <p:sp>
        <p:nvSpPr>
          <p:cNvPr id="28" name="텍스트 개체 틀 27">
            <a:extLst>
              <a:ext uri="{FF2B5EF4-FFF2-40B4-BE49-F238E27FC236}">
                <a16:creationId xmlns:a16="http://schemas.microsoft.com/office/drawing/2014/main" id="{259D3791-25DA-4E03-8E5F-258A6FDEB7E2}"/>
              </a:ext>
            </a:extLst>
          </p:cNvPr>
          <p:cNvSpPr>
            <a:spLocks noGrp="1"/>
          </p:cNvSpPr>
          <p:nvPr>
            <p:ph type="body" sz="quarter" idx="10"/>
          </p:nvPr>
        </p:nvSpPr>
        <p:spPr>
          <a:xfrm>
            <a:off x="488949" y="333149"/>
            <a:ext cx="8928101" cy="184666"/>
          </a:xfrm>
        </p:spPr>
        <p:txBody>
          <a:bodyPr/>
          <a:lstStyle/>
          <a:p>
            <a:r>
              <a:rPr lang="en-US" altLang="ko-KR" dirty="0"/>
              <a:t>II. </a:t>
            </a:r>
            <a:r>
              <a:rPr lang="ko-KR" altLang="en-US" dirty="0"/>
              <a:t>국내 금융안정 상황 진단</a:t>
            </a:r>
          </a:p>
        </p:txBody>
      </p:sp>
      <p:sp>
        <p:nvSpPr>
          <p:cNvPr id="29" name="텍스트 개체 틀 28">
            <a:extLst>
              <a:ext uri="{FF2B5EF4-FFF2-40B4-BE49-F238E27FC236}">
                <a16:creationId xmlns:a16="http://schemas.microsoft.com/office/drawing/2014/main" id="{D76A6FAF-1367-4DCA-84D3-8A949242B9D3}"/>
              </a:ext>
            </a:extLst>
          </p:cNvPr>
          <p:cNvSpPr>
            <a:spLocks noGrp="1"/>
          </p:cNvSpPr>
          <p:nvPr>
            <p:ph type="body" sz="quarter" idx="11"/>
          </p:nvPr>
        </p:nvSpPr>
        <p:spPr>
          <a:xfrm>
            <a:off x="488950" y="617249"/>
            <a:ext cx="8928100" cy="322262"/>
          </a:xfrm>
        </p:spPr>
        <p:txBody>
          <a:bodyPr/>
          <a:lstStyle/>
          <a:p>
            <a:pPr lvl="0"/>
            <a:r>
              <a:rPr lang="en-US" altLang="ko-KR" dirty="0"/>
              <a:t>2. </a:t>
            </a:r>
            <a:r>
              <a:rPr lang="ko-KR" altLang="en-US" dirty="0"/>
              <a:t>부문별 금융안정 상황 </a:t>
            </a:r>
            <a:r>
              <a:rPr lang="en-US" altLang="ko-KR" dirty="0">
                <a:latin typeface="KoPub돋움체 Medium" panose="02020603020101020101" pitchFamily="18" charset="-127"/>
                <a:ea typeface="KoPub돋움체 Medium" panose="02020603020101020101" pitchFamily="18" charset="-127"/>
              </a:rPr>
              <a:t>》 </a:t>
            </a:r>
            <a:r>
              <a:rPr lang="ko-KR" altLang="en-US" dirty="0">
                <a:latin typeface="KoPub돋움체 Medium" panose="02020603020101020101" pitchFamily="18" charset="-127"/>
                <a:ea typeface="KoPub돋움체 Medium" panose="02020603020101020101" pitchFamily="18" charset="-127"/>
              </a:rPr>
              <a:t>② 자산시장</a:t>
            </a:r>
            <a:r>
              <a:rPr lang="en-US" altLang="ko-KR" dirty="0">
                <a:latin typeface="KoPub돋움체 Medium" panose="02020603020101020101" pitchFamily="18" charset="-127"/>
                <a:ea typeface="KoPub돋움체 Medium" panose="02020603020101020101" pitchFamily="18" charset="-127"/>
              </a:rPr>
              <a:t>: </a:t>
            </a:r>
            <a:r>
              <a:rPr lang="ko-KR" altLang="en-US" dirty="0">
                <a:latin typeface="KoPub돋움체 Medium" panose="02020603020101020101" pitchFamily="18" charset="-127"/>
                <a:ea typeface="KoPub돋움체 Medium" panose="02020603020101020101" pitchFamily="18" charset="-127"/>
              </a:rPr>
              <a:t>부동산시장 </a:t>
            </a:r>
            <a:r>
              <a:rPr lang="en-US" altLang="ko-KR" dirty="0">
                <a:latin typeface="KoPub돋움체 Medium" panose="02020603020101020101" pitchFamily="18" charset="-127"/>
                <a:ea typeface="KoPub돋움체 Medium" panose="02020603020101020101" pitchFamily="18" charset="-127"/>
              </a:rPr>
              <a:t>(</a:t>
            </a:r>
            <a:r>
              <a:rPr lang="ko-KR" altLang="en-US" dirty="0">
                <a:latin typeface="KoPub돋움체 Medium" panose="02020603020101020101" pitchFamily="18" charset="-127"/>
                <a:ea typeface="KoPub돋움체 Medium" panose="02020603020101020101" pitchFamily="18" charset="-127"/>
              </a:rPr>
              <a:t>계속</a:t>
            </a:r>
            <a:r>
              <a:rPr lang="en-US" altLang="ko-KR" dirty="0">
                <a:latin typeface="KoPub돋움체 Medium" panose="02020603020101020101" pitchFamily="18" charset="-127"/>
                <a:ea typeface="KoPub돋움체 Medium" panose="02020603020101020101" pitchFamily="18" charset="-127"/>
              </a:rPr>
              <a:t>) </a:t>
            </a:r>
            <a:endParaRPr lang="ko-KR" altLang="en-US" noProof="0" dirty="0">
              <a:latin typeface="KoPub돋움체 Medium" panose="02020603020101020101" pitchFamily="18" charset="-127"/>
              <a:ea typeface="KoPub돋움체 Medium" panose="02020603020101020101" pitchFamily="18" charset="-127"/>
            </a:endParaRPr>
          </a:p>
        </p:txBody>
      </p:sp>
      <p:sp>
        <p:nvSpPr>
          <p:cNvPr id="30" name="텍스트 개체 틀 29">
            <a:extLst>
              <a:ext uri="{FF2B5EF4-FFF2-40B4-BE49-F238E27FC236}">
                <a16:creationId xmlns:a16="http://schemas.microsoft.com/office/drawing/2014/main" id="{183C42BE-A3A8-4442-962E-02357DF3145F}"/>
              </a:ext>
            </a:extLst>
          </p:cNvPr>
          <p:cNvSpPr>
            <a:spLocks noGrp="1"/>
          </p:cNvSpPr>
          <p:nvPr>
            <p:ph type="body" sz="quarter" idx="13"/>
          </p:nvPr>
        </p:nvSpPr>
        <p:spPr>
          <a:xfrm>
            <a:off x="488950" y="1162050"/>
            <a:ext cx="8928100" cy="865188"/>
          </a:xfrm>
        </p:spPr>
        <p:txBody>
          <a:bodyPr/>
          <a:lstStyle/>
          <a:p>
            <a:pPr lvl="0" algn="just"/>
            <a:r>
              <a:rPr lang="ko-KR" altLang="en-US" dirty="0"/>
              <a:t>전국 주택 전세 가격은 ’</a:t>
            </a:r>
            <a:r>
              <a:rPr lang="en-US" altLang="ko-KR" dirty="0"/>
              <a:t>23</a:t>
            </a:r>
            <a:r>
              <a:rPr lang="ko-KR" altLang="en-US" dirty="0"/>
              <a:t>년 </a:t>
            </a:r>
            <a:r>
              <a:rPr lang="en-US" altLang="ko-KR" dirty="0"/>
              <a:t>7</a:t>
            </a:r>
            <a:r>
              <a:rPr lang="ko-KR" altLang="en-US" dirty="0"/>
              <a:t>월 전월대비 </a:t>
            </a:r>
            <a:r>
              <a:rPr lang="en-US" altLang="ko-KR" dirty="0"/>
              <a:t>0.04% </a:t>
            </a:r>
            <a:r>
              <a:rPr lang="ko-KR" altLang="en-US" dirty="0"/>
              <a:t>하락하며 </a:t>
            </a:r>
            <a:r>
              <a:rPr lang="en-US" altLang="ko-KR" dirty="0"/>
              <a:t>’23</a:t>
            </a:r>
            <a:r>
              <a:rPr lang="ko-KR" altLang="en-US" dirty="0"/>
              <a:t>년 들어 주택가격 하락폭 완화</a:t>
            </a:r>
            <a:r>
              <a:rPr lang="en-US" altLang="ko-KR" dirty="0"/>
              <a:t>, </a:t>
            </a:r>
            <a:r>
              <a:rPr lang="ko-KR" altLang="en-US" dirty="0"/>
              <a:t>입주물량 감소에 따라 하락폭이 점차 축소되는 양상임</a:t>
            </a:r>
            <a:r>
              <a:rPr lang="en-US" altLang="ko-KR" dirty="0"/>
              <a:t>. </a:t>
            </a:r>
            <a:r>
              <a:rPr lang="ko-KR" altLang="en-US" dirty="0"/>
              <a:t>전국 주택 전월세 거래량은 ’</a:t>
            </a:r>
            <a:r>
              <a:rPr lang="en-US" altLang="ko-KR" dirty="0"/>
              <a:t>23</a:t>
            </a:r>
            <a:r>
              <a:rPr lang="ko-KR" altLang="en-US" dirty="0"/>
              <a:t>년 상반기 중 </a:t>
            </a:r>
            <a:r>
              <a:rPr lang="en-US" altLang="ko-KR" dirty="0"/>
              <a:t>146.3</a:t>
            </a:r>
            <a:r>
              <a:rPr lang="ko-KR" altLang="en-US" dirty="0"/>
              <a:t>만 호로 전년동기대비 </a:t>
            </a:r>
            <a:r>
              <a:rPr lang="en-US" altLang="ko-KR" dirty="0"/>
              <a:t>6.8% </a:t>
            </a:r>
            <a:r>
              <a:rPr lang="ko-KR" altLang="en-US" dirty="0"/>
              <a:t>감소한 가운데 월세 거래량</a:t>
            </a:r>
            <a:r>
              <a:rPr lang="en-US" altLang="ko-KR" dirty="0"/>
              <a:t>(</a:t>
            </a:r>
            <a:r>
              <a:rPr lang="ko-KR" altLang="en-US" dirty="0" err="1"/>
              <a:t>보증부월세</a:t>
            </a:r>
            <a:r>
              <a:rPr lang="en-US" altLang="ko-KR" dirty="0"/>
              <a:t>‧</a:t>
            </a:r>
            <a:r>
              <a:rPr lang="ko-KR" altLang="en-US" dirty="0" err="1"/>
              <a:t>반전세</a:t>
            </a:r>
            <a:r>
              <a:rPr lang="ko-KR" altLang="en-US" dirty="0"/>
              <a:t> 등 포함</a:t>
            </a:r>
            <a:r>
              <a:rPr lang="en-US" altLang="ko-KR" dirty="0"/>
              <a:t>) </a:t>
            </a:r>
            <a:r>
              <a:rPr lang="ko-KR" altLang="en-US" dirty="0"/>
              <a:t>비중은 </a:t>
            </a:r>
            <a:r>
              <a:rPr lang="en-US" altLang="ko-KR" dirty="0"/>
              <a:t>55.3%</a:t>
            </a:r>
            <a:r>
              <a:rPr lang="ko-KR" altLang="en-US" dirty="0"/>
              <a:t>로 전년 동기</a:t>
            </a:r>
            <a:r>
              <a:rPr lang="en-US" altLang="ko-KR" dirty="0"/>
              <a:t>(51.6%) </a:t>
            </a:r>
            <a:r>
              <a:rPr lang="ko-KR" altLang="en-US" dirty="0"/>
              <a:t>대비 </a:t>
            </a:r>
            <a:r>
              <a:rPr lang="en-US" altLang="ko-KR" dirty="0"/>
              <a:t>3.7%p </a:t>
            </a:r>
            <a:r>
              <a:rPr lang="ko-KR" altLang="en-US" dirty="0"/>
              <a:t>증가</a:t>
            </a:r>
          </a:p>
        </p:txBody>
      </p:sp>
      <p:grpSp>
        <p:nvGrpSpPr>
          <p:cNvPr id="39" name="그룹 38">
            <a:extLst>
              <a:ext uri="{FF2B5EF4-FFF2-40B4-BE49-F238E27FC236}">
                <a16:creationId xmlns:a16="http://schemas.microsoft.com/office/drawing/2014/main" id="{B64A79FF-6D7D-48AC-9ED1-364E86600BBB}"/>
              </a:ext>
            </a:extLst>
          </p:cNvPr>
          <p:cNvGrpSpPr/>
          <p:nvPr/>
        </p:nvGrpSpPr>
        <p:grpSpPr>
          <a:xfrm>
            <a:off x="488950" y="2176483"/>
            <a:ext cx="4284000" cy="276837"/>
            <a:chOff x="704850" y="2013298"/>
            <a:chExt cx="4140200" cy="276837"/>
          </a:xfrm>
        </p:grpSpPr>
        <p:sp>
          <p:nvSpPr>
            <p:cNvPr id="41" name="TextBox 40">
              <a:extLst>
                <a:ext uri="{FF2B5EF4-FFF2-40B4-BE49-F238E27FC236}">
                  <a16:creationId xmlns:a16="http://schemas.microsoft.com/office/drawing/2014/main" id="{B562D2CA-9D0A-49A0-B253-8687FD0A26BD}"/>
                </a:ext>
              </a:extLst>
            </p:cNvPr>
            <p:cNvSpPr txBox="1"/>
            <p:nvPr/>
          </p:nvSpPr>
          <p:spPr>
            <a:xfrm>
              <a:off x="704850" y="2046854"/>
              <a:ext cx="1549195"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주택 전월세 가격 상승률</a:t>
              </a:r>
            </a:p>
          </p:txBody>
        </p:sp>
        <p:cxnSp>
          <p:nvCxnSpPr>
            <p:cNvPr id="42" name="직선 연결선 41">
              <a:extLst>
                <a:ext uri="{FF2B5EF4-FFF2-40B4-BE49-F238E27FC236}">
                  <a16:creationId xmlns:a16="http://schemas.microsoft.com/office/drawing/2014/main" id="{2B89C74A-8801-4C11-8E3F-4DE58DA45C97}"/>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3" name="직선 연결선 42">
              <a:extLst>
                <a:ext uri="{FF2B5EF4-FFF2-40B4-BE49-F238E27FC236}">
                  <a16:creationId xmlns:a16="http://schemas.microsoft.com/office/drawing/2014/main" id="{2399490A-0770-4114-8931-EEC08474A9D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4" name="그룹 43">
            <a:extLst>
              <a:ext uri="{FF2B5EF4-FFF2-40B4-BE49-F238E27FC236}">
                <a16:creationId xmlns:a16="http://schemas.microsoft.com/office/drawing/2014/main" id="{7A966C1A-85C7-4C9D-A83B-C34A3F6176F8}"/>
              </a:ext>
            </a:extLst>
          </p:cNvPr>
          <p:cNvGrpSpPr/>
          <p:nvPr/>
        </p:nvGrpSpPr>
        <p:grpSpPr>
          <a:xfrm>
            <a:off x="5132388" y="2180439"/>
            <a:ext cx="4284000" cy="276837"/>
            <a:chOff x="704850" y="2013298"/>
            <a:chExt cx="4140200" cy="276837"/>
          </a:xfrm>
        </p:grpSpPr>
        <p:sp>
          <p:nvSpPr>
            <p:cNvPr id="45" name="TextBox 44">
              <a:extLst>
                <a:ext uri="{FF2B5EF4-FFF2-40B4-BE49-F238E27FC236}">
                  <a16:creationId xmlns:a16="http://schemas.microsoft.com/office/drawing/2014/main" id="{F7FE45B1-4243-4583-987A-8DF818E083DB}"/>
                </a:ext>
              </a:extLst>
            </p:cNvPr>
            <p:cNvSpPr txBox="1"/>
            <p:nvPr/>
          </p:nvSpPr>
          <p:spPr>
            <a:xfrm>
              <a:off x="704850" y="2046854"/>
              <a:ext cx="1220766"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주택 전월세 거래량</a:t>
              </a:r>
            </a:p>
          </p:txBody>
        </p:sp>
        <p:cxnSp>
          <p:nvCxnSpPr>
            <p:cNvPr id="46" name="직선 연결선 45">
              <a:extLst>
                <a:ext uri="{FF2B5EF4-FFF2-40B4-BE49-F238E27FC236}">
                  <a16:creationId xmlns:a16="http://schemas.microsoft.com/office/drawing/2014/main" id="{65443B1C-2045-47FB-8463-9CD55458A735}"/>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8" name="직선 연결선 47">
              <a:extLst>
                <a:ext uri="{FF2B5EF4-FFF2-40B4-BE49-F238E27FC236}">
                  <a16:creationId xmlns:a16="http://schemas.microsoft.com/office/drawing/2014/main" id="{C8231BB7-04DB-4E01-8476-09C9D47A1A9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6" name="TextBox 25">
            <a:extLst>
              <a:ext uri="{FF2B5EF4-FFF2-40B4-BE49-F238E27FC236}">
                <a16:creationId xmlns:a16="http://schemas.microsoft.com/office/drawing/2014/main" id="{6DD5534C-CCCB-4654-A76A-90154AE82E0E}"/>
              </a:ext>
            </a:extLst>
          </p:cNvPr>
          <p:cNvSpPr txBox="1"/>
          <p:nvPr/>
        </p:nvSpPr>
        <p:spPr>
          <a:xfrm>
            <a:off x="489000" y="5845499"/>
            <a:ext cx="4284613"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한국부동산원 </a:t>
            </a:r>
          </a:p>
          <a:p>
            <a:r>
              <a:rPr lang="en-US" altLang="ko-KR" dirty="0">
                <a:solidFill>
                  <a:schemeClr val="bg1">
                    <a:lumMod val="50000"/>
                  </a:schemeClr>
                </a:solidFill>
              </a:rPr>
              <a:t>Note: </a:t>
            </a:r>
            <a:r>
              <a:rPr lang="ko-KR" altLang="en-US" dirty="0">
                <a:solidFill>
                  <a:schemeClr val="bg1">
                    <a:lumMod val="50000"/>
                  </a:schemeClr>
                </a:solidFill>
              </a:rPr>
              <a:t>전월대비</a:t>
            </a:r>
            <a:r>
              <a:rPr lang="en-US" altLang="ko-KR" dirty="0">
                <a:solidFill>
                  <a:schemeClr val="bg1">
                    <a:lumMod val="50000"/>
                  </a:schemeClr>
                </a:solidFill>
              </a:rPr>
              <a:t> </a:t>
            </a:r>
            <a:endParaRPr lang="ko-KR" altLang="en-US" dirty="0">
              <a:solidFill>
                <a:schemeClr val="bg1">
                  <a:lumMod val="50000"/>
                </a:schemeClr>
              </a:solidFill>
            </a:endParaRPr>
          </a:p>
        </p:txBody>
      </p:sp>
      <p:graphicFrame>
        <p:nvGraphicFramePr>
          <p:cNvPr id="23" name="차트 1">
            <a:extLst>
              <a:ext uri="{FF2B5EF4-FFF2-40B4-BE49-F238E27FC236}">
                <a16:creationId xmlns:a16="http://schemas.microsoft.com/office/drawing/2014/main" id="{B33A82B5-3EC2-451E-85BB-3A65E6C8D096}"/>
              </a:ext>
            </a:extLst>
          </p:cNvPr>
          <p:cNvGraphicFramePr/>
          <p:nvPr>
            <p:extLst>
              <p:ext uri="{D42A27DB-BD31-4B8C-83A1-F6EECF244321}">
                <p14:modId xmlns:p14="http://schemas.microsoft.com/office/powerpoint/2010/main" val="4001672469"/>
              </p:ext>
            </p:extLst>
          </p:nvPr>
        </p:nvGraphicFramePr>
        <p:xfrm>
          <a:off x="498196" y="2686059"/>
          <a:ext cx="2073277" cy="14760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4" name="차트 23">
            <a:extLst>
              <a:ext uri="{FF2B5EF4-FFF2-40B4-BE49-F238E27FC236}">
                <a16:creationId xmlns:a16="http://schemas.microsoft.com/office/drawing/2014/main" id="{17A6779D-FEDB-4736-AE7A-7594BE798172}"/>
              </a:ext>
            </a:extLst>
          </p:cNvPr>
          <p:cNvGraphicFramePr/>
          <p:nvPr>
            <p:extLst>
              <p:ext uri="{D42A27DB-BD31-4B8C-83A1-F6EECF244321}">
                <p14:modId xmlns:p14="http://schemas.microsoft.com/office/powerpoint/2010/main" val="4232968821"/>
              </p:ext>
            </p:extLst>
          </p:nvPr>
        </p:nvGraphicFramePr>
        <p:xfrm>
          <a:off x="2683500" y="2687532"/>
          <a:ext cx="2073600" cy="14760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5" name="차트 24">
            <a:extLst>
              <a:ext uri="{FF2B5EF4-FFF2-40B4-BE49-F238E27FC236}">
                <a16:creationId xmlns:a16="http://schemas.microsoft.com/office/drawing/2014/main" id="{4281867D-7967-47A9-9820-584BB647FEC8}"/>
              </a:ext>
            </a:extLst>
          </p:cNvPr>
          <p:cNvGraphicFramePr/>
          <p:nvPr>
            <p:extLst>
              <p:ext uri="{D42A27DB-BD31-4B8C-83A1-F6EECF244321}">
                <p14:modId xmlns:p14="http://schemas.microsoft.com/office/powerpoint/2010/main" val="3635131397"/>
              </p:ext>
            </p:extLst>
          </p:nvPr>
        </p:nvGraphicFramePr>
        <p:xfrm>
          <a:off x="498161" y="4137438"/>
          <a:ext cx="2073277" cy="14760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1" name="차트 30">
            <a:extLst>
              <a:ext uri="{FF2B5EF4-FFF2-40B4-BE49-F238E27FC236}">
                <a16:creationId xmlns:a16="http://schemas.microsoft.com/office/drawing/2014/main" id="{874D8710-AD42-47D2-8CB3-746B61BDE2F4}"/>
              </a:ext>
            </a:extLst>
          </p:cNvPr>
          <p:cNvGraphicFramePr/>
          <p:nvPr>
            <p:extLst>
              <p:ext uri="{D42A27DB-BD31-4B8C-83A1-F6EECF244321}">
                <p14:modId xmlns:p14="http://schemas.microsoft.com/office/powerpoint/2010/main" val="2777379480"/>
              </p:ext>
            </p:extLst>
          </p:nvPr>
        </p:nvGraphicFramePr>
        <p:xfrm>
          <a:off x="2683500" y="4137438"/>
          <a:ext cx="2073277" cy="1476000"/>
        </p:xfrm>
        <a:graphic>
          <a:graphicData uri="http://schemas.openxmlformats.org/drawingml/2006/chart">
            <c:chart xmlns:c="http://schemas.openxmlformats.org/drawingml/2006/chart" xmlns:r="http://schemas.openxmlformats.org/officeDocument/2006/relationships" r:id="rId5"/>
          </a:graphicData>
        </a:graphic>
      </p:graphicFrame>
      <p:grpSp>
        <p:nvGrpSpPr>
          <p:cNvPr id="32" name="그룹 31">
            <a:extLst>
              <a:ext uri="{FF2B5EF4-FFF2-40B4-BE49-F238E27FC236}">
                <a16:creationId xmlns:a16="http://schemas.microsoft.com/office/drawing/2014/main" id="{3A1F34A6-3722-4DBB-97A5-E2211896FA81}"/>
              </a:ext>
            </a:extLst>
          </p:cNvPr>
          <p:cNvGrpSpPr/>
          <p:nvPr/>
        </p:nvGrpSpPr>
        <p:grpSpPr>
          <a:xfrm>
            <a:off x="2136180" y="2582063"/>
            <a:ext cx="1287563" cy="138499"/>
            <a:chOff x="6190029" y="2984393"/>
            <a:chExt cx="1287563" cy="138499"/>
          </a:xfrm>
        </p:grpSpPr>
        <p:grpSp>
          <p:nvGrpSpPr>
            <p:cNvPr id="33" name="그룹 32">
              <a:extLst>
                <a:ext uri="{FF2B5EF4-FFF2-40B4-BE49-F238E27FC236}">
                  <a16:creationId xmlns:a16="http://schemas.microsoft.com/office/drawing/2014/main" id="{1B7D7BA9-A60F-4F95-8748-14163017DF67}"/>
                </a:ext>
              </a:extLst>
            </p:cNvPr>
            <p:cNvGrpSpPr/>
            <p:nvPr/>
          </p:nvGrpSpPr>
          <p:grpSpPr>
            <a:xfrm>
              <a:off x="6190029" y="2984393"/>
              <a:ext cx="567807" cy="138499"/>
              <a:chOff x="5829302" y="3735899"/>
              <a:chExt cx="567807" cy="138499"/>
            </a:xfrm>
          </p:grpSpPr>
          <p:cxnSp>
            <p:nvCxnSpPr>
              <p:cNvPr id="37" name="직선 연결선 36">
                <a:extLst>
                  <a:ext uri="{FF2B5EF4-FFF2-40B4-BE49-F238E27FC236}">
                    <a16:creationId xmlns:a16="http://schemas.microsoft.com/office/drawing/2014/main" id="{638A4317-47D6-4A7E-96C7-83543D72615C}"/>
                  </a:ext>
                </a:extLst>
              </p:cNvPr>
              <p:cNvCxnSpPr/>
              <p:nvPr/>
            </p:nvCxnSpPr>
            <p:spPr>
              <a:xfrm>
                <a:off x="5829302" y="3804454"/>
                <a:ext cx="324000" cy="0"/>
              </a:xfrm>
              <a:prstGeom prst="line">
                <a:avLst/>
              </a:prstGeom>
              <a:ln w="19050" cap="rnd"/>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107ECF28-B1BC-4851-A8F6-D55CA4932C45}"/>
                  </a:ext>
                </a:extLst>
              </p:cNvPr>
              <p:cNvSpPr txBox="1"/>
              <p:nvPr/>
            </p:nvSpPr>
            <p:spPr>
              <a:xfrm>
                <a:off x="6195131" y="3735899"/>
                <a:ext cx="201978" cy="138499"/>
              </a:xfrm>
              <a:prstGeom prst="rect">
                <a:avLst/>
              </a:prstGeom>
              <a:noFill/>
            </p:spPr>
            <p:txBody>
              <a:bodyPr wrap="none" lIns="0" tIns="0" rIns="0" bIns="0" rtlCol="0">
                <a:spAutoFit/>
              </a:bodyPr>
              <a:lstStyle/>
              <a:p>
                <a:pPr algn="l"/>
                <a:r>
                  <a:rPr lang="ko-KR" altLang="en-US" sz="900" dirty="0">
                    <a:ln>
                      <a:solidFill>
                        <a:schemeClr val="tx2">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Univers for KPMG"/>
                  </a:rPr>
                  <a:t>전세</a:t>
                </a:r>
              </a:p>
            </p:txBody>
          </p:sp>
        </p:grpSp>
        <p:grpSp>
          <p:nvGrpSpPr>
            <p:cNvPr id="34" name="그룹 33">
              <a:extLst>
                <a:ext uri="{FF2B5EF4-FFF2-40B4-BE49-F238E27FC236}">
                  <a16:creationId xmlns:a16="http://schemas.microsoft.com/office/drawing/2014/main" id="{DA99A180-9D16-40AF-A09A-C82D97E80073}"/>
                </a:ext>
              </a:extLst>
            </p:cNvPr>
            <p:cNvGrpSpPr/>
            <p:nvPr/>
          </p:nvGrpSpPr>
          <p:grpSpPr>
            <a:xfrm>
              <a:off x="6909785" y="2984393"/>
              <a:ext cx="567807" cy="138499"/>
              <a:chOff x="4963720" y="3735899"/>
              <a:chExt cx="567807" cy="138499"/>
            </a:xfrm>
          </p:grpSpPr>
          <p:cxnSp>
            <p:nvCxnSpPr>
              <p:cNvPr id="35" name="직선 연결선 34">
                <a:extLst>
                  <a:ext uri="{FF2B5EF4-FFF2-40B4-BE49-F238E27FC236}">
                    <a16:creationId xmlns:a16="http://schemas.microsoft.com/office/drawing/2014/main" id="{86C123D2-6D64-4AA2-845E-99059C22A26F}"/>
                  </a:ext>
                </a:extLst>
              </p:cNvPr>
              <p:cNvCxnSpPr/>
              <p:nvPr/>
            </p:nvCxnSpPr>
            <p:spPr>
              <a:xfrm>
                <a:off x="4963720" y="3804454"/>
                <a:ext cx="324000" cy="0"/>
              </a:xfrm>
              <a:prstGeom prst="line">
                <a:avLst/>
              </a:prstGeom>
              <a:ln w="1905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89C33A48-367E-4E94-BA2E-9D4E83B99D19}"/>
                  </a:ext>
                </a:extLst>
              </p:cNvPr>
              <p:cNvSpPr txBox="1"/>
              <p:nvPr/>
            </p:nvSpPr>
            <p:spPr>
              <a:xfrm>
                <a:off x="5329549" y="3735899"/>
                <a:ext cx="201978" cy="138499"/>
              </a:xfrm>
              <a:prstGeom prst="rect">
                <a:avLst/>
              </a:prstGeom>
              <a:noFill/>
            </p:spPr>
            <p:txBody>
              <a:bodyPr wrap="none" lIns="0" tIns="0" rIns="0" bIns="0" rtlCol="0">
                <a:spAutoFit/>
              </a:bodyPr>
              <a:lstStyle/>
              <a:p>
                <a:pPr algn="l"/>
                <a:r>
                  <a:rPr lang="ko-KR" altLang="en-US" sz="900" dirty="0">
                    <a:ln>
                      <a:solidFill>
                        <a:schemeClr val="tx2">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Univers for KPMG"/>
                  </a:rPr>
                  <a:t>월세</a:t>
                </a:r>
              </a:p>
            </p:txBody>
          </p:sp>
        </p:grpSp>
      </p:grpSp>
      <p:sp>
        <p:nvSpPr>
          <p:cNvPr id="40" name="TextBox 39">
            <a:extLst>
              <a:ext uri="{FF2B5EF4-FFF2-40B4-BE49-F238E27FC236}">
                <a16:creationId xmlns:a16="http://schemas.microsoft.com/office/drawing/2014/main" id="{D6751755-B759-48E9-ABBD-911987502EBA}"/>
              </a:ext>
            </a:extLst>
          </p:cNvPr>
          <p:cNvSpPr txBox="1"/>
          <p:nvPr/>
        </p:nvSpPr>
        <p:spPr>
          <a:xfrm>
            <a:off x="580049" y="2733822"/>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
        <p:nvSpPr>
          <p:cNvPr id="47" name="타원 46">
            <a:extLst>
              <a:ext uri="{FF2B5EF4-FFF2-40B4-BE49-F238E27FC236}">
                <a16:creationId xmlns:a16="http://schemas.microsoft.com/office/drawing/2014/main" id="{6BB628D1-74C6-4FA7-AACC-6D4889C9B74A}"/>
              </a:ext>
            </a:extLst>
          </p:cNvPr>
          <p:cNvSpPr/>
          <p:nvPr/>
        </p:nvSpPr>
        <p:spPr>
          <a:xfrm>
            <a:off x="854760" y="2901865"/>
            <a:ext cx="419465" cy="41946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ko-KR" altLang="en-US" sz="900" b="1" dirty="0">
                <a:ln>
                  <a:solidFill>
                    <a:schemeClr val="bg1">
                      <a:lumMod val="75000"/>
                      <a:alpha val="0"/>
                    </a:schemeClr>
                  </a:solidFill>
                </a:ln>
                <a:latin typeface="KoPub돋움체 Medium" panose="00000600000000000000" pitchFamily="2" charset="-127"/>
                <a:ea typeface="KoPub돋움체 Medium" panose="00000600000000000000" pitchFamily="2" charset="-127"/>
              </a:rPr>
              <a:t>전국</a:t>
            </a:r>
          </a:p>
        </p:txBody>
      </p:sp>
      <p:sp>
        <p:nvSpPr>
          <p:cNvPr id="49" name="타원 48">
            <a:extLst>
              <a:ext uri="{FF2B5EF4-FFF2-40B4-BE49-F238E27FC236}">
                <a16:creationId xmlns:a16="http://schemas.microsoft.com/office/drawing/2014/main" id="{E902EF07-685D-40F6-8DA3-E3DA4C011425}"/>
              </a:ext>
            </a:extLst>
          </p:cNvPr>
          <p:cNvSpPr/>
          <p:nvPr/>
        </p:nvSpPr>
        <p:spPr>
          <a:xfrm>
            <a:off x="3044287" y="2901865"/>
            <a:ext cx="379456" cy="379456"/>
          </a:xfrm>
          <a:prstGeom prst="ellipse">
            <a:avLst/>
          </a:prstGeom>
          <a:solidFill>
            <a:schemeClr val="tx2">
              <a:lumMod val="20000"/>
              <a:lumOff val="8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ko-KR" altLang="en-US" sz="900" b="1" dirty="0">
                <a:ln>
                  <a:solidFill>
                    <a:schemeClr val="bg1">
                      <a:lumMod val="75000"/>
                      <a:alpha val="0"/>
                    </a:schemeClr>
                  </a:solidFill>
                </a:ln>
                <a:solidFill>
                  <a:schemeClr val="accent1"/>
                </a:solidFill>
                <a:latin typeface="KoPub돋움체 Medium" panose="00000600000000000000" pitchFamily="2" charset="-127"/>
                <a:ea typeface="KoPub돋움체 Medium" panose="00000600000000000000" pitchFamily="2" charset="-127"/>
              </a:rPr>
              <a:t>수도권</a:t>
            </a:r>
          </a:p>
        </p:txBody>
      </p:sp>
      <p:sp>
        <p:nvSpPr>
          <p:cNvPr id="50" name="타원 49">
            <a:extLst>
              <a:ext uri="{FF2B5EF4-FFF2-40B4-BE49-F238E27FC236}">
                <a16:creationId xmlns:a16="http://schemas.microsoft.com/office/drawing/2014/main" id="{67E6CAA6-F970-439A-A06A-795AF48744F9}"/>
              </a:ext>
            </a:extLst>
          </p:cNvPr>
          <p:cNvSpPr/>
          <p:nvPr/>
        </p:nvSpPr>
        <p:spPr>
          <a:xfrm>
            <a:off x="854761" y="4438828"/>
            <a:ext cx="379456" cy="379456"/>
          </a:xfrm>
          <a:prstGeom prst="ellipse">
            <a:avLst/>
          </a:prstGeom>
          <a:solidFill>
            <a:schemeClr val="tx2">
              <a:lumMod val="20000"/>
              <a:lumOff val="8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ko-KR" sz="900" b="1" dirty="0">
                <a:ln>
                  <a:solidFill>
                    <a:schemeClr val="bg1">
                      <a:lumMod val="75000"/>
                      <a:alpha val="0"/>
                    </a:schemeClr>
                  </a:solidFill>
                </a:ln>
                <a:solidFill>
                  <a:schemeClr val="accent1"/>
                </a:solidFill>
                <a:latin typeface="KoPub돋움체 Medium" panose="00000600000000000000" pitchFamily="2" charset="-127"/>
                <a:ea typeface="KoPub돋움체 Medium" panose="00000600000000000000" pitchFamily="2" charset="-127"/>
              </a:rPr>
              <a:t>5</a:t>
            </a:r>
            <a:r>
              <a:rPr lang="ko-KR" altLang="en-US" sz="900" b="1" dirty="0">
                <a:ln>
                  <a:solidFill>
                    <a:schemeClr val="bg1">
                      <a:lumMod val="75000"/>
                      <a:alpha val="0"/>
                    </a:schemeClr>
                  </a:solidFill>
                </a:ln>
                <a:solidFill>
                  <a:schemeClr val="accent1"/>
                </a:solidFill>
                <a:latin typeface="KoPub돋움체 Medium" panose="00000600000000000000" pitchFamily="2" charset="-127"/>
                <a:ea typeface="KoPub돋움체 Medium" panose="00000600000000000000" pitchFamily="2" charset="-127"/>
              </a:rPr>
              <a:t>대</a:t>
            </a:r>
            <a:endParaRPr lang="en-US" altLang="ko-KR" sz="900" b="1" dirty="0">
              <a:ln>
                <a:solidFill>
                  <a:schemeClr val="bg1">
                    <a:lumMod val="75000"/>
                    <a:alpha val="0"/>
                  </a:schemeClr>
                </a:solidFill>
              </a:ln>
              <a:solidFill>
                <a:schemeClr val="accent1"/>
              </a:solidFill>
              <a:latin typeface="KoPub돋움체 Medium" panose="00000600000000000000" pitchFamily="2" charset="-127"/>
              <a:ea typeface="KoPub돋움체 Medium" panose="00000600000000000000" pitchFamily="2" charset="-127"/>
            </a:endParaRPr>
          </a:p>
          <a:p>
            <a:pPr algn="ctr"/>
            <a:r>
              <a:rPr lang="ko-KR" altLang="en-US" sz="900" b="1" dirty="0">
                <a:ln>
                  <a:solidFill>
                    <a:schemeClr val="bg1">
                      <a:lumMod val="75000"/>
                      <a:alpha val="0"/>
                    </a:schemeClr>
                  </a:solidFill>
                </a:ln>
                <a:solidFill>
                  <a:schemeClr val="accent1"/>
                </a:solidFill>
                <a:latin typeface="KoPub돋움체 Medium" panose="00000600000000000000" pitchFamily="2" charset="-127"/>
                <a:ea typeface="KoPub돋움체 Medium" panose="00000600000000000000" pitchFamily="2" charset="-127"/>
              </a:rPr>
              <a:t>광역시</a:t>
            </a:r>
          </a:p>
        </p:txBody>
      </p:sp>
      <p:sp>
        <p:nvSpPr>
          <p:cNvPr id="51" name="타원 50">
            <a:extLst>
              <a:ext uri="{FF2B5EF4-FFF2-40B4-BE49-F238E27FC236}">
                <a16:creationId xmlns:a16="http://schemas.microsoft.com/office/drawing/2014/main" id="{9F2FAB09-3B54-448B-BA55-EC11FB7DB5F3}"/>
              </a:ext>
            </a:extLst>
          </p:cNvPr>
          <p:cNvSpPr/>
          <p:nvPr/>
        </p:nvSpPr>
        <p:spPr>
          <a:xfrm>
            <a:off x="3044287" y="4438828"/>
            <a:ext cx="379456" cy="379456"/>
          </a:xfrm>
          <a:prstGeom prst="ellipse">
            <a:avLst/>
          </a:prstGeom>
          <a:solidFill>
            <a:schemeClr val="tx2">
              <a:lumMod val="20000"/>
              <a:lumOff val="8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ko-KR" sz="900" b="1" dirty="0">
                <a:ln>
                  <a:solidFill>
                    <a:schemeClr val="bg1">
                      <a:lumMod val="75000"/>
                      <a:alpha val="0"/>
                    </a:schemeClr>
                  </a:solidFill>
                </a:ln>
                <a:solidFill>
                  <a:schemeClr val="accent1"/>
                </a:solidFill>
                <a:latin typeface="KoPub돋움체 Medium" panose="00000600000000000000" pitchFamily="2" charset="-127"/>
                <a:ea typeface="KoPub돋움체 Medium" panose="00000600000000000000" pitchFamily="2" charset="-127"/>
              </a:rPr>
              <a:t>8</a:t>
            </a:r>
            <a:r>
              <a:rPr lang="ko-KR" altLang="en-US" sz="900" b="1" dirty="0">
                <a:ln>
                  <a:solidFill>
                    <a:schemeClr val="bg1">
                      <a:lumMod val="75000"/>
                      <a:alpha val="0"/>
                    </a:schemeClr>
                  </a:solidFill>
                </a:ln>
                <a:solidFill>
                  <a:schemeClr val="accent1"/>
                </a:solidFill>
                <a:latin typeface="KoPub돋움체 Medium" panose="00000600000000000000" pitchFamily="2" charset="-127"/>
                <a:ea typeface="KoPub돋움체 Medium" panose="00000600000000000000" pitchFamily="2" charset="-127"/>
              </a:rPr>
              <a:t>개</a:t>
            </a:r>
            <a:endParaRPr lang="en-US" altLang="ko-KR" sz="900" b="1" dirty="0">
              <a:ln>
                <a:solidFill>
                  <a:schemeClr val="bg1">
                    <a:lumMod val="75000"/>
                    <a:alpha val="0"/>
                  </a:schemeClr>
                </a:solidFill>
              </a:ln>
              <a:solidFill>
                <a:schemeClr val="accent1"/>
              </a:solidFill>
              <a:latin typeface="KoPub돋움체 Medium" panose="00000600000000000000" pitchFamily="2" charset="-127"/>
              <a:ea typeface="KoPub돋움체 Medium" panose="00000600000000000000" pitchFamily="2" charset="-127"/>
            </a:endParaRPr>
          </a:p>
          <a:p>
            <a:pPr algn="ctr"/>
            <a:r>
              <a:rPr lang="ko-KR" altLang="en-US" sz="900" b="1" dirty="0">
                <a:ln>
                  <a:solidFill>
                    <a:schemeClr val="bg1">
                      <a:lumMod val="75000"/>
                      <a:alpha val="0"/>
                    </a:schemeClr>
                  </a:solidFill>
                </a:ln>
                <a:solidFill>
                  <a:schemeClr val="accent1"/>
                </a:solidFill>
                <a:latin typeface="KoPub돋움체 Medium" panose="00000600000000000000" pitchFamily="2" charset="-127"/>
                <a:ea typeface="KoPub돋움체 Medium" panose="00000600000000000000" pitchFamily="2" charset="-127"/>
              </a:rPr>
              <a:t>도</a:t>
            </a:r>
          </a:p>
        </p:txBody>
      </p:sp>
      <p:graphicFrame>
        <p:nvGraphicFramePr>
          <p:cNvPr id="52" name="차트 3">
            <a:extLst>
              <a:ext uri="{FF2B5EF4-FFF2-40B4-BE49-F238E27FC236}">
                <a16:creationId xmlns:a16="http://schemas.microsoft.com/office/drawing/2014/main" id="{63A222C5-2EFF-4A5A-B6FE-288C24A699C3}"/>
              </a:ext>
            </a:extLst>
          </p:cNvPr>
          <p:cNvGraphicFramePr/>
          <p:nvPr>
            <p:extLst>
              <p:ext uri="{D42A27DB-BD31-4B8C-83A1-F6EECF244321}">
                <p14:modId xmlns:p14="http://schemas.microsoft.com/office/powerpoint/2010/main" val="2726063829"/>
              </p:ext>
            </p:extLst>
          </p:nvPr>
        </p:nvGraphicFramePr>
        <p:xfrm>
          <a:off x="5195804" y="2506638"/>
          <a:ext cx="4212000" cy="3132000"/>
        </p:xfrm>
        <a:graphic>
          <a:graphicData uri="http://schemas.openxmlformats.org/drawingml/2006/chart">
            <c:chart xmlns:c="http://schemas.openxmlformats.org/drawingml/2006/chart" xmlns:r="http://schemas.openxmlformats.org/officeDocument/2006/relationships" r:id="rId6"/>
          </a:graphicData>
        </a:graphic>
      </p:graphicFrame>
      <p:sp>
        <p:nvSpPr>
          <p:cNvPr id="53" name="TextBox 52">
            <a:extLst>
              <a:ext uri="{FF2B5EF4-FFF2-40B4-BE49-F238E27FC236}">
                <a16:creationId xmlns:a16="http://schemas.microsoft.com/office/drawing/2014/main" id="{819A5548-8AB7-407F-B5A0-D36A17BF09FF}"/>
              </a:ext>
            </a:extLst>
          </p:cNvPr>
          <p:cNvSpPr txBox="1"/>
          <p:nvPr/>
        </p:nvSpPr>
        <p:spPr>
          <a:xfrm>
            <a:off x="5181494" y="2589447"/>
            <a:ext cx="274114"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만 호</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
        <p:nvSpPr>
          <p:cNvPr id="54" name="TextBox 53">
            <a:extLst>
              <a:ext uri="{FF2B5EF4-FFF2-40B4-BE49-F238E27FC236}">
                <a16:creationId xmlns:a16="http://schemas.microsoft.com/office/drawing/2014/main" id="{EB1C2C17-01D0-4D8C-AB0A-1D9C95EC6EDE}"/>
              </a:ext>
            </a:extLst>
          </p:cNvPr>
          <p:cNvSpPr txBox="1"/>
          <p:nvPr/>
        </p:nvSpPr>
        <p:spPr>
          <a:xfrm>
            <a:off x="2758472" y="2733822"/>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
        <p:nvSpPr>
          <p:cNvPr id="55" name="TextBox 54">
            <a:extLst>
              <a:ext uri="{FF2B5EF4-FFF2-40B4-BE49-F238E27FC236}">
                <a16:creationId xmlns:a16="http://schemas.microsoft.com/office/drawing/2014/main" id="{D3D622FD-63E6-49EE-885D-D6E8321BD04C}"/>
              </a:ext>
            </a:extLst>
          </p:cNvPr>
          <p:cNvSpPr txBox="1"/>
          <p:nvPr/>
        </p:nvSpPr>
        <p:spPr>
          <a:xfrm>
            <a:off x="580049" y="4205274"/>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
        <p:nvSpPr>
          <p:cNvPr id="56" name="TextBox 55">
            <a:extLst>
              <a:ext uri="{FF2B5EF4-FFF2-40B4-BE49-F238E27FC236}">
                <a16:creationId xmlns:a16="http://schemas.microsoft.com/office/drawing/2014/main" id="{59D364CF-798B-42DE-9859-9FDD9D4BFE46}"/>
              </a:ext>
            </a:extLst>
          </p:cNvPr>
          <p:cNvSpPr txBox="1"/>
          <p:nvPr/>
        </p:nvSpPr>
        <p:spPr>
          <a:xfrm>
            <a:off x="2758472" y="4205274"/>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Tree>
    <p:extLst>
      <p:ext uri="{BB962C8B-B14F-4D97-AF65-F5344CB8AC3E}">
        <p14:creationId xmlns:p14="http://schemas.microsoft.com/office/powerpoint/2010/main" val="26469303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ED698C70-F79A-47E5-9957-4A5768D01E08}"/>
              </a:ext>
            </a:extLst>
          </p:cNvPr>
          <p:cNvSpPr txBox="1"/>
          <p:nvPr/>
        </p:nvSpPr>
        <p:spPr>
          <a:xfrm>
            <a:off x="5132389" y="5722388"/>
            <a:ext cx="4284613" cy="478387"/>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한국부동산원</a:t>
            </a:r>
          </a:p>
          <a:p>
            <a:r>
              <a:rPr lang="en-US" altLang="ko-KR" dirty="0">
                <a:solidFill>
                  <a:schemeClr val="bg1">
                    <a:lumMod val="50000"/>
                  </a:schemeClr>
                </a:solidFill>
              </a:rPr>
              <a:t>Note 1: 2021</a:t>
            </a:r>
            <a:r>
              <a:rPr lang="ko-KR" altLang="en-US" dirty="0">
                <a:solidFill>
                  <a:schemeClr val="bg1">
                    <a:lumMod val="50000"/>
                  </a:schemeClr>
                </a:solidFill>
              </a:rPr>
              <a:t>년 </a:t>
            </a:r>
            <a:r>
              <a:rPr lang="en-US" altLang="ko-KR" dirty="0">
                <a:solidFill>
                  <a:schemeClr val="bg1">
                    <a:lumMod val="50000"/>
                  </a:schemeClr>
                </a:solidFill>
              </a:rPr>
              <a:t>4/4</a:t>
            </a:r>
            <a:r>
              <a:rPr lang="ko-KR" altLang="en-US" dirty="0">
                <a:solidFill>
                  <a:schemeClr val="bg1">
                    <a:lumMod val="50000"/>
                  </a:schemeClr>
                </a:solidFill>
              </a:rPr>
              <a:t>분기</a:t>
            </a:r>
            <a:r>
              <a:rPr lang="en-US" altLang="ko-KR" dirty="0">
                <a:solidFill>
                  <a:schemeClr val="bg1">
                    <a:lumMod val="50000"/>
                  </a:schemeClr>
                </a:solidFill>
              </a:rPr>
              <a:t>=100, </a:t>
            </a:r>
            <a:r>
              <a:rPr lang="ko-KR" altLang="en-US" dirty="0">
                <a:solidFill>
                  <a:schemeClr val="bg1">
                    <a:lumMod val="50000"/>
                  </a:schemeClr>
                </a:solidFill>
              </a:rPr>
              <a:t>상가는 중대형 기준</a:t>
            </a:r>
          </a:p>
          <a:p>
            <a:r>
              <a:rPr lang="en-US" altLang="ko-KR" dirty="0">
                <a:solidFill>
                  <a:schemeClr val="bg1">
                    <a:lumMod val="50000"/>
                  </a:schemeClr>
                </a:solidFill>
              </a:rPr>
              <a:t>Note 2: 2019</a:t>
            </a:r>
            <a:r>
              <a:rPr lang="ko-KR" altLang="en-US" dirty="0">
                <a:solidFill>
                  <a:schemeClr val="bg1">
                    <a:lumMod val="50000"/>
                  </a:schemeClr>
                </a:solidFill>
              </a:rPr>
              <a:t>년 </a:t>
            </a:r>
            <a:r>
              <a:rPr lang="en-US" altLang="ko-KR" dirty="0">
                <a:solidFill>
                  <a:schemeClr val="bg1">
                    <a:lumMod val="50000"/>
                  </a:schemeClr>
                </a:solidFill>
              </a:rPr>
              <a:t>4/4</a:t>
            </a:r>
            <a:r>
              <a:rPr lang="ko-KR" altLang="en-US" dirty="0">
                <a:solidFill>
                  <a:schemeClr val="bg1">
                    <a:lumMod val="50000"/>
                  </a:schemeClr>
                </a:solidFill>
              </a:rPr>
              <a:t>분기 </a:t>
            </a:r>
            <a:r>
              <a:rPr lang="ko-KR" altLang="en-US" dirty="0" err="1">
                <a:solidFill>
                  <a:schemeClr val="bg1">
                    <a:lumMod val="50000"/>
                  </a:schemeClr>
                </a:solidFill>
              </a:rPr>
              <a:t>공실률부터</a:t>
            </a:r>
            <a:r>
              <a:rPr lang="ko-KR" altLang="en-US" dirty="0">
                <a:solidFill>
                  <a:schemeClr val="bg1">
                    <a:lumMod val="50000"/>
                  </a:schemeClr>
                </a:solidFill>
              </a:rPr>
              <a:t> 표본개편으로 시계열 단절</a:t>
            </a:r>
          </a:p>
        </p:txBody>
      </p:sp>
      <p:sp>
        <p:nvSpPr>
          <p:cNvPr id="28" name="텍스트 개체 틀 27">
            <a:extLst>
              <a:ext uri="{FF2B5EF4-FFF2-40B4-BE49-F238E27FC236}">
                <a16:creationId xmlns:a16="http://schemas.microsoft.com/office/drawing/2014/main" id="{259D3791-25DA-4E03-8E5F-258A6FDEB7E2}"/>
              </a:ext>
            </a:extLst>
          </p:cNvPr>
          <p:cNvSpPr>
            <a:spLocks noGrp="1"/>
          </p:cNvSpPr>
          <p:nvPr>
            <p:ph type="body" sz="quarter" idx="10"/>
          </p:nvPr>
        </p:nvSpPr>
        <p:spPr>
          <a:xfrm>
            <a:off x="488949" y="333149"/>
            <a:ext cx="8928101" cy="184666"/>
          </a:xfrm>
        </p:spPr>
        <p:txBody>
          <a:bodyPr/>
          <a:lstStyle/>
          <a:p>
            <a:r>
              <a:rPr lang="en-US" altLang="ko-KR" dirty="0"/>
              <a:t>II. </a:t>
            </a:r>
            <a:r>
              <a:rPr lang="ko-KR" altLang="en-US" dirty="0"/>
              <a:t>국내 금융안정 상황 진단</a:t>
            </a:r>
          </a:p>
        </p:txBody>
      </p:sp>
      <p:sp>
        <p:nvSpPr>
          <p:cNvPr id="29" name="텍스트 개체 틀 28">
            <a:extLst>
              <a:ext uri="{FF2B5EF4-FFF2-40B4-BE49-F238E27FC236}">
                <a16:creationId xmlns:a16="http://schemas.microsoft.com/office/drawing/2014/main" id="{D76A6FAF-1367-4DCA-84D3-8A949242B9D3}"/>
              </a:ext>
            </a:extLst>
          </p:cNvPr>
          <p:cNvSpPr>
            <a:spLocks noGrp="1"/>
          </p:cNvSpPr>
          <p:nvPr>
            <p:ph type="body" sz="quarter" idx="11"/>
          </p:nvPr>
        </p:nvSpPr>
        <p:spPr>
          <a:xfrm>
            <a:off x="488950" y="617249"/>
            <a:ext cx="8928100" cy="322262"/>
          </a:xfrm>
        </p:spPr>
        <p:txBody>
          <a:bodyPr/>
          <a:lstStyle/>
          <a:p>
            <a:pPr lvl="0"/>
            <a:r>
              <a:rPr lang="en-US" altLang="ko-KR" dirty="0"/>
              <a:t>2. </a:t>
            </a:r>
            <a:r>
              <a:rPr lang="ko-KR" altLang="en-US" dirty="0"/>
              <a:t>부문별 금융안정 상황 </a:t>
            </a:r>
            <a:r>
              <a:rPr lang="en-US" altLang="ko-KR" dirty="0">
                <a:latin typeface="KoPub돋움체 Medium" panose="02020603020101020101" pitchFamily="18" charset="-127"/>
                <a:ea typeface="KoPub돋움체 Medium" panose="02020603020101020101" pitchFamily="18" charset="-127"/>
              </a:rPr>
              <a:t>》 </a:t>
            </a:r>
            <a:r>
              <a:rPr lang="ko-KR" altLang="en-US" dirty="0">
                <a:latin typeface="KoPub돋움체 Medium" panose="02020603020101020101" pitchFamily="18" charset="-127"/>
                <a:ea typeface="KoPub돋움체 Medium" panose="02020603020101020101" pitchFamily="18" charset="-127"/>
              </a:rPr>
              <a:t>② 자산시장</a:t>
            </a:r>
            <a:r>
              <a:rPr lang="en-US" altLang="ko-KR" dirty="0">
                <a:latin typeface="KoPub돋움체 Medium" panose="02020603020101020101" pitchFamily="18" charset="-127"/>
                <a:ea typeface="KoPub돋움체 Medium" panose="02020603020101020101" pitchFamily="18" charset="-127"/>
              </a:rPr>
              <a:t>: </a:t>
            </a:r>
            <a:r>
              <a:rPr lang="ko-KR" altLang="en-US" dirty="0">
                <a:latin typeface="KoPub돋움체 Medium" panose="02020603020101020101" pitchFamily="18" charset="-127"/>
                <a:ea typeface="KoPub돋움체 Medium" panose="02020603020101020101" pitchFamily="18" charset="-127"/>
              </a:rPr>
              <a:t>부동산시장 </a:t>
            </a:r>
            <a:r>
              <a:rPr lang="en-US" altLang="ko-KR" dirty="0">
                <a:latin typeface="KoPub돋움체 Medium" panose="02020603020101020101" pitchFamily="18" charset="-127"/>
                <a:ea typeface="KoPub돋움체 Medium" panose="02020603020101020101" pitchFamily="18" charset="-127"/>
              </a:rPr>
              <a:t>(</a:t>
            </a:r>
            <a:r>
              <a:rPr lang="ko-KR" altLang="en-US" dirty="0">
                <a:latin typeface="KoPub돋움체 Medium" panose="02020603020101020101" pitchFamily="18" charset="-127"/>
                <a:ea typeface="KoPub돋움체 Medium" panose="02020603020101020101" pitchFamily="18" charset="-127"/>
              </a:rPr>
              <a:t>계속</a:t>
            </a:r>
            <a:r>
              <a:rPr lang="en-US" altLang="ko-KR" dirty="0">
                <a:latin typeface="KoPub돋움체 Medium" panose="02020603020101020101" pitchFamily="18" charset="-127"/>
                <a:ea typeface="KoPub돋움체 Medium" panose="02020603020101020101" pitchFamily="18" charset="-127"/>
              </a:rPr>
              <a:t>) </a:t>
            </a:r>
            <a:endParaRPr lang="ko-KR" altLang="en-US" noProof="0" dirty="0">
              <a:latin typeface="KoPub돋움체 Medium" panose="02020603020101020101" pitchFamily="18" charset="-127"/>
              <a:ea typeface="KoPub돋움체 Medium" panose="02020603020101020101" pitchFamily="18" charset="-127"/>
            </a:endParaRPr>
          </a:p>
        </p:txBody>
      </p:sp>
      <p:sp>
        <p:nvSpPr>
          <p:cNvPr id="30" name="텍스트 개체 틀 29">
            <a:extLst>
              <a:ext uri="{FF2B5EF4-FFF2-40B4-BE49-F238E27FC236}">
                <a16:creationId xmlns:a16="http://schemas.microsoft.com/office/drawing/2014/main" id="{183C42BE-A3A8-4442-962E-02357DF3145F}"/>
              </a:ext>
            </a:extLst>
          </p:cNvPr>
          <p:cNvSpPr>
            <a:spLocks noGrp="1"/>
          </p:cNvSpPr>
          <p:nvPr>
            <p:ph type="body" sz="quarter" idx="13"/>
          </p:nvPr>
        </p:nvSpPr>
        <p:spPr>
          <a:xfrm>
            <a:off x="488950" y="1162050"/>
            <a:ext cx="8928100" cy="865188"/>
          </a:xfrm>
        </p:spPr>
        <p:txBody>
          <a:bodyPr/>
          <a:lstStyle/>
          <a:p>
            <a:pPr lvl="0" algn="just"/>
            <a:r>
              <a:rPr lang="ko-KR" altLang="en-US" dirty="0"/>
              <a:t>’</a:t>
            </a:r>
            <a:r>
              <a:rPr lang="en-US" altLang="ko-KR" dirty="0"/>
              <a:t>23</a:t>
            </a:r>
            <a:r>
              <a:rPr lang="ko-KR" altLang="en-US" dirty="0"/>
              <a:t>년 </a:t>
            </a:r>
            <a:r>
              <a:rPr lang="en-US" altLang="ko-KR" dirty="0"/>
              <a:t>1</a:t>
            </a:r>
            <a:r>
              <a:rPr lang="ko-KR" altLang="en-US" dirty="0"/>
              <a:t>분기 중 상업용 부동산 거래량은 전년동기대비 </a:t>
            </a:r>
            <a:r>
              <a:rPr lang="en-US" altLang="ko-KR" dirty="0"/>
              <a:t>52.6% </a:t>
            </a:r>
            <a:r>
              <a:rPr lang="ko-KR" altLang="en-US" dirty="0"/>
              <a:t>감소한 </a:t>
            </a:r>
            <a:r>
              <a:rPr lang="en-US" altLang="ko-KR" dirty="0"/>
              <a:t>3.7</a:t>
            </a:r>
            <a:r>
              <a:rPr lang="ko-KR" altLang="en-US" dirty="0"/>
              <a:t>만 건임</a:t>
            </a:r>
            <a:r>
              <a:rPr lang="en-US" altLang="ko-KR" dirty="0"/>
              <a:t>. </a:t>
            </a:r>
            <a:r>
              <a:rPr lang="ko-KR" altLang="en-US" dirty="0"/>
              <a:t>상가의 임대가격은 내수회복 지연</a:t>
            </a:r>
            <a:r>
              <a:rPr lang="en-US" altLang="ko-KR" dirty="0"/>
              <a:t>, </a:t>
            </a:r>
            <a:r>
              <a:rPr lang="ko-KR" altLang="en-US" dirty="0"/>
              <a:t>소비심리 위축 등으로 하락세로 </a:t>
            </a:r>
            <a:r>
              <a:rPr lang="ko-KR" altLang="en-US" dirty="0" err="1"/>
              <a:t>공실률</a:t>
            </a:r>
            <a:r>
              <a:rPr lang="en-US" altLang="ko-KR" dirty="0"/>
              <a:t>(13.2%→13.3%)</a:t>
            </a:r>
            <a:r>
              <a:rPr lang="ko-KR" altLang="en-US" dirty="0"/>
              <a:t>은 전년동기대비 소폭 상승함</a:t>
            </a:r>
            <a:r>
              <a:rPr lang="en-US" altLang="ko-KR" dirty="0"/>
              <a:t>. </a:t>
            </a:r>
            <a:r>
              <a:rPr lang="ko-KR" altLang="en-US" dirty="0"/>
              <a:t>반면 오피스의 경우   임대가격은 신규 공급 제한</a:t>
            </a:r>
            <a:r>
              <a:rPr lang="en-US" altLang="ko-KR" dirty="0"/>
              <a:t>, </a:t>
            </a:r>
            <a:r>
              <a:rPr lang="ko-KR" altLang="en-US" dirty="0"/>
              <a:t>주요 업무지구 임차수요 등으로 상승하고</a:t>
            </a:r>
            <a:r>
              <a:rPr lang="en-US" altLang="ko-KR" dirty="0"/>
              <a:t>, </a:t>
            </a:r>
            <a:r>
              <a:rPr lang="ko-KR" altLang="en-US" dirty="0" err="1"/>
              <a:t>공실률</a:t>
            </a:r>
            <a:r>
              <a:rPr lang="en-US" altLang="ko-KR" dirty="0"/>
              <a:t>(10.4%→9.5%)</a:t>
            </a:r>
            <a:r>
              <a:rPr lang="ko-KR" altLang="en-US" dirty="0"/>
              <a:t>도 하락함</a:t>
            </a:r>
          </a:p>
        </p:txBody>
      </p:sp>
      <p:grpSp>
        <p:nvGrpSpPr>
          <p:cNvPr id="39" name="그룹 38">
            <a:extLst>
              <a:ext uri="{FF2B5EF4-FFF2-40B4-BE49-F238E27FC236}">
                <a16:creationId xmlns:a16="http://schemas.microsoft.com/office/drawing/2014/main" id="{B64A79FF-6D7D-48AC-9ED1-364E86600BBB}"/>
              </a:ext>
            </a:extLst>
          </p:cNvPr>
          <p:cNvGrpSpPr/>
          <p:nvPr/>
        </p:nvGrpSpPr>
        <p:grpSpPr>
          <a:xfrm>
            <a:off x="488950" y="2176483"/>
            <a:ext cx="4284000" cy="276837"/>
            <a:chOff x="704850" y="2013298"/>
            <a:chExt cx="4140200" cy="276837"/>
          </a:xfrm>
        </p:grpSpPr>
        <p:sp>
          <p:nvSpPr>
            <p:cNvPr id="41" name="TextBox 40">
              <a:extLst>
                <a:ext uri="{FF2B5EF4-FFF2-40B4-BE49-F238E27FC236}">
                  <a16:creationId xmlns:a16="http://schemas.microsoft.com/office/drawing/2014/main" id="{B562D2CA-9D0A-49A0-B253-8687FD0A26BD}"/>
                </a:ext>
              </a:extLst>
            </p:cNvPr>
            <p:cNvSpPr txBox="1"/>
            <p:nvPr/>
          </p:nvSpPr>
          <p:spPr>
            <a:xfrm>
              <a:off x="704850" y="2046854"/>
              <a:ext cx="1361743"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상업용 부동산 거래량</a:t>
              </a:r>
            </a:p>
          </p:txBody>
        </p:sp>
        <p:cxnSp>
          <p:nvCxnSpPr>
            <p:cNvPr id="42" name="직선 연결선 41">
              <a:extLst>
                <a:ext uri="{FF2B5EF4-FFF2-40B4-BE49-F238E27FC236}">
                  <a16:creationId xmlns:a16="http://schemas.microsoft.com/office/drawing/2014/main" id="{2B89C74A-8801-4C11-8E3F-4DE58DA45C97}"/>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3" name="직선 연결선 42">
              <a:extLst>
                <a:ext uri="{FF2B5EF4-FFF2-40B4-BE49-F238E27FC236}">
                  <a16:creationId xmlns:a16="http://schemas.microsoft.com/office/drawing/2014/main" id="{2399490A-0770-4114-8931-EEC08474A9D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4" name="그룹 43">
            <a:extLst>
              <a:ext uri="{FF2B5EF4-FFF2-40B4-BE49-F238E27FC236}">
                <a16:creationId xmlns:a16="http://schemas.microsoft.com/office/drawing/2014/main" id="{7A966C1A-85C7-4C9D-A83B-C34A3F6176F8}"/>
              </a:ext>
            </a:extLst>
          </p:cNvPr>
          <p:cNvGrpSpPr/>
          <p:nvPr/>
        </p:nvGrpSpPr>
        <p:grpSpPr>
          <a:xfrm>
            <a:off x="5132388" y="2180439"/>
            <a:ext cx="4284000" cy="276837"/>
            <a:chOff x="704850" y="2013298"/>
            <a:chExt cx="4140200" cy="276837"/>
          </a:xfrm>
        </p:grpSpPr>
        <p:sp>
          <p:nvSpPr>
            <p:cNvPr id="45" name="TextBox 44">
              <a:extLst>
                <a:ext uri="{FF2B5EF4-FFF2-40B4-BE49-F238E27FC236}">
                  <a16:creationId xmlns:a16="http://schemas.microsoft.com/office/drawing/2014/main" id="{F7FE45B1-4243-4583-987A-8DF818E083DB}"/>
                </a:ext>
              </a:extLst>
            </p:cNvPr>
            <p:cNvSpPr txBox="1"/>
            <p:nvPr/>
          </p:nvSpPr>
          <p:spPr>
            <a:xfrm>
              <a:off x="704850" y="2046854"/>
              <a:ext cx="2441532"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상업용 부동산 </a:t>
              </a:r>
              <a:r>
                <a:rPr lang="ko-KR" altLang="en-US" sz="1300" dirty="0" err="1">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공실률</a:t>
              </a:r>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 및 임대가격지수</a:t>
              </a:r>
            </a:p>
          </p:txBody>
        </p:sp>
        <p:cxnSp>
          <p:nvCxnSpPr>
            <p:cNvPr id="46" name="직선 연결선 45">
              <a:extLst>
                <a:ext uri="{FF2B5EF4-FFF2-40B4-BE49-F238E27FC236}">
                  <a16:creationId xmlns:a16="http://schemas.microsoft.com/office/drawing/2014/main" id="{65443B1C-2045-47FB-8463-9CD55458A735}"/>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8" name="직선 연결선 47">
              <a:extLst>
                <a:ext uri="{FF2B5EF4-FFF2-40B4-BE49-F238E27FC236}">
                  <a16:creationId xmlns:a16="http://schemas.microsoft.com/office/drawing/2014/main" id="{C8231BB7-04DB-4E01-8476-09C9D47A1A9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6" name="TextBox 25">
            <a:extLst>
              <a:ext uri="{FF2B5EF4-FFF2-40B4-BE49-F238E27FC236}">
                <a16:creationId xmlns:a16="http://schemas.microsoft.com/office/drawing/2014/main" id="{6DD5534C-CCCB-4654-A76A-90154AE82E0E}"/>
              </a:ext>
            </a:extLst>
          </p:cNvPr>
          <p:cNvSpPr txBox="1"/>
          <p:nvPr/>
        </p:nvSpPr>
        <p:spPr>
          <a:xfrm>
            <a:off x="489000" y="5968610"/>
            <a:ext cx="4284613" cy="232165"/>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한국부동산원</a:t>
            </a:r>
            <a:r>
              <a:rPr lang="en-US" altLang="ko-KR" dirty="0">
                <a:solidFill>
                  <a:schemeClr val="bg1">
                    <a:lumMod val="50000"/>
                  </a:schemeClr>
                </a:solidFill>
              </a:rPr>
              <a:t>, </a:t>
            </a:r>
            <a:r>
              <a:rPr lang="ko-KR" altLang="en-US" dirty="0">
                <a:solidFill>
                  <a:schemeClr val="bg1">
                    <a:lumMod val="50000"/>
                  </a:schemeClr>
                </a:solidFill>
              </a:rPr>
              <a:t>국토교통부</a:t>
            </a:r>
          </a:p>
        </p:txBody>
      </p:sp>
      <p:graphicFrame>
        <p:nvGraphicFramePr>
          <p:cNvPr id="57" name="차트 1">
            <a:extLst>
              <a:ext uri="{FF2B5EF4-FFF2-40B4-BE49-F238E27FC236}">
                <a16:creationId xmlns:a16="http://schemas.microsoft.com/office/drawing/2014/main" id="{24D0EA88-C4D2-4FCB-B08C-88BC69EB9882}"/>
              </a:ext>
            </a:extLst>
          </p:cNvPr>
          <p:cNvGraphicFramePr/>
          <p:nvPr>
            <p:extLst>
              <p:ext uri="{D42A27DB-BD31-4B8C-83A1-F6EECF244321}">
                <p14:modId xmlns:p14="http://schemas.microsoft.com/office/powerpoint/2010/main" val="3244714728"/>
              </p:ext>
            </p:extLst>
          </p:nvPr>
        </p:nvGraphicFramePr>
        <p:xfrm>
          <a:off x="488950" y="2608149"/>
          <a:ext cx="4284000" cy="3103810"/>
        </p:xfrm>
        <a:graphic>
          <a:graphicData uri="http://schemas.openxmlformats.org/drawingml/2006/chart">
            <c:chart xmlns:c="http://schemas.openxmlformats.org/drawingml/2006/chart" xmlns:r="http://schemas.openxmlformats.org/officeDocument/2006/relationships" r:id="rId2"/>
          </a:graphicData>
        </a:graphic>
      </p:graphicFrame>
      <p:sp>
        <p:nvSpPr>
          <p:cNvPr id="58" name="TextBox 57">
            <a:extLst>
              <a:ext uri="{FF2B5EF4-FFF2-40B4-BE49-F238E27FC236}">
                <a16:creationId xmlns:a16="http://schemas.microsoft.com/office/drawing/2014/main" id="{B168ECC8-1B2C-417C-A086-B5EFDA7BB8B8}"/>
              </a:ext>
            </a:extLst>
          </p:cNvPr>
          <p:cNvSpPr txBox="1"/>
          <p:nvPr/>
        </p:nvSpPr>
        <p:spPr>
          <a:xfrm>
            <a:off x="505856" y="2589447"/>
            <a:ext cx="274114"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만 호</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graphicFrame>
        <p:nvGraphicFramePr>
          <p:cNvPr id="59" name="차트 58">
            <a:extLst>
              <a:ext uri="{FF2B5EF4-FFF2-40B4-BE49-F238E27FC236}">
                <a16:creationId xmlns:a16="http://schemas.microsoft.com/office/drawing/2014/main" id="{CBDBE9C5-23F5-4414-96CE-87CFA87D72F0}"/>
              </a:ext>
            </a:extLst>
          </p:cNvPr>
          <p:cNvGraphicFramePr/>
          <p:nvPr>
            <p:extLst>
              <p:ext uri="{D42A27DB-BD31-4B8C-83A1-F6EECF244321}">
                <p14:modId xmlns:p14="http://schemas.microsoft.com/office/powerpoint/2010/main" val="1299937437"/>
              </p:ext>
            </p:extLst>
          </p:nvPr>
        </p:nvGraphicFramePr>
        <p:xfrm>
          <a:off x="5132388" y="2589446"/>
          <a:ext cx="4284000" cy="3176213"/>
        </p:xfrm>
        <a:graphic>
          <a:graphicData uri="http://schemas.openxmlformats.org/drawingml/2006/chart">
            <c:chart xmlns:c="http://schemas.openxmlformats.org/drawingml/2006/chart" xmlns:r="http://schemas.openxmlformats.org/officeDocument/2006/relationships" r:id="rId3"/>
          </a:graphicData>
        </a:graphic>
      </p:graphicFrame>
      <p:sp>
        <p:nvSpPr>
          <p:cNvPr id="60" name="TextBox 59">
            <a:extLst>
              <a:ext uri="{FF2B5EF4-FFF2-40B4-BE49-F238E27FC236}">
                <a16:creationId xmlns:a16="http://schemas.microsoft.com/office/drawing/2014/main" id="{22769593-A9F1-4E11-A7E7-74C02494E2AD}"/>
              </a:ext>
            </a:extLst>
          </p:cNvPr>
          <p:cNvSpPr txBox="1"/>
          <p:nvPr/>
        </p:nvSpPr>
        <p:spPr>
          <a:xfrm>
            <a:off x="9212730" y="2589447"/>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Tree>
    <p:extLst>
      <p:ext uri="{BB962C8B-B14F-4D97-AF65-F5344CB8AC3E}">
        <p14:creationId xmlns:p14="http://schemas.microsoft.com/office/powerpoint/2010/main" val="12692029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ED698C70-F79A-47E5-9957-4A5768D01E08}"/>
              </a:ext>
            </a:extLst>
          </p:cNvPr>
          <p:cNvSpPr txBox="1"/>
          <p:nvPr/>
        </p:nvSpPr>
        <p:spPr>
          <a:xfrm>
            <a:off x="5132389" y="5845499"/>
            <a:ext cx="4284613"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일반은행 업무보고서 </a:t>
            </a:r>
          </a:p>
          <a:p>
            <a:r>
              <a:rPr lang="en-US" altLang="ko-KR" dirty="0">
                <a:solidFill>
                  <a:schemeClr val="bg1">
                    <a:lumMod val="50000"/>
                  </a:schemeClr>
                </a:solidFill>
              </a:rPr>
              <a:t>Note: </a:t>
            </a:r>
            <a:r>
              <a:rPr lang="ko-KR" altLang="en-US" dirty="0">
                <a:solidFill>
                  <a:schemeClr val="bg1">
                    <a:lumMod val="50000"/>
                  </a:schemeClr>
                </a:solidFill>
              </a:rPr>
              <a:t>정리는 회수</a:t>
            </a:r>
            <a:r>
              <a:rPr lang="en-US" altLang="ko-KR" dirty="0">
                <a:solidFill>
                  <a:schemeClr val="bg1">
                    <a:lumMod val="50000"/>
                  </a:schemeClr>
                </a:solidFill>
              </a:rPr>
              <a:t>, </a:t>
            </a:r>
            <a:r>
              <a:rPr lang="ko-KR" altLang="en-US" dirty="0">
                <a:solidFill>
                  <a:schemeClr val="bg1">
                    <a:lumMod val="50000"/>
                  </a:schemeClr>
                </a:solidFill>
              </a:rPr>
              <a:t>대손상각</a:t>
            </a:r>
            <a:r>
              <a:rPr lang="en-US" altLang="ko-KR" dirty="0">
                <a:solidFill>
                  <a:schemeClr val="bg1">
                    <a:lumMod val="50000"/>
                  </a:schemeClr>
                </a:solidFill>
              </a:rPr>
              <a:t>, </a:t>
            </a:r>
            <a:r>
              <a:rPr lang="ko-KR" altLang="en-US" dirty="0">
                <a:solidFill>
                  <a:schemeClr val="bg1">
                    <a:lumMod val="50000"/>
                  </a:schemeClr>
                </a:solidFill>
              </a:rPr>
              <a:t>매각</a:t>
            </a:r>
            <a:r>
              <a:rPr lang="en-US" altLang="ko-KR" dirty="0">
                <a:solidFill>
                  <a:schemeClr val="bg1">
                    <a:lumMod val="50000"/>
                  </a:schemeClr>
                </a:solidFill>
              </a:rPr>
              <a:t>, </a:t>
            </a:r>
            <a:r>
              <a:rPr lang="ko-KR" altLang="en-US" dirty="0" err="1">
                <a:solidFill>
                  <a:schemeClr val="bg1">
                    <a:lumMod val="50000"/>
                  </a:schemeClr>
                </a:solidFill>
              </a:rPr>
              <a:t>건전성재분류</a:t>
            </a:r>
            <a:r>
              <a:rPr lang="ko-KR" altLang="en-US" dirty="0">
                <a:solidFill>
                  <a:schemeClr val="bg1">
                    <a:lumMod val="50000"/>
                  </a:schemeClr>
                </a:solidFill>
              </a:rPr>
              <a:t> 및 채권재조정 등 포함 </a:t>
            </a:r>
          </a:p>
        </p:txBody>
      </p:sp>
      <p:sp>
        <p:nvSpPr>
          <p:cNvPr id="28" name="텍스트 개체 틀 27">
            <a:extLst>
              <a:ext uri="{FF2B5EF4-FFF2-40B4-BE49-F238E27FC236}">
                <a16:creationId xmlns:a16="http://schemas.microsoft.com/office/drawing/2014/main" id="{259D3791-25DA-4E03-8E5F-258A6FDEB7E2}"/>
              </a:ext>
            </a:extLst>
          </p:cNvPr>
          <p:cNvSpPr>
            <a:spLocks noGrp="1"/>
          </p:cNvSpPr>
          <p:nvPr>
            <p:ph type="body" sz="quarter" idx="10"/>
          </p:nvPr>
        </p:nvSpPr>
        <p:spPr>
          <a:xfrm>
            <a:off x="488949" y="333149"/>
            <a:ext cx="8928101" cy="184666"/>
          </a:xfrm>
        </p:spPr>
        <p:txBody>
          <a:bodyPr/>
          <a:lstStyle/>
          <a:p>
            <a:r>
              <a:rPr lang="en-US" altLang="ko-KR" dirty="0"/>
              <a:t>II. </a:t>
            </a:r>
            <a:r>
              <a:rPr lang="ko-KR" altLang="en-US" dirty="0"/>
              <a:t>국내 금융안정 상황 진단</a:t>
            </a:r>
          </a:p>
        </p:txBody>
      </p:sp>
      <p:sp>
        <p:nvSpPr>
          <p:cNvPr id="29" name="텍스트 개체 틀 28">
            <a:extLst>
              <a:ext uri="{FF2B5EF4-FFF2-40B4-BE49-F238E27FC236}">
                <a16:creationId xmlns:a16="http://schemas.microsoft.com/office/drawing/2014/main" id="{D76A6FAF-1367-4DCA-84D3-8A949242B9D3}"/>
              </a:ext>
            </a:extLst>
          </p:cNvPr>
          <p:cNvSpPr>
            <a:spLocks noGrp="1"/>
          </p:cNvSpPr>
          <p:nvPr>
            <p:ph type="body" sz="quarter" idx="11"/>
          </p:nvPr>
        </p:nvSpPr>
        <p:spPr>
          <a:xfrm>
            <a:off x="488950" y="617249"/>
            <a:ext cx="8928100" cy="322262"/>
          </a:xfrm>
        </p:spPr>
        <p:txBody>
          <a:bodyPr/>
          <a:lstStyle/>
          <a:p>
            <a:pPr lvl="0"/>
            <a:r>
              <a:rPr lang="en-US" altLang="ko-KR" dirty="0"/>
              <a:t>2. </a:t>
            </a:r>
            <a:r>
              <a:rPr lang="ko-KR" altLang="en-US" dirty="0"/>
              <a:t>부문별 금융안정 상황 </a:t>
            </a:r>
            <a:r>
              <a:rPr lang="en-US" altLang="ko-KR" dirty="0">
                <a:latin typeface="KoPub돋움체 Medium" panose="02020603020101020101" pitchFamily="18" charset="-127"/>
                <a:ea typeface="KoPub돋움체 Medium" panose="02020603020101020101" pitchFamily="18" charset="-127"/>
              </a:rPr>
              <a:t>》 </a:t>
            </a:r>
            <a:r>
              <a:rPr lang="ko-KR" altLang="en-US" dirty="0">
                <a:latin typeface="KoPub돋움체 Medium" panose="02020603020101020101" pitchFamily="18" charset="-127"/>
                <a:ea typeface="KoPub돋움체 Medium" panose="02020603020101020101" pitchFamily="18" charset="-127"/>
              </a:rPr>
              <a:t>③ 금융기관</a:t>
            </a:r>
            <a:r>
              <a:rPr lang="en-US" altLang="ko-KR" dirty="0">
                <a:latin typeface="KoPub돋움체 Medium" panose="02020603020101020101" pitchFamily="18" charset="-127"/>
                <a:ea typeface="KoPub돋움체 Medium" panose="02020603020101020101" pitchFamily="18" charset="-127"/>
              </a:rPr>
              <a:t>: </a:t>
            </a:r>
            <a:r>
              <a:rPr lang="ko-KR" altLang="en-US" dirty="0">
                <a:latin typeface="KoPub돋움체 Medium" panose="02020603020101020101" pitchFamily="18" charset="-127"/>
                <a:ea typeface="KoPub돋움체 Medium" panose="02020603020101020101" pitchFamily="18" charset="-127"/>
              </a:rPr>
              <a:t>일반은행</a:t>
            </a:r>
            <a:endParaRPr lang="ko-KR" altLang="en-US" noProof="0" dirty="0">
              <a:latin typeface="KoPub돋움체 Medium" panose="02020603020101020101" pitchFamily="18" charset="-127"/>
              <a:ea typeface="KoPub돋움체 Medium" panose="02020603020101020101" pitchFamily="18" charset="-127"/>
            </a:endParaRPr>
          </a:p>
        </p:txBody>
      </p:sp>
      <p:sp>
        <p:nvSpPr>
          <p:cNvPr id="30" name="텍스트 개체 틀 29">
            <a:extLst>
              <a:ext uri="{FF2B5EF4-FFF2-40B4-BE49-F238E27FC236}">
                <a16:creationId xmlns:a16="http://schemas.microsoft.com/office/drawing/2014/main" id="{183C42BE-A3A8-4442-962E-02357DF3145F}"/>
              </a:ext>
            </a:extLst>
          </p:cNvPr>
          <p:cNvSpPr>
            <a:spLocks noGrp="1"/>
          </p:cNvSpPr>
          <p:nvPr>
            <p:ph type="body" sz="quarter" idx="13"/>
          </p:nvPr>
        </p:nvSpPr>
        <p:spPr>
          <a:xfrm>
            <a:off x="488950" y="1162050"/>
            <a:ext cx="8928100" cy="865188"/>
          </a:xfrm>
        </p:spPr>
        <p:txBody>
          <a:bodyPr/>
          <a:lstStyle/>
          <a:p>
            <a:pPr lvl="0" algn="just"/>
            <a:r>
              <a:rPr lang="ko-KR" altLang="en-US" dirty="0"/>
              <a:t>일반은행의 총자산은 ’</a:t>
            </a:r>
            <a:r>
              <a:rPr lang="en-US" altLang="ko-KR" dirty="0"/>
              <a:t>23</a:t>
            </a:r>
            <a:r>
              <a:rPr lang="ko-KR" altLang="en-US" dirty="0"/>
              <a:t>년 </a:t>
            </a:r>
            <a:r>
              <a:rPr lang="en-US" altLang="ko-KR" dirty="0"/>
              <a:t>1</a:t>
            </a:r>
            <a:r>
              <a:rPr lang="ko-KR" altLang="en-US" dirty="0"/>
              <a:t>분기 말 기준 </a:t>
            </a:r>
            <a:r>
              <a:rPr lang="en-US" altLang="ko-KR" dirty="0"/>
              <a:t>2,325.4</a:t>
            </a:r>
            <a:r>
              <a:rPr lang="ko-KR" altLang="en-US" dirty="0"/>
              <a:t>조 원으로 전년동기대비 </a:t>
            </a:r>
            <a:r>
              <a:rPr lang="en-US" altLang="ko-KR" dirty="0"/>
              <a:t>5.6% </a:t>
            </a:r>
            <a:r>
              <a:rPr lang="ko-KR" altLang="en-US" dirty="0"/>
              <a:t>늘어났으나</a:t>
            </a:r>
            <a:r>
              <a:rPr lang="en-US" altLang="ko-KR" dirty="0"/>
              <a:t>, </a:t>
            </a:r>
            <a:r>
              <a:rPr lang="ko-KR" altLang="en-US" dirty="0"/>
              <a:t>높은 수준의 대출금리가 지속되며 중소기업 및 가계대출 증가세가 둔화 또는 감소하면서 증가폭은 둔화</a:t>
            </a:r>
            <a:r>
              <a:rPr lang="en-US" altLang="ko-KR" dirty="0"/>
              <a:t>. ’23</a:t>
            </a:r>
            <a:r>
              <a:rPr lang="ko-KR" altLang="en-US" dirty="0"/>
              <a:t>년 </a:t>
            </a:r>
            <a:r>
              <a:rPr lang="en-US" altLang="ko-KR" dirty="0"/>
              <a:t>1</a:t>
            </a:r>
            <a:r>
              <a:rPr lang="ko-KR" altLang="en-US" dirty="0"/>
              <a:t>분기 </a:t>
            </a:r>
            <a:r>
              <a:rPr lang="ko-KR" altLang="en-US" dirty="0" err="1"/>
              <a:t>고정이하여신비율은</a:t>
            </a:r>
            <a:r>
              <a:rPr lang="ko-KR" altLang="en-US" dirty="0"/>
              <a:t> 전년동기대비 </a:t>
            </a:r>
            <a:r>
              <a:rPr lang="en-US" altLang="ko-KR" dirty="0"/>
              <a:t>0.03%p </a:t>
            </a:r>
            <a:r>
              <a:rPr lang="ko-KR" altLang="en-US" dirty="0"/>
              <a:t>상승한 </a:t>
            </a:r>
            <a:r>
              <a:rPr lang="en-US" altLang="ko-KR" dirty="0"/>
              <a:t>0.28%</a:t>
            </a:r>
            <a:r>
              <a:rPr lang="ko-KR" altLang="en-US" dirty="0"/>
              <a:t>를 기록하며 자산건전성이 저하</a:t>
            </a:r>
          </a:p>
        </p:txBody>
      </p:sp>
      <p:grpSp>
        <p:nvGrpSpPr>
          <p:cNvPr id="39" name="그룹 38">
            <a:extLst>
              <a:ext uri="{FF2B5EF4-FFF2-40B4-BE49-F238E27FC236}">
                <a16:creationId xmlns:a16="http://schemas.microsoft.com/office/drawing/2014/main" id="{B64A79FF-6D7D-48AC-9ED1-364E86600BBB}"/>
              </a:ext>
            </a:extLst>
          </p:cNvPr>
          <p:cNvGrpSpPr/>
          <p:nvPr/>
        </p:nvGrpSpPr>
        <p:grpSpPr>
          <a:xfrm>
            <a:off x="488950" y="2176483"/>
            <a:ext cx="4284000" cy="276837"/>
            <a:chOff x="704850" y="2013298"/>
            <a:chExt cx="4140200" cy="276837"/>
          </a:xfrm>
        </p:grpSpPr>
        <p:sp>
          <p:nvSpPr>
            <p:cNvPr id="41" name="TextBox 40">
              <a:extLst>
                <a:ext uri="{FF2B5EF4-FFF2-40B4-BE49-F238E27FC236}">
                  <a16:creationId xmlns:a16="http://schemas.microsoft.com/office/drawing/2014/main" id="{B562D2CA-9D0A-49A0-B253-8687FD0A26BD}"/>
                </a:ext>
              </a:extLst>
            </p:cNvPr>
            <p:cNvSpPr txBox="1"/>
            <p:nvPr/>
          </p:nvSpPr>
          <p:spPr>
            <a:xfrm>
              <a:off x="704850" y="2046854"/>
              <a:ext cx="1361743"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일반은행 총자산 규모</a:t>
              </a:r>
            </a:p>
          </p:txBody>
        </p:sp>
        <p:cxnSp>
          <p:nvCxnSpPr>
            <p:cNvPr id="42" name="직선 연결선 41">
              <a:extLst>
                <a:ext uri="{FF2B5EF4-FFF2-40B4-BE49-F238E27FC236}">
                  <a16:creationId xmlns:a16="http://schemas.microsoft.com/office/drawing/2014/main" id="{2B89C74A-8801-4C11-8E3F-4DE58DA45C97}"/>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3" name="직선 연결선 42">
              <a:extLst>
                <a:ext uri="{FF2B5EF4-FFF2-40B4-BE49-F238E27FC236}">
                  <a16:creationId xmlns:a16="http://schemas.microsoft.com/office/drawing/2014/main" id="{2399490A-0770-4114-8931-EEC08474A9D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4" name="그룹 43">
            <a:extLst>
              <a:ext uri="{FF2B5EF4-FFF2-40B4-BE49-F238E27FC236}">
                <a16:creationId xmlns:a16="http://schemas.microsoft.com/office/drawing/2014/main" id="{7A966C1A-85C7-4C9D-A83B-C34A3F6176F8}"/>
              </a:ext>
            </a:extLst>
          </p:cNvPr>
          <p:cNvGrpSpPr/>
          <p:nvPr/>
        </p:nvGrpSpPr>
        <p:grpSpPr>
          <a:xfrm>
            <a:off x="5132388" y="2180439"/>
            <a:ext cx="4284000" cy="276837"/>
            <a:chOff x="704850" y="2013298"/>
            <a:chExt cx="4140200" cy="276837"/>
          </a:xfrm>
        </p:grpSpPr>
        <p:sp>
          <p:nvSpPr>
            <p:cNvPr id="45" name="TextBox 44">
              <a:extLst>
                <a:ext uri="{FF2B5EF4-FFF2-40B4-BE49-F238E27FC236}">
                  <a16:creationId xmlns:a16="http://schemas.microsoft.com/office/drawing/2014/main" id="{F7FE45B1-4243-4583-987A-8DF818E083DB}"/>
                </a:ext>
              </a:extLst>
            </p:cNvPr>
            <p:cNvSpPr txBox="1"/>
            <p:nvPr/>
          </p:nvSpPr>
          <p:spPr>
            <a:xfrm>
              <a:off x="704850" y="2046854"/>
              <a:ext cx="2590255"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부실채권 </a:t>
              </a:r>
              <a:r>
                <a:rPr lang="ko-KR" altLang="en-US" sz="1300" dirty="0" err="1">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발생〮정리</a:t>
              </a:r>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 및 </a:t>
              </a:r>
              <a:r>
                <a:rPr lang="ko-KR" altLang="en-US" sz="1300" dirty="0" err="1">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고정이하여신비율</a:t>
              </a:r>
              <a:endPar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endParaRPr>
            </a:p>
          </p:txBody>
        </p:sp>
        <p:cxnSp>
          <p:nvCxnSpPr>
            <p:cNvPr id="46" name="직선 연결선 45">
              <a:extLst>
                <a:ext uri="{FF2B5EF4-FFF2-40B4-BE49-F238E27FC236}">
                  <a16:creationId xmlns:a16="http://schemas.microsoft.com/office/drawing/2014/main" id="{65443B1C-2045-47FB-8463-9CD55458A735}"/>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8" name="직선 연결선 47">
              <a:extLst>
                <a:ext uri="{FF2B5EF4-FFF2-40B4-BE49-F238E27FC236}">
                  <a16:creationId xmlns:a16="http://schemas.microsoft.com/office/drawing/2014/main" id="{C8231BB7-04DB-4E01-8476-09C9D47A1A9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6" name="TextBox 25">
            <a:extLst>
              <a:ext uri="{FF2B5EF4-FFF2-40B4-BE49-F238E27FC236}">
                <a16:creationId xmlns:a16="http://schemas.microsoft.com/office/drawing/2014/main" id="{6DD5534C-CCCB-4654-A76A-90154AE82E0E}"/>
              </a:ext>
            </a:extLst>
          </p:cNvPr>
          <p:cNvSpPr txBox="1"/>
          <p:nvPr/>
        </p:nvSpPr>
        <p:spPr>
          <a:xfrm>
            <a:off x="489000" y="5845499"/>
            <a:ext cx="4284613"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일반은행 업무보고서 </a:t>
            </a:r>
          </a:p>
          <a:p>
            <a:r>
              <a:rPr lang="en-US" altLang="ko-KR" dirty="0">
                <a:solidFill>
                  <a:schemeClr val="bg1">
                    <a:lumMod val="50000"/>
                  </a:schemeClr>
                </a:solidFill>
              </a:rPr>
              <a:t>Note: </a:t>
            </a:r>
            <a:r>
              <a:rPr lang="ko-KR" altLang="en-US" dirty="0">
                <a:solidFill>
                  <a:schemeClr val="bg1">
                    <a:lumMod val="50000"/>
                  </a:schemeClr>
                </a:solidFill>
              </a:rPr>
              <a:t>은행계정 기말 잔액 기준</a:t>
            </a:r>
            <a:r>
              <a:rPr lang="en-US" altLang="ko-KR" dirty="0">
                <a:solidFill>
                  <a:schemeClr val="bg1">
                    <a:lumMod val="50000"/>
                  </a:schemeClr>
                </a:solidFill>
              </a:rPr>
              <a:t>, </a:t>
            </a:r>
            <a:r>
              <a:rPr lang="ko-KR" altLang="en-US" dirty="0">
                <a:solidFill>
                  <a:schemeClr val="bg1">
                    <a:lumMod val="50000"/>
                  </a:schemeClr>
                </a:solidFill>
              </a:rPr>
              <a:t>전년동기대비</a:t>
            </a:r>
          </a:p>
        </p:txBody>
      </p:sp>
      <p:graphicFrame>
        <p:nvGraphicFramePr>
          <p:cNvPr id="19" name="차트 18">
            <a:extLst>
              <a:ext uri="{FF2B5EF4-FFF2-40B4-BE49-F238E27FC236}">
                <a16:creationId xmlns:a16="http://schemas.microsoft.com/office/drawing/2014/main" id="{933222D7-1CDE-4256-B0F6-EAE54E36B580}"/>
              </a:ext>
            </a:extLst>
          </p:cNvPr>
          <p:cNvGraphicFramePr/>
          <p:nvPr>
            <p:extLst>
              <p:ext uri="{D42A27DB-BD31-4B8C-83A1-F6EECF244321}">
                <p14:modId xmlns:p14="http://schemas.microsoft.com/office/powerpoint/2010/main" val="3886393574"/>
              </p:ext>
            </p:extLst>
          </p:nvPr>
        </p:nvGraphicFramePr>
        <p:xfrm>
          <a:off x="488949" y="2565400"/>
          <a:ext cx="4284663" cy="3214310"/>
        </p:xfrm>
        <a:graphic>
          <a:graphicData uri="http://schemas.openxmlformats.org/drawingml/2006/chart">
            <c:chart xmlns:c="http://schemas.openxmlformats.org/drawingml/2006/chart" xmlns:r="http://schemas.openxmlformats.org/officeDocument/2006/relationships" r:id="rId2"/>
          </a:graphicData>
        </a:graphic>
      </p:graphicFrame>
      <p:sp>
        <p:nvSpPr>
          <p:cNvPr id="20" name="TextBox 19">
            <a:extLst>
              <a:ext uri="{FF2B5EF4-FFF2-40B4-BE49-F238E27FC236}">
                <a16:creationId xmlns:a16="http://schemas.microsoft.com/office/drawing/2014/main" id="{86B6E341-EF5B-4C64-B39C-2808BD09AADD}"/>
              </a:ext>
            </a:extLst>
          </p:cNvPr>
          <p:cNvSpPr txBox="1"/>
          <p:nvPr/>
        </p:nvSpPr>
        <p:spPr>
          <a:xfrm>
            <a:off x="564652" y="2589447"/>
            <a:ext cx="274114"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조 원</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graphicFrame>
        <p:nvGraphicFramePr>
          <p:cNvPr id="21" name="차트 20">
            <a:extLst>
              <a:ext uri="{FF2B5EF4-FFF2-40B4-BE49-F238E27FC236}">
                <a16:creationId xmlns:a16="http://schemas.microsoft.com/office/drawing/2014/main" id="{8FEA43F0-8AF6-404E-816C-279DFB8BA800}"/>
              </a:ext>
            </a:extLst>
          </p:cNvPr>
          <p:cNvGraphicFramePr/>
          <p:nvPr>
            <p:extLst>
              <p:ext uri="{D42A27DB-BD31-4B8C-83A1-F6EECF244321}">
                <p14:modId xmlns:p14="http://schemas.microsoft.com/office/powerpoint/2010/main" val="4159386868"/>
              </p:ext>
            </p:extLst>
          </p:nvPr>
        </p:nvGraphicFramePr>
        <p:xfrm>
          <a:off x="5135682" y="2565400"/>
          <a:ext cx="4280705" cy="3187299"/>
        </p:xfrm>
        <a:graphic>
          <a:graphicData uri="http://schemas.openxmlformats.org/drawingml/2006/chart">
            <c:chart xmlns:c="http://schemas.openxmlformats.org/drawingml/2006/chart" xmlns:r="http://schemas.openxmlformats.org/officeDocument/2006/relationships" r:id="rId3"/>
          </a:graphicData>
        </a:graphic>
      </p:graphicFrame>
      <p:sp>
        <p:nvSpPr>
          <p:cNvPr id="22" name="TextBox 21">
            <a:extLst>
              <a:ext uri="{FF2B5EF4-FFF2-40B4-BE49-F238E27FC236}">
                <a16:creationId xmlns:a16="http://schemas.microsoft.com/office/drawing/2014/main" id="{2E27E283-685C-491F-A601-3BC317B32A36}"/>
              </a:ext>
            </a:extLst>
          </p:cNvPr>
          <p:cNvSpPr txBox="1"/>
          <p:nvPr/>
        </p:nvSpPr>
        <p:spPr>
          <a:xfrm>
            <a:off x="5153100" y="2589447"/>
            <a:ext cx="274114"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조 원</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
        <p:nvSpPr>
          <p:cNvPr id="23" name="TextBox 22">
            <a:extLst>
              <a:ext uri="{FF2B5EF4-FFF2-40B4-BE49-F238E27FC236}">
                <a16:creationId xmlns:a16="http://schemas.microsoft.com/office/drawing/2014/main" id="{C71A9D16-8949-4962-9D4A-7A3C5DB816FC}"/>
              </a:ext>
            </a:extLst>
          </p:cNvPr>
          <p:cNvSpPr txBox="1"/>
          <p:nvPr/>
        </p:nvSpPr>
        <p:spPr>
          <a:xfrm>
            <a:off x="9157795" y="2589447"/>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
        <p:nvSpPr>
          <p:cNvPr id="24" name="TextBox 23">
            <a:extLst>
              <a:ext uri="{FF2B5EF4-FFF2-40B4-BE49-F238E27FC236}">
                <a16:creationId xmlns:a16="http://schemas.microsoft.com/office/drawing/2014/main" id="{D95D85DE-41AC-47A7-9675-492189B9F55E}"/>
              </a:ext>
            </a:extLst>
          </p:cNvPr>
          <p:cNvSpPr txBox="1"/>
          <p:nvPr/>
        </p:nvSpPr>
        <p:spPr>
          <a:xfrm>
            <a:off x="4601209" y="2589447"/>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Tree>
    <p:extLst>
      <p:ext uri="{BB962C8B-B14F-4D97-AF65-F5344CB8AC3E}">
        <p14:creationId xmlns:p14="http://schemas.microsoft.com/office/powerpoint/2010/main" val="2816739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7D0DAA5-56DD-4420-9A3D-884A00C69FC4}"/>
              </a:ext>
            </a:extLst>
          </p:cNvPr>
          <p:cNvSpPr txBox="1"/>
          <p:nvPr/>
        </p:nvSpPr>
        <p:spPr>
          <a:xfrm>
            <a:off x="814388" y="1064398"/>
            <a:ext cx="1465145" cy="646331"/>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altLang="ko-KR" sz="4200" b="0" i="0" u="none" strike="noStrike" kern="1200" cap="none" spc="0" normalizeH="0" baseline="0" noProof="0" dirty="0">
                <a:ln>
                  <a:solidFill>
                    <a:srgbClr val="1E49E2">
                      <a:alpha val="0"/>
                    </a:srgbClr>
                  </a:solidFill>
                </a:ln>
                <a:solidFill>
                  <a:prstClr val="white"/>
                </a:solidFill>
                <a:effectLst/>
                <a:uLnTx/>
                <a:uFillTx/>
                <a:latin typeface="KPMG Bold" panose="020B0803030202040204" pitchFamily="34" charset="0"/>
                <a:ea typeface="KoPub돋움체 Medium"/>
                <a:cs typeface="+mn-cs"/>
              </a:rPr>
              <a:t>Contacts</a:t>
            </a:r>
            <a:endParaRPr kumimoji="0" lang="ko-KR" altLang="en-US" sz="4200" b="0" i="0" u="none" strike="noStrike" kern="1200" cap="none" spc="0" normalizeH="0" baseline="0" noProof="0" dirty="0" err="1">
              <a:ln>
                <a:solidFill>
                  <a:srgbClr val="1E49E2">
                    <a:alpha val="0"/>
                  </a:srgbClr>
                </a:solidFill>
              </a:ln>
              <a:solidFill>
                <a:prstClr val="white"/>
              </a:solidFill>
              <a:effectLst/>
              <a:uLnTx/>
              <a:uFillTx/>
              <a:latin typeface="KPMG Bold" panose="020B0803030202040204" pitchFamily="34" charset="0"/>
              <a:ea typeface="KoPub돋움체 Medium"/>
              <a:cs typeface="+mn-cs"/>
            </a:endParaRPr>
          </a:p>
        </p:txBody>
      </p:sp>
      <p:sp>
        <p:nvSpPr>
          <p:cNvPr id="5" name="Text Placeholder 2">
            <a:extLst>
              <a:ext uri="{FF2B5EF4-FFF2-40B4-BE49-F238E27FC236}">
                <a16:creationId xmlns:a16="http://schemas.microsoft.com/office/drawing/2014/main" id="{2A67169F-E454-448E-A465-EB84B6025266}"/>
              </a:ext>
            </a:extLst>
          </p:cNvPr>
          <p:cNvSpPr txBox="1">
            <a:spLocks/>
          </p:cNvSpPr>
          <p:nvPr/>
        </p:nvSpPr>
        <p:spPr>
          <a:xfrm>
            <a:off x="814388" y="1917871"/>
            <a:ext cx="3352801" cy="246221"/>
          </a:xfrm>
          <a:prstGeom prst="rect">
            <a:avLst/>
          </a:prstGeom>
        </p:spPr>
        <p:txBody>
          <a:bodyPr wrap="square" lIns="0" tIns="0" rIns="0" bIns="0">
            <a:spAutoFit/>
          </a:bodyPr>
          <a:lstStyle>
            <a:lvl1pPr marL="0" indent="0" algn="l" defTabSz="457200" rtl="0" eaLnBrk="1" latinLnBrk="0" hangingPunct="1">
              <a:spcBef>
                <a:spcPct val="20000"/>
              </a:spcBef>
              <a:buFont typeface="Arial"/>
              <a:buNone/>
              <a:defRPr sz="1050" b="1" i="0" kern="1200">
                <a:solidFill>
                  <a:srgbClr val="00338D"/>
                </a:solidFill>
                <a:latin typeface="Univers for KPMG"/>
                <a:ea typeface="+mn-ea"/>
                <a:cs typeface="Univers for KPMG"/>
              </a:defRPr>
            </a:lvl1pPr>
            <a:lvl2pPr marL="0" indent="0" algn="l" defTabSz="457200" rtl="0" eaLnBrk="1" latinLnBrk="0" hangingPunct="1">
              <a:spcBef>
                <a:spcPct val="20000"/>
              </a:spcBef>
              <a:buFont typeface="Arial"/>
              <a:buNone/>
              <a:defRPr sz="1050" kern="1200">
                <a:solidFill>
                  <a:srgbClr val="00338D"/>
                </a:solidFill>
                <a:latin typeface="Univers for KPMG"/>
                <a:ea typeface="+mn-ea"/>
                <a:cs typeface="Univers for KPMG"/>
              </a:defRPr>
            </a:lvl2pPr>
            <a:lvl3pPr marL="228600" indent="-228600" algn="l" defTabSz="457200" rtl="0" eaLnBrk="1" latinLnBrk="0" hangingPunct="1">
              <a:spcBef>
                <a:spcPct val="20000"/>
              </a:spcBef>
              <a:buFont typeface="Univers for KPMG"/>
              <a:buChar char="—"/>
              <a:defRPr sz="1050" kern="1200">
                <a:solidFill>
                  <a:srgbClr val="00338D"/>
                </a:solidFill>
                <a:latin typeface="Univers for KPMG"/>
                <a:ea typeface="+mn-ea"/>
                <a:cs typeface="Univers for KPMG"/>
              </a:defRPr>
            </a:lvl3pPr>
            <a:lvl4pPr marL="457200" indent="-228600" algn="l" defTabSz="457200" rtl="0" eaLnBrk="1" latinLnBrk="0" hangingPunct="1">
              <a:spcBef>
                <a:spcPct val="20000"/>
              </a:spcBef>
              <a:buFont typeface="Arial"/>
              <a:buChar char="–"/>
              <a:defRPr sz="1050" kern="1200">
                <a:solidFill>
                  <a:srgbClr val="00338D"/>
                </a:solidFill>
                <a:latin typeface="Univers for KPMG"/>
                <a:ea typeface="+mn-ea"/>
                <a:cs typeface="Univers for KPMG"/>
              </a:defRPr>
            </a:lvl4pPr>
            <a:lvl5pPr marL="0" indent="0" algn="l" defTabSz="457200" rtl="0" eaLnBrk="1" latinLnBrk="0" hangingPunct="1">
              <a:spcBef>
                <a:spcPct val="20000"/>
              </a:spcBef>
              <a:buFont typeface="Arial"/>
              <a:buNone/>
              <a:defRPr sz="1050" kern="1200">
                <a:solidFill>
                  <a:srgbClr val="00A3A1"/>
                </a:solidFill>
                <a:latin typeface="Univers for KPMG"/>
                <a:ea typeface="+mn-ea"/>
                <a:cs typeface="Univers for KPMG"/>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ct val="20000"/>
              </a:spcBef>
              <a:spcAft>
                <a:spcPts val="0"/>
              </a:spcAft>
              <a:buClrTx/>
              <a:buSzTx/>
              <a:buFont typeface="Arial"/>
              <a:buNone/>
              <a:tabLst>
                <a:tab pos="392100" algn="l"/>
              </a:tabLst>
              <a:defRPr/>
            </a:pPr>
            <a:r>
              <a:rPr kumimoji="0" lang="ko-KR" altLang="en-US" sz="1600" b="0" i="0" u="none" strike="noStrike" kern="1200" cap="none" spc="0" normalizeH="0" baseline="0" noProof="0" dirty="0">
                <a:ln>
                  <a:solidFill>
                    <a:prstClr val="white">
                      <a:lumMod val="75000"/>
                      <a:alpha val="0"/>
                    </a:prstClr>
                  </a:solidFill>
                </a:ln>
                <a:solidFill>
                  <a:prstClr val="white"/>
                </a:solidFill>
                <a:effectLst/>
                <a:uLnTx/>
                <a:uFillTx/>
                <a:latin typeface="KoPub돋움체 Bold" panose="00000800000000000000" pitchFamily="2" charset="-127"/>
                <a:ea typeface="KoPub돋움체 Bold" panose="00000800000000000000" pitchFamily="2" charset="-127"/>
              </a:rPr>
              <a:t>삼정</a:t>
            </a:r>
            <a:r>
              <a:rPr kumimoji="0" lang="en-US" altLang="ko-KR" sz="1600" b="0" i="0" u="none" strike="noStrike" kern="1200" cap="none" spc="0" normalizeH="0" baseline="0" noProof="0" dirty="0">
                <a:ln>
                  <a:solidFill>
                    <a:prstClr val="white">
                      <a:lumMod val="75000"/>
                      <a:alpha val="0"/>
                    </a:prstClr>
                  </a:solidFill>
                </a:ln>
                <a:solidFill>
                  <a:prstClr val="white"/>
                </a:solidFill>
                <a:effectLst/>
                <a:uLnTx/>
                <a:uFillTx/>
                <a:latin typeface="KoPub돋움체 Bold" panose="00000800000000000000" pitchFamily="2" charset="-127"/>
                <a:ea typeface="KoPub돋움체 Bold" panose="00000800000000000000" pitchFamily="2" charset="-127"/>
              </a:rPr>
              <a:t>KPMG </a:t>
            </a:r>
            <a:r>
              <a:rPr kumimoji="0" lang="ko-KR" altLang="en-US" sz="1600" b="0" i="0" u="none" strike="noStrike" kern="1200" cap="none" spc="0" normalizeH="0" baseline="0" noProof="0" dirty="0">
                <a:ln>
                  <a:solidFill>
                    <a:prstClr val="white">
                      <a:lumMod val="75000"/>
                      <a:alpha val="0"/>
                    </a:prstClr>
                  </a:solidFill>
                </a:ln>
                <a:solidFill>
                  <a:prstClr val="white"/>
                </a:solidFill>
                <a:effectLst/>
                <a:uLnTx/>
                <a:uFillTx/>
                <a:latin typeface="KoPub돋움체 Bold" panose="00000800000000000000" pitchFamily="2" charset="-127"/>
                <a:ea typeface="KoPub돋움체 Bold" panose="00000800000000000000" pitchFamily="2" charset="-127"/>
              </a:rPr>
              <a:t>경제연구원</a:t>
            </a:r>
            <a:endParaRPr kumimoji="0" lang="en-US" altLang="ko-KR" sz="1600" b="0" i="0" u="none" strike="noStrike" kern="1200" cap="none" spc="0" normalizeH="0" baseline="0" noProof="0" dirty="0">
              <a:ln>
                <a:solidFill>
                  <a:prstClr val="white">
                    <a:lumMod val="75000"/>
                    <a:alpha val="0"/>
                  </a:prstClr>
                </a:solidFill>
              </a:ln>
              <a:solidFill>
                <a:prstClr val="white"/>
              </a:solidFill>
              <a:effectLst/>
              <a:uLnTx/>
              <a:uFillTx/>
              <a:latin typeface="KoPub돋움체 Bold" panose="00000800000000000000" pitchFamily="2" charset="-127"/>
              <a:ea typeface="KoPub돋움체 Bold" panose="00000800000000000000" pitchFamily="2" charset="-127"/>
            </a:endParaRPr>
          </a:p>
        </p:txBody>
      </p:sp>
      <p:sp>
        <p:nvSpPr>
          <p:cNvPr id="6" name="직사각형 5">
            <a:extLst>
              <a:ext uri="{FF2B5EF4-FFF2-40B4-BE49-F238E27FC236}">
                <a16:creationId xmlns:a16="http://schemas.microsoft.com/office/drawing/2014/main" id="{2979A34F-BBBE-4CAE-B493-E534A7AF0229}"/>
              </a:ext>
            </a:extLst>
          </p:cNvPr>
          <p:cNvSpPr/>
          <p:nvPr/>
        </p:nvSpPr>
        <p:spPr>
          <a:xfrm>
            <a:off x="814388" y="5608639"/>
            <a:ext cx="8277224" cy="592136"/>
          </a:xfrm>
          <a:prstGeom prst="rect">
            <a:avLst/>
          </a:prstGeom>
          <a:noFill/>
          <a:ln w="3175" cap="rnd" cmpd="sng" algn="ctr">
            <a:solidFill>
              <a:schemeClr val="bg1"/>
            </a:solidFill>
            <a:prstDash val="solid"/>
          </a:ln>
          <a:effectLst/>
        </p:spPr>
        <p:txBody>
          <a:bodyPr wrap="square" lIns="108000" tIns="54000" rIns="108000" bIns="54000" rtlCol="0" anchor="b">
            <a:sp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ko-KR" altLang="en-US" sz="890" b="0" i="0" u="none" strike="noStrike" kern="0" cap="none" spc="0" normalizeH="0" baseline="0" noProof="0" dirty="0">
                <a:ln>
                  <a:solidFill>
                    <a:prstClr val="white">
                      <a:lumMod val="75000"/>
                      <a:alpha val="0"/>
                    </a:prstClr>
                  </a:solidFill>
                </a:ln>
                <a:solidFill>
                  <a:prstClr val="white"/>
                </a:solidFill>
                <a:effectLst/>
                <a:uLnTx/>
                <a:uFillTx/>
                <a:latin typeface="KoPub돋움체 Light" panose="00000300000000000000" pitchFamily="2" charset="-127"/>
                <a:ea typeface="KoPub돋움체 Light" panose="00000300000000000000" pitchFamily="2" charset="-127"/>
                <a:cs typeface="+mn-cs"/>
              </a:rPr>
              <a:t>본 보고서는 삼정</a:t>
            </a:r>
            <a:r>
              <a:rPr kumimoji="0" lang="en-US" altLang="ko-KR" sz="890" b="0" i="0" u="none" strike="noStrike" kern="0" cap="none" spc="0" normalizeH="0" baseline="0" noProof="0" dirty="0">
                <a:ln>
                  <a:solidFill>
                    <a:prstClr val="white">
                      <a:lumMod val="75000"/>
                      <a:alpha val="0"/>
                    </a:prstClr>
                  </a:solidFill>
                </a:ln>
                <a:solidFill>
                  <a:prstClr val="white"/>
                </a:solidFill>
                <a:effectLst/>
                <a:uLnTx/>
                <a:uFillTx/>
                <a:latin typeface="KoPub돋움체 Light" panose="00000300000000000000" pitchFamily="2" charset="-127"/>
                <a:ea typeface="KoPub돋움체 Light" panose="00000300000000000000" pitchFamily="2" charset="-127"/>
                <a:cs typeface="+mn-cs"/>
              </a:rPr>
              <a:t>KPMG </a:t>
            </a:r>
            <a:r>
              <a:rPr kumimoji="0" lang="ko-KR" altLang="en-US" sz="890" b="0" i="0" u="none" strike="noStrike" kern="0" cap="none" spc="0" normalizeH="0" baseline="0" noProof="0" dirty="0">
                <a:ln>
                  <a:solidFill>
                    <a:prstClr val="white">
                      <a:lumMod val="75000"/>
                      <a:alpha val="0"/>
                    </a:prstClr>
                  </a:solidFill>
                </a:ln>
                <a:solidFill>
                  <a:prstClr val="white"/>
                </a:solidFill>
                <a:effectLst/>
                <a:uLnTx/>
                <a:uFillTx/>
                <a:latin typeface="KoPub돋움체 Light" panose="00000300000000000000" pitchFamily="2" charset="-127"/>
                <a:ea typeface="KoPub돋움체 Light" panose="00000300000000000000" pitchFamily="2" charset="-127"/>
                <a:cs typeface="+mn-cs"/>
              </a:rPr>
              <a:t>경제연구원과 </a:t>
            </a:r>
            <a:r>
              <a:rPr kumimoji="0" lang="en-US" altLang="ko-KR" sz="890" b="0" i="0" u="none" strike="noStrike" kern="0" cap="none" spc="0" normalizeH="0" baseline="0" noProof="0" dirty="0">
                <a:ln>
                  <a:solidFill>
                    <a:prstClr val="white">
                      <a:lumMod val="75000"/>
                      <a:alpha val="0"/>
                    </a:prstClr>
                  </a:solidFill>
                </a:ln>
                <a:solidFill>
                  <a:prstClr val="white"/>
                </a:solidFill>
                <a:effectLst/>
                <a:uLnTx/>
                <a:uFillTx/>
                <a:latin typeface="KoPub돋움체 Light" panose="00000300000000000000" pitchFamily="2" charset="-127"/>
                <a:ea typeface="KoPub돋움체 Light" panose="00000300000000000000" pitchFamily="2" charset="-127"/>
                <a:cs typeface="+mn-cs"/>
              </a:rPr>
              <a:t>KPMG member firm </a:t>
            </a:r>
            <a:r>
              <a:rPr kumimoji="0" lang="ko-KR" altLang="en-US" sz="890" b="0" i="0" u="none" strike="noStrike" kern="0" cap="none" spc="0" normalizeH="0" baseline="0" noProof="0" dirty="0">
                <a:ln>
                  <a:solidFill>
                    <a:prstClr val="white">
                      <a:lumMod val="75000"/>
                      <a:alpha val="0"/>
                    </a:prstClr>
                  </a:solidFill>
                </a:ln>
                <a:solidFill>
                  <a:prstClr val="white"/>
                </a:solidFill>
                <a:effectLst/>
                <a:uLnTx/>
                <a:uFillTx/>
                <a:latin typeface="KoPub돋움체 Light" panose="00000300000000000000" pitchFamily="2" charset="-127"/>
                <a:ea typeface="KoPub돋움체 Light" panose="00000300000000000000" pitchFamily="2" charset="-127"/>
                <a:cs typeface="+mn-cs"/>
              </a:rPr>
              <a:t>전문가들이 수집한 자료를 바탕으로 일반적인 정보를 제공할 목적으로 작성되었으며</a:t>
            </a:r>
            <a:r>
              <a:rPr kumimoji="0" lang="en-US" altLang="ko-KR" sz="890" b="0" i="0" u="none" strike="noStrike" kern="0" cap="none" spc="0" normalizeH="0" baseline="0" noProof="0" dirty="0">
                <a:ln>
                  <a:solidFill>
                    <a:prstClr val="white">
                      <a:lumMod val="75000"/>
                      <a:alpha val="0"/>
                    </a:prstClr>
                  </a:solidFill>
                </a:ln>
                <a:solidFill>
                  <a:prstClr val="white"/>
                </a:solidFill>
                <a:effectLst/>
                <a:uLnTx/>
                <a:uFillTx/>
                <a:latin typeface="KoPub돋움체 Light" panose="00000300000000000000" pitchFamily="2" charset="-127"/>
                <a:ea typeface="KoPub돋움체 Light" panose="00000300000000000000" pitchFamily="2" charset="-127"/>
                <a:cs typeface="+mn-cs"/>
              </a:rPr>
              <a:t>, </a:t>
            </a:r>
            <a:r>
              <a:rPr kumimoji="0" lang="ko-KR" altLang="en-US" sz="890" b="0" i="0" u="none" strike="noStrike" kern="0" cap="none" spc="0" normalizeH="0" baseline="0" noProof="0" dirty="0">
                <a:ln>
                  <a:solidFill>
                    <a:prstClr val="white">
                      <a:lumMod val="75000"/>
                      <a:alpha val="0"/>
                    </a:prstClr>
                  </a:solidFill>
                </a:ln>
                <a:solidFill>
                  <a:prstClr val="white"/>
                </a:solidFill>
                <a:effectLst/>
                <a:uLnTx/>
                <a:uFillTx/>
                <a:latin typeface="KoPub돋움체 Light" panose="00000300000000000000" pitchFamily="2" charset="-127"/>
                <a:ea typeface="KoPub돋움체 Light" panose="00000300000000000000" pitchFamily="2" charset="-127"/>
                <a:cs typeface="+mn-cs"/>
              </a:rPr>
              <a:t>보고서에 포함된 자료의 완전성</a:t>
            </a:r>
            <a:r>
              <a:rPr kumimoji="0" lang="en-US" altLang="ko-KR" sz="890" b="0" i="0" u="none" strike="noStrike" kern="0" cap="none" spc="0" normalizeH="0" baseline="0" noProof="0" dirty="0">
                <a:ln>
                  <a:solidFill>
                    <a:prstClr val="white">
                      <a:lumMod val="75000"/>
                      <a:alpha val="0"/>
                    </a:prstClr>
                  </a:solidFill>
                </a:ln>
                <a:solidFill>
                  <a:prstClr val="white"/>
                </a:solidFill>
                <a:effectLst/>
                <a:uLnTx/>
                <a:uFillTx/>
                <a:latin typeface="KoPub돋움체 Light" panose="00000300000000000000" pitchFamily="2" charset="-127"/>
                <a:ea typeface="KoPub돋움체 Light" panose="00000300000000000000" pitchFamily="2" charset="-127"/>
                <a:cs typeface="+mn-cs"/>
              </a:rPr>
              <a:t>, </a:t>
            </a:r>
            <a:r>
              <a:rPr kumimoji="0" lang="ko-KR" altLang="en-US" sz="890" b="0" i="0" u="none" strike="noStrike" kern="0" cap="none" spc="0" normalizeH="0" baseline="0" noProof="0" dirty="0">
                <a:ln>
                  <a:solidFill>
                    <a:prstClr val="white">
                      <a:lumMod val="75000"/>
                      <a:alpha val="0"/>
                    </a:prstClr>
                  </a:solidFill>
                </a:ln>
                <a:solidFill>
                  <a:prstClr val="white"/>
                </a:solidFill>
                <a:effectLst/>
                <a:uLnTx/>
                <a:uFillTx/>
                <a:latin typeface="KoPub돋움체 Light" panose="00000300000000000000" pitchFamily="2" charset="-127"/>
                <a:ea typeface="KoPub돋움체 Light" panose="00000300000000000000" pitchFamily="2" charset="-127"/>
                <a:cs typeface="+mn-cs"/>
              </a:rPr>
              <a:t>정확성 및 신뢰성을 확인하기 위한 절차를 밟은 것은 아닙니다</a:t>
            </a:r>
            <a:r>
              <a:rPr kumimoji="0" lang="en-US" altLang="ko-KR" sz="890" b="0" i="0" u="none" strike="noStrike" kern="0" cap="none" spc="0" normalizeH="0" baseline="0" noProof="0" dirty="0">
                <a:ln>
                  <a:solidFill>
                    <a:prstClr val="white">
                      <a:lumMod val="75000"/>
                      <a:alpha val="0"/>
                    </a:prstClr>
                  </a:solidFill>
                </a:ln>
                <a:solidFill>
                  <a:prstClr val="white"/>
                </a:solidFill>
                <a:effectLst/>
                <a:uLnTx/>
                <a:uFillTx/>
                <a:latin typeface="KoPub돋움체 Light" panose="00000300000000000000" pitchFamily="2" charset="-127"/>
                <a:ea typeface="KoPub돋움체 Light" panose="00000300000000000000" pitchFamily="2" charset="-127"/>
                <a:cs typeface="+mn-cs"/>
              </a:rPr>
              <a:t>. </a:t>
            </a:r>
            <a:r>
              <a:rPr kumimoji="0" lang="ko-KR" altLang="en-US" sz="890" b="0" i="0" u="none" strike="noStrike" kern="0" cap="none" spc="0" normalizeH="0" baseline="0" noProof="0" dirty="0">
                <a:ln>
                  <a:solidFill>
                    <a:prstClr val="white">
                      <a:lumMod val="75000"/>
                      <a:alpha val="0"/>
                    </a:prstClr>
                  </a:solidFill>
                </a:ln>
                <a:solidFill>
                  <a:prstClr val="white"/>
                </a:solidFill>
                <a:effectLst/>
                <a:uLnTx/>
                <a:uFillTx/>
                <a:latin typeface="KoPub돋움체 Light" panose="00000300000000000000" pitchFamily="2" charset="-127"/>
                <a:ea typeface="KoPub돋움체 Light" panose="00000300000000000000" pitchFamily="2" charset="-127"/>
                <a:cs typeface="+mn-cs"/>
              </a:rPr>
              <a:t>본 보고서는 특정 기업이나 개인의 개별 사안에 대한 조언을 제공할 목적으로 작성된 것이 아니므로</a:t>
            </a:r>
            <a:r>
              <a:rPr kumimoji="0" lang="en-US" altLang="ko-KR" sz="890" b="0" i="0" u="none" strike="noStrike" kern="0" cap="none" spc="0" normalizeH="0" baseline="0" noProof="0" dirty="0">
                <a:ln>
                  <a:solidFill>
                    <a:prstClr val="white">
                      <a:lumMod val="75000"/>
                      <a:alpha val="0"/>
                    </a:prstClr>
                  </a:solidFill>
                </a:ln>
                <a:solidFill>
                  <a:prstClr val="white"/>
                </a:solidFill>
                <a:effectLst/>
                <a:uLnTx/>
                <a:uFillTx/>
                <a:latin typeface="KoPub돋움체 Light" panose="00000300000000000000" pitchFamily="2" charset="-127"/>
                <a:ea typeface="KoPub돋움체 Light" panose="00000300000000000000" pitchFamily="2" charset="-127"/>
                <a:cs typeface="+mn-cs"/>
              </a:rPr>
              <a:t>, </a:t>
            </a:r>
            <a:r>
              <a:rPr kumimoji="0" lang="ko-KR" altLang="en-US" sz="890" b="0" i="0" u="none" strike="noStrike" kern="0" cap="none" spc="0" normalizeH="0" baseline="0" noProof="0" dirty="0">
                <a:ln>
                  <a:solidFill>
                    <a:prstClr val="white">
                      <a:lumMod val="75000"/>
                      <a:alpha val="0"/>
                    </a:prstClr>
                  </a:solidFill>
                </a:ln>
                <a:solidFill>
                  <a:prstClr val="white"/>
                </a:solidFill>
                <a:effectLst/>
                <a:uLnTx/>
                <a:uFillTx/>
                <a:latin typeface="KoPub돋움체 Light" panose="00000300000000000000" pitchFamily="2" charset="-127"/>
                <a:ea typeface="KoPub돋움체 Light" panose="00000300000000000000" pitchFamily="2" charset="-127"/>
                <a:cs typeface="+mn-cs"/>
              </a:rPr>
              <a:t>구체적인 의사결정이 필요한 경우에는 당 법인의 전문가와 상의하여 주시기 바랍니다</a:t>
            </a:r>
            <a:r>
              <a:rPr kumimoji="0" lang="en-US" altLang="ko-KR" sz="890" b="0" i="0" u="none" strike="noStrike" kern="0" cap="none" spc="0" normalizeH="0" baseline="0" noProof="0" dirty="0">
                <a:ln>
                  <a:solidFill>
                    <a:prstClr val="white">
                      <a:lumMod val="75000"/>
                      <a:alpha val="0"/>
                    </a:prstClr>
                  </a:solidFill>
                </a:ln>
                <a:solidFill>
                  <a:prstClr val="white"/>
                </a:solidFill>
                <a:effectLst/>
                <a:uLnTx/>
                <a:uFillTx/>
                <a:latin typeface="KoPub돋움체 Light" panose="00000300000000000000" pitchFamily="2" charset="-127"/>
                <a:ea typeface="KoPub돋움체 Light" panose="00000300000000000000" pitchFamily="2" charset="-127"/>
                <a:cs typeface="+mn-cs"/>
              </a:rPr>
              <a:t>. </a:t>
            </a:r>
            <a:r>
              <a:rPr kumimoji="0" lang="ko-KR" altLang="en-US" sz="890" b="0" i="0" u="none" strike="noStrike" kern="0" cap="none" spc="0" normalizeH="0" baseline="0" noProof="0" dirty="0">
                <a:ln>
                  <a:solidFill>
                    <a:prstClr val="white">
                      <a:lumMod val="75000"/>
                      <a:alpha val="0"/>
                    </a:prstClr>
                  </a:solidFill>
                </a:ln>
                <a:solidFill>
                  <a:prstClr val="white"/>
                </a:solidFill>
                <a:effectLst/>
                <a:uLnTx/>
                <a:uFillTx/>
                <a:latin typeface="KoPub돋움체 Light" panose="00000300000000000000" pitchFamily="2" charset="-127"/>
                <a:ea typeface="KoPub돋움체 Light" panose="00000300000000000000" pitchFamily="2" charset="-127"/>
                <a:cs typeface="+mn-cs"/>
              </a:rPr>
              <a:t>삼정</a:t>
            </a:r>
            <a:r>
              <a:rPr kumimoji="0" lang="en-US" altLang="ko-KR" sz="890" b="0" i="0" u="none" strike="noStrike" kern="0" cap="none" spc="0" normalizeH="0" baseline="0" noProof="0" dirty="0">
                <a:ln>
                  <a:solidFill>
                    <a:prstClr val="white">
                      <a:lumMod val="75000"/>
                      <a:alpha val="0"/>
                    </a:prstClr>
                  </a:solidFill>
                </a:ln>
                <a:solidFill>
                  <a:prstClr val="white"/>
                </a:solidFill>
                <a:effectLst/>
                <a:uLnTx/>
                <a:uFillTx/>
                <a:latin typeface="KoPub돋움체 Light" panose="00000300000000000000" pitchFamily="2" charset="-127"/>
                <a:ea typeface="KoPub돋움체 Light" panose="00000300000000000000" pitchFamily="2" charset="-127"/>
                <a:cs typeface="+mn-cs"/>
              </a:rPr>
              <a:t>KPMG</a:t>
            </a:r>
            <a:r>
              <a:rPr kumimoji="0" lang="ko-KR" altLang="en-US" sz="890" b="0" i="0" u="none" strike="noStrike" kern="0" cap="none" spc="0" normalizeH="0" baseline="0" noProof="0" dirty="0">
                <a:ln>
                  <a:solidFill>
                    <a:prstClr val="white">
                      <a:lumMod val="75000"/>
                      <a:alpha val="0"/>
                    </a:prstClr>
                  </a:solidFill>
                </a:ln>
                <a:solidFill>
                  <a:prstClr val="white"/>
                </a:solidFill>
                <a:effectLst/>
                <a:uLnTx/>
                <a:uFillTx/>
                <a:latin typeface="KoPub돋움체 Light" panose="00000300000000000000" pitchFamily="2" charset="-127"/>
                <a:ea typeface="KoPub돋움체 Light" panose="00000300000000000000" pitchFamily="2" charset="-127"/>
                <a:cs typeface="+mn-cs"/>
              </a:rPr>
              <a:t>의 사전 동의 없이 본 보고서의 전체 또는 일부를 무단 배포</a:t>
            </a:r>
            <a:r>
              <a:rPr kumimoji="0" lang="en-US" altLang="ko-KR" sz="890" b="0" i="0" u="none" strike="noStrike" kern="0" cap="none" spc="0" normalizeH="0" baseline="0" noProof="0" dirty="0">
                <a:ln>
                  <a:solidFill>
                    <a:prstClr val="white">
                      <a:lumMod val="75000"/>
                      <a:alpha val="0"/>
                    </a:prstClr>
                  </a:solidFill>
                </a:ln>
                <a:solidFill>
                  <a:prstClr val="white"/>
                </a:solidFill>
                <a:effectLst/>
                <a:uLnTx/>
                <a:uFillTx/>
                <a:latin typeface="KoPub돋움체 Light" panose="00000300000000000000" pitchFamily="2" charset="-127"/>
                <a:ea typeface="KoPub돋움체 Light" panose="00000300000000000000" pitchFamily="2" charset="-127"/>
                <a:cs typeface="+mn-cs"/>
              </a:rPr>
              <a:t>, </a:t>
            </a:r>
            <a:r>
              <a:rPr kumimoji="0" lang="ko-KR" altLang="en-US" sz="890" b="0" i="0" u="none" strike="noStrike" kern="0" cap="none" spc="0" normalizeH="0" baseline="0" noProof="0" dirty="0">
                <a:ln>
                  <a:solidFill>
                    <a:prstClr val="white">
                      <a:lumMod val="75000"/>
                      <a:alpha val="0"/>
                    </a:prstClr>
                  </a:solidFill>
                </a:ln>
                <a:solidFill>
                  <a:prstClr val="white"/>
                </a:solidFill>
                <a:effectLst/>
                <a:uLnTx/>
                <a:uFillTx/>
                <a:latin typeface="KoPub돋움체 Light" panose="00000300000000000000" pitchFamily="2" charset="-127"/>
                <a:ea typeface="KoPub돋움체 Light" panose="00000300000000000000" pitchFamily="2" charset="-127"/>
                <a:cs typeface="+mn-cs"/>
              </a:rPr>
              <a:t>인용</a:t>
            </a:r>
            <a:r>
              <a:rPr kumimoji="0" lang="en-US" altLang="ko-KR" sz="890" b="0" i="0" u="none" strike="noStrike" kern="0" cap="none" spc="0" normalizeH="0" baseline="0" noProof="0" dirty="0">
                <a:ln>
                  <a:solidFill>
                    <a:prstClr val="white">
                      <a:lumMod val="75000"/>
                      <a:alpha val="0"/>
                    </a:prstClr>
                  </a:solidFill>
                </a:ln>
                <a:solidFill>
                  <a:prstClr val="white"/>
                </a:solidFill>
                <a:effectLst/>
                <a:uLnTx/>
                <a:uFillTx/>
                <a:latin typeface="KoPub돋움체 Light" panose="00000300000000000000" pitchFamily="2" charset="-127"/>
                <a:ea typeface="KoPub돋움체 Light" panose="00000300000000000000" pitchFamily="2" charset="-127"/>
                <a:cs typeface="+mn-cs"/>
              </a:rPr>
              <a:t>, </a:t>
            </a:r>
            <a:r>
              <a:rPr kumimoji="0" lang="ko-KR" altLang="en-US" sz="890" b="0" i="0" u="none" strike="noStrike" kern="0" cap="none" spc="0" normalizeH="0" baseline="0" noProof="0" dirty="0">
                <a:ln>
                  <a:solidFill>
                    <a:prstClr val="white">
                      <a:lumMod val="75000"/>
                      <a:alpha val="0"/>
                    </a:prstClr>
                  </a:solidFill>
                </a:ln>
                <a:solidFill>
                  <a:prstClr val="white"/>
                </a:solidFill>
                <a:effectLst/>
                <a:uLnTx/>
                <a:uFillTx/>
                <a:latin typeface="KoPub돋움체 Light" panose="00000300000000000000" pitchFamily="2" charset="-127"/>
                <a:ea typeface="KoPub돋움체 Light" panose="00000300000000000000" pitchFamily="2" charset="-127"/>
                <a:cs typeface="+mn-cs"/>
              </a:rPr>
              <a:t>발간</a:t>
            </a:r>
            <a:r>
              <a:rPr kumimoji="0" lang="en-US" altLang="ko-KR" sz="890" b="0" i="0" u="none" strike="noStrike" kern="0" cap="none" spc="0" normalizeH="0" baseline="0" noProof="0" dirty="0">
                <a:ln>
                  <a:solidFill>
                    <a:prstClr val="white">
                      <a:lumMod val="75000"/>
                      <a:alpha val="0"/>
                    </a:prstClr>
                  </a:solidFill>
                </a:ln>
                <a:solidFill>
                  <a:prstClr val="white"/>
                </a:solidFill>
                <a:effectLst/>
                <a:uLnTx/>
                <a:uFillTx/>
                <a:latin typeface="KoPub돋움체 Light" panose="00000300000000000000" pitchFamily="2" charset="-127"/>
                <a:ea typeface="KoPub돋움체 Light" panose="00000300000000000000" pitchFamily="2" charset="-127"/>
                <a:cs typeface="+mn-cs"/>
              </a:rPr>
              <a:t>, </a:t>
            </a:r>
            <a:r>
              <a:rPr kumimoji="0" lang="ko-KR" altLang="en-US" sz="890" b="0" i="0" u="none" strike="noStrike" kern="0" cap="none" spc="0" normalizeH="0" baseline="0" noProof="0" dirty="0">
                <a:ln>
                  <a:solidFill>
                    <a:prstClr val="white">
                      <a:lumMod val="75000"/>
                      <a:alpha val="0"/>
                    </a:prstClr>
                  </a:solidFill>
                </a:ln>
                <a:solidFill>
                  <a:prstClr val="white"/>
                </a:solidFill>
                <a:effectLst/>
                <a:uLnTx/>
                <a:uFillTx/>
                <a:latin typeface="KoPub돋움체 Light" panose="00000300000000000000" pitchFamily="2" charset="-127"/>
                <a:ea typeface="KoPub돋움체 Light" panose="00000300000000000000" pitchFamily="2" charset="-127"/>
                <a:cs typeface="+mn-cs"/>
              </a:rPr>
              <a:t>복제할 수 없습니다</a:t>
            </a:r>
            <a:r>
              <a:rPr kumimoji="0" lang="en-US" altLang="ko-KR" sz="890" b="0" i="0" u="none" strike="noStrike" kern="0" cap="none" spc="0" normalizeH="0" baseline="0" noProof="0" dirty="0">
                <a:ln>
                  <a:solidFill>
                    <a:prstClr val="white">
                      <a:lumMod val="75000"/>
                      <a:alpha val="0"/>
                    </a:prstClr>
                  </a:solidFill>
                </a:ln>
                <a:solidFill>
                  <a:prstClr val="white"/>
                </a:solidFill>
                <a:effectLst/>
                <a:uLnTx/>
                <a:uFillTx/>
                <a:latin typeface="KoPub돋움체 Light" panose="00000300000000000000" pitchFamily="2" charset="-127"/>
                <a:ea typeface="KoPub돋움체 Light" panose="00000300000000000000" pitchFamily="2" charset="-127"/>
                <a:cs typeface="+mn-cs"/>
              </a:rPr>
              <a:t>.</a:t>
            </a:r>
          </a:p>
        </p:txBody>
      </p:sp>
      <p:graphicFrame>
        <p:nvGraphicFramePr>
          <p:cNvPr id="7" name="표 6">
            <a:extLst>
              <a:ext uri="{FF2B5EF4-FFF2-40B4-BE49-F238E27FC236}">
                <a16:creationId xmlns:a16="http://schemas.microsoft.com/office/drawing/2014/main" id="{7BC289A4-A8E6-4820-8FDC-28F1A8705604}"/>
              </a:ext>
            </a:extLst>
          </p:cNvPr>
          <p:cNvGraphicFramePr>
            <a:graphicFrameLocks noGrp="1"/>
          </p:cNvGraphicFramePr>
          <p:nvPr>
            <p:extLst>
              <p:ext uri="{D42A27DB-BD31-4B8C-83A1-F6EECF244321}">
                <p14:modId xmlns:p14="http://schemas.microsoft.com/office/powerpoint/2010/main" val="2560776767"/>
              </p:ext>
            </p:extLst>
          </p:nvPr>
        </p:nvGraphicFramePr>
        <p:xfrm>
          <a:off x="814388" y="2407503"/>
          <a:ext cx="7153956" cy="1832760"/>
        </p:xfrm>
        <a:graphic>
          <a:graphicData uri="http://schemas.openxmlformats.org/drawingml/2006/table">
            <a:tbl>
              <a:tblPr firstRow="1" bandRow="1">
                <a:tableStyleId>{5C22544A-7EE6-4342-B048-85BDC9FD1C3A}</a:tableStyleId>
              </a:tblPr>
              <a:tblGrid>
                <a:gridCol w="2384652">
                  <a:extLst>
                    <a:ext uri="{9D8B030D-6E8A-4147-A177-3AD203B41FA5}">
                      <a16:colId xmlns:a16="http://schemas.microsoft.com/office/drawing/2014/main" val="20000"/>
                    </a:ext>
                  </a:extLst>
                </a:gridCol>
                <a:gridCol w="2384652">
                  <a:extLst>
                    <a:ext uri="{9D8B030D-6E8A-4147-A177-3AD203B41FA5}">
                      <a16:colId xmlns:a16="http://schemas.microsoft.com/office/drawing/2014/main" val="20001"/>
                    </a:ext>
                  </a:extLst>
                </a:gridCol>
                <a:gridCol w="2384652">
                  <a:extLst>
                    <a:ext uri="{9D8B030D-6E8A-4147-A177-3AD203B41FA5}">
                      <a16:colId xmlns:a16="http://schemas.microsoft.com/office/drawing/2014/main" val="2500948558"/>
                    </a:ext>
                  </a:extLst>
                </a:gridCol>
              </a:tblGrid>
              <a:tr h="0">
                <a:tc>
                  <a:txBody>
                    <a:bodyPr/>
                    <a:lstStyle/>
                    <a:p>
                      <a:pPr latinLnBrk="1">
                        <a:lnSpc>
                          <a:spcPct val="100000"/>
                        </a:lnSpc>
                      </a:pPr>
                      <a:r>
                        <a:rPr lang="ko-KR" altLang="en-US" sz="1100" b="1" dirty="0" err="1">
                          <a:ln>
                            <a:solidFill>
                              <a:schemeClr val="bg1">
                                <a:lumMod val="75000"/>
                                <a:alpha val="0"/>
                              </a:schemeClr>
                            </a:solidFill>
                          </a:ln>
                          <a:solidFill>
                            <a:schemeClr val="bg1"/>
                          </a:solidFill>
                          <a:latin typeface="+mn-ea"/>
                          <a:ea typeface="+mn-ea"/>
                          <a:cs typeface="+mn-cs"/>
                        </a:rPr>
                        <a:t>김규림</a:t>
                      </a:r>
                      <a:endParaRPr lang="ko-KR" altLang="en-US" sz="1100" b="1" dirty="0">
                        <a:ln>
                          <a:solidFill>
                            <a:schemeClr val="bg1">
                              <a:lumMod val="75000"/>
                              <a:alpha val="0"/>
                            </a:schemeClr>
                          </a:solidFill>
                        </a:ln>
                        <a:solidFill>
                          <a:schemeClr val="bg1"/>
                        </a:solidFill>
                        <a:latin typeface="+mn-ea"/>
                        <a:ea typeface="+mn-ea"/>
                        <a:cs typeface="+mn-cs"/>
                      </a:endParaRPr>
                    </a:p>
                  </a:txBody>
                  <a:tcPr marL="0" marR="0" marT="18000" marB="18000" anchor="ctr">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latinLnBrk="1">
                        <a:lnSpc>
                          <a:spcPct val="100000"/>
                        </a:lnSpc>
                      </a:pPr>
                      <a:r>
                        <a:rPr lang="ko-KR" altLang="en-US" sz="1100" b="1" dirty="0" err="1">
                          <a:ln>
                            <a:solidFill>
                              <a:schemeClr val="bg1">
                                <a:lumMod val="75000"/>
                                <a:alpha val="0"/>
                              </a:schemeClr>
                            </a:solidFill>
                          </a:ln>
                          <a:solidFill>
                            <a:schemeClr val="bg1"/>
                          </a:solidFill>
                          <a:latin typeface="+mn-ea"/>
                          <a:ea typeface="+mn-ea"/>
                          <a:cs typeface="+mn-cs"/>
                        </a:rPr>
                        <a:t>곽호경</a:t>
                      </a:r>
                      <a:endParaRPr lang="ko-KR" altLang="en-US" sz="1100" b="1" dirty="0">
                        <a:ln>
                          <a:solidFill>
                            <a:schemeClr val="bg1">
                              <a:lumMod val="75000"/>
                              <a:alpha val="0"/>
                            </a:schemeClr>
                          </a:solidFill>
                        </a:ln>
                        <a:solidFill>
                          <a:schemeClr val="bg1"/>
                        </a:solidFill>
                        <a:latin typeface="+mn-ea"/>
                        <a:ea typeface="+mn-ea"/>
                        <a:cs typeface="+mn-cs"/>
                      </a:endParaRPr>
                    </a:p>
                  </a:txBody>
                  <a:tcPr marL="0" marR="0" marT="18000" marB="18000"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latinLnBrk="1">
                        <a:lnSpc>
                          <a:spcPct val="100000"/>
                        </a:lnSpc>
                      </a:pPr>
                      <a:r>
                        <a:rPr lang="ko-KR" altLang="en-US" sz="1100" b="1" dirty="0" err="1">
                          <a:ln>
                            <a:solidFill>
                              <a:schemeClr val="bg1">
                                <a:lumMod val="75000"/>
                                <a:alpha val="0"/>
                              </a:schemeClr>
                            </a:solidFill>
                          </a:ln>
                          <a:solidFill>
                            <a:schemeClr val="bg1"/>
                          </a:solidFill>
                          <a:latin typeface="+mn-ea"/>
                          <a:ea typeface="+mn-ea"/>
                          <a:cs typeface="+mn-cs"/>
                        </a:rPr>
                        <a:t>최연경</a:t>
                      </a:r>
                      <a:endParaRPr lang="ko-KR" altLang="en-US" sz="1100" b="1" dirty="0">
                        <a:ln>
                          <a:solidFill>
                            <a:schemeClr val="bg1">
                              <a:lumMod val="75000"/>
                              <a:alpha val="0"/>
                            </a:schemeClr>
                          </a:solidFill>
                        </a:ln>
                        <a:solidFill>
                          <a:schemeClr val="bg1"/>
                        </a:solidFill>
                        <a:latin typeface="+mn-ea"/>
                        <a:ea typeface="+mn-ea"/>
                        <a:cs typeface="+mn-cs"/>
                      </a:endParaRPr>
                    </a:p>
                  </a:txBody>
                  <a:tcPr marL="0" marR="0" marT="18000" marB="18000"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225929256"/>
                  </a:ext>
                </a:extLst>
              </a:tr>
              <a:tr h="0">
                <a:tc>
                  <a:txBody>
                    <a:bodyPr/>
                    <a:lstStyle/>
                    <a:p>
                      <a:pPr marL="0" marR="0" indent="0" defTabSz="914400" eaLnBrk="1" fontAlgn="auto" latinLnBrk="1" hangingPunct="1">
                        <a:lnSpc>
                          <a:spcPct val="100000"/>
                        </a:lnSpc>
                        <a:spcBef>
                          <a:spcPts val="0"/>
                        </a:spcBef>
                        <a:spcAft>
                          <a:spcPts val="0"/>
                        </a:spcAft>
                        <a:buClrTx/>
                        <a:buSzTx/>
                        <a:buFontTx/>
                        <a:buNone/>
                        <a:tabLst/>
                        <a:defRPr/>
                      </a:pPr>
                      <a:r>
                        <a:rPr lang="ko-KR" altLang="en-US" sz="1100" b="0" dirty="0">
                          <a:ln>
                            <a:solidFill>
                              <a:schemeClr val="bg1">
                                <a:lumMod val="75000"/>
                                <a:alpha val="0"/>
                              </a:schemeClr>
                            </a:solidFill>
                          </a:ln>
                          <a:solidFill>
                            <a:schemeClr val="bg1"/>
                          </a:solidFill>
                          <a:latin typeface="+mn-ea"/>
                          <a:ea typeface="+mn-ea"/>
                          <a:cs typeface="+mn-cs"/>
                        </a:rPr>
                        <a:t>이사</a:t>
                      </a:r>
                    </a:p>
                  </a:txBody>
                  <a:tcPr marL="0" marR="0" marT="18000" marB="18000" anchor="ctr">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indent="0" defTabSz="914400" eaLnBrk="1" fontAlgn="auto" latinLnBrk="1" hangingPunct="1">
                        <a:lnSpc>
                          <a:spcPct val="100000"/>
                        </a:lnSpc>
                        <a:spcBef>
                          <a:spcPts val="0"/>
                        </a:spcBef>
                        <a:spcAft>
                          <a:spcPts val="0"/>
                        </a:spcAft>
                        <a:buClrTx/>
                        <a:buSzTx/>
                        <a:buFontTx/>
                        <a:buNone/>
                        <a:tabLst/>
                        <a:defRPr/>
                      </a:pPr>
                      <a:r>
                        <a:rPr lang="ko-KR" altLang="en-US" sz="1100" b="0" dirty="0">
                          <a:ln>
                            <a:solidFill>
                              <a:schemeClr val="bg1">
                                <a:lumMod val="75000"/>
                                <a:alpha val="0"/>
                              </a:schemeClr>
                            </a:solidFill>
                          </a:ln>
                          <a:solidFill>
                            <a:schemeClr val="bg1"/>
                          </a:solidFill>
                          <a:latin typeface="+mn-ea"/>
                          <a:ea typeface="+mn-ea"/>
                          <a:cs typeface="+mn-cs"/>
                        </a:rPr>
                        <a:t>수석연구원</a:t>
                      </a:r>
                    </a:p>
                  </a:txBody>
                  <a:tcPr marL="0" marR="0" marT="18000" marB="18000"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indent="0" defTabSz="914400" eaLnBrk="1" fontAlgn="auto" latinLnBrk="1" hangingPunct="1">
                        <a:lnSpc>
                          <a:spcPct val="100000"/>
                        </a:lnSpc>
                        <a:spcBef>
                          <a:spcPts val="0"/>
                        </a:spcBef>
                        <a:spcAft>
                          <a:spcPts val="0"/>
                        </a:spcAft>
                        <a:buClrTx/>
                        <a:buSzTx/>
                        <a:buFontTx/>
                        <a:buNone/>
                        <a:tabLst/>
                        <a:defRPr/>
                      </a:pPr>
                      <a:r>
                        <a:rPr lang="ko-KR" altLang="en-US" sz="1100" b="0" dirty="0">
                          <a:ln>
                            <a:solidFill>
                              <a:schemeClr val="bg1">
                                <a:lumMod val="75000"/>
                                <a:alpha val="0"/>
                              </a:schemeClr>
                            </a:solidFill>
                          </a:ln>
                          <a:solidFill>
                            <a:schemeClr val="bg1"/>
                          </a:solidFill>
                          <a:latin typeface="+mn-ea"/>
                          <a:ea typeface="+mn-ea"/>
                          <a:cs typeface="+mn-cs"/>
                        </a:rPr>
                        <a:t>책임연구원</a:t>
                      </a:r>
                    </a:p>
                  </a:txBody>
                  <a:tcPr marL="0" marR="0" marT="18000" marB="18000"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968365292"/>
                  </a:ext>
                </a:extLst>
              </a:tr>
              <a:tr h="0">
                <a:tc>
                  <a:txBody>
                    <a:bodyPr/>
                    <a:lstStyle/>
                    <a:p>
                      <a:pPr marL="0" marR="0" indent="0" defTabSz="914400" eaLnBrk="1" fontAlgn="auto" latinLnBrk="1" hangingPunct="1">
                        <a:lnSpc>
                          <a:spcPct val="100000"/>
                        </a:lnSpc>
                        <a:spcBef>
                          <a:spcPts val="0"/>
                        </a:spcBef>
                        <a:spcAft>
                          <a:spcPts val="0"/>
                        </a:spcAft>
                        <a:buClrTx/>
                        <a:buSzTx/>
                        <a:buFontTx/>
                        <a:buNone/>
                        <a:tabLst/>
                        <a:defRPr/>
                      </a:pPr>
                      <a:r>
                        <a:rPr lang="de-DE" altLang="ko-KR" sz="1100" b="0" dirty="0">
                          <a:ln>
                            <a:solidFill>
                              <a:schemeClr val="bg1">
                                <a:lumMod val="75000"/>
                                <a:alpha val="0"/>
                              </a:schemeClr>
                            </a:solidFill>
                          </a:ln>
                          <a:solidFill>
                            <a:schemeClr val="bg1"/>
                          </a:solidFill>
                          <a:latin typeface="+mn-ea"/>
                          <a:ea typeface="+mn-ea"/>
                          <a:cs typeface="+mn-cs"/>
                        </a:rPr>
                        <a:t>T 02-2112-4089</a:t>
                      </a:r>
                    </a:p>
                  </a:txBody>
                  <a:tcPr marL="0" marR="0" marT="18000" marB="18000" anchor="ctr">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indent="0" defTabSz="914400" eaLnBrk="1" fontAlgn="auto" latinLnBrk="1" hangingPunct="1">
                        <a:lnSpc>
                          <a:spcPct val="100000"/>
                        </a:lnSpc>
                        <a:spcBef>
                          <a:spcPts val="0"/>
                        </a:spcBef>
                        <a:spcAft>
                          <a:spcPts val="0"/>
                        </a:spcAft>
                        <a:buClrTx/>
                        <a:buSzTx/>
                        <a:buFontTx/>
                        <a:buNone/>
                        <a:tabLst/>
                        <a:defRPr/>
                      </a:pPr>
                      <a:r>
                        <a:rPr lang="de-DE" altLang="ko-KR" sz="1100" b="0" dirty="0">
                          <a:ln>
                            <a:solidFill>
                              <a:schemeClr val="bg1">
                                <a:lumMod val="75000"/>
                                <a:alpha val="0"/>
                              </a:schemeClr>
                            </a:solidFill>
                          </a:ln>
                          <a:solidFill>
                            <a:schemeClr val="bg1"/>
                          </a:solidFill>
                          <a:latin typeface="+mn-ea"/>
                          <a:ea typeface="+mn-ea"/>
                          <a:cs typeface="+mn-cs"/>
                        </a:rPr>
                        <a:t>T 02-2112-7962</a:t>
                      </a:r>
                    </a:p>
                  </a:txBody>
                  <a:tcPr marL="0" marR="0" marT="18000" marB="18000"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indent="0" defTabSz="914400" eaLnBrk="1" fontAlgn="auto" latinLnBrk="1" hangingPunct="1">
                        <a:lnSpc>
                          <a:spcPct val="100000"/>
                        </a:lnSpc>
                        <a:spcBef>
                          <a:spcPts val="0"/>
                        </a:spcBef>
                        <a:spcAft>
                          <a:spcPts val="0"/>
                        </a:spcAft>
                        <a:buClrTx/>
                        <a:buSzTx/>
                        <a:buFontTx/>
                        <a:buNone/>
                        <a:tabLst/>
                        <a:defRPr/>
                      </a:pPr>
                      <a:r>
                        <a:rPr lang="de-DE" altLang="ko-KR" sz="1100" b="0" dirty="0">
                          <a:ln>
                            <a:solidFill>
                              <a:schemeClr val="bg1">
                                <a:lumMod val="75000"/>
                                <a:alpha val="0"/>
                              </a:schemeClr>
                            </a:solidFill>
                          </a:ln>
                          <a:solidFill>
                            <a:schemeClr val="bg1"/>
                          </a:solidFill>
                          <a:latin typeface="+mn-ea"/>
                          <a:ea typeface="+mn-ea"/>
                          <a:cs typeface="+mn-cs"/>
                        </a:rPr>
                        <a:t>T 02-2112-7769</a:t>
                      </a:r>
                    </a:p>
                  </a:txBody>
                  <a:tcPr marL="0" marR="0" marT="18000" marB="18000"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653175321"/>
                  </a:ext>
                </a:extLst>
              </a:tr>
              <a:tr h="0">
                <a:tc>
                  <a:txBody>
                    <a:bodyPr/>
                    <a:lstStyle/>
                    <a:p>
                      <a:pPr marL="0" marR="0" indent="0" defTabSz="914400" eaLnBrk="1" fontAlgn="auto" latinLnBrk="1" hangingPunct="1">
                        <a:lnSpc>
                          <a:spcPct val="100000"/>
                        </a:lnSpc>
                        <a:spcBef>
                          <a:spcPts val="0"/>
                        </a:spcBef>
                        <a:spcAft>
                          <a:spcPts val="0"/>
                        </a:spcAft>
                        <a:buClrTx/>
                        <a:buSzTx/>
                        <a:buFontTx/>
                        <a:buNone/>
                        <a:tabLst/>
                        <a:defRPr/>
                      </a:pPr>
                      <a:r>
                        <a:rPr lang="en-US" altLang="ko-KR" sz="1100" b="0" dirty="0">
                          <a:ln>
                            <a:solidFill>
                              <a:schemeClr val="bg1">
                                <a:lumMod val="75000"/>
                                <a:alpha val="0"/>
                              </a:schemeClr>
                            </a:solidFill>
                          </a:ln>
                          <a:solidFill>
                            <a:schemeClr val="bg1"/>
                          </a:solidFill>
                          <a:latin typeface="+mn-ea"/>
                          <a:ea typeface="+mn-ea"/>
                          <a:cs typeface="+mn-cs"/>
                        </a:rPr>
                        <a:t>E gyulimkim@kr.kpmg.com</a:t>
                      </a:r>
                    </a:p>
                  </a:txBody>
                  <a:tcPr marL="0" marR="0" marT="18000" marB="18000" anchor="ctr">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indent="0" defTabSz="914400" eaLnBrk="1" fontAlgn="auto" latinLnBrk="1" hangingPunct="1">
                        <a:lnSpc>
                          <a:spcPct val="100000"/>
                        </a:lnSpc>
                        <a:spcBef>
                          <a:spcPts val="0"/>
                        </a:spcBef>
                        <a:spcAft>
                          <a:spcPts val="0"/>
                        </a:spcAft>
                        <a:buClrTx/>
                        <a:buSzTx/>
                        <a:buFontTx/>
                        <a:buNone/>
                        <a:tabLst/>
                        <a:defRPr/>
                      </a:pPr>
                      <a:r>
                        <a:rPr lang="en-US" altLang="ko-KR" sz="1100" b="0" dirty="0">
                          <a:ln>
                            <a:solidFill>
                              <a:schemeClr val="bg1">
                                <a:lumMod val="75000"/>
                                <a:alpha val="0"/>
                              </a:schemeClr>
                            </a:solidFill>
                          </a:ln>
                          <a:solidFill>
                            <a:schemeClr val="bg1"/>
                          </a:solidFill>
                          <a:latin typeface="+mn-ea"/>
                          <a:ea typeface="+mn-ea"/>
                          <a:cs typeface="+mn-cs"/>
                        </a:rPr>
                        <a:t>E hokyungkwak@kr.kpmg.com</a:t>
                      </a:r>
                    </a:p>
                  </a:txBody>
                  <a:tcPr marL="0" marR="0" marT="18000" marB="18000"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indent="0" defTabSz="914400" eaLnBrk="1" fontAlgn="auto" latinLnBrk="1" hangingPunct="1">
                        <a:lnSpc>
                          <a:spcPct val="100000"/>
                        </a:lnSpc>
                        <a:spcBef>
                          <a:spcPts val="0"/>
                        </a:spcBef>
                        <a:spcAft>
                          <a:spcPts val="0"/>
                        </a:spcAft>
                        <a:buClrTx/>
                        <a:buSzTx/>
                        <a:buFontTx/>
                        <a:buNone/>
                        <a:tabLst/>
                        <a:defRPr/>
                      </a:pPr>
                      <a:r>
                        <a:rPr lang="en-US" altLang="ko-KR" sz="1100" b="0" dirty="0">
                          <a:ln>
                            <a:solidFill>
                              <a:schemeClr val="bg1">
                                <a:lumMod val="75000"/>
                                <a:alpha val="0"/>
                              </a:schemeClr>
                            </a:solidFill>
                          </a:ln>
                          <a:solidFill>
                            <a:schemeClr val="bg1"/>
                          </a:solidFill>
                          <a:latin typeface="+mn-ea"/>
                          <a:ea typeface="+mn-ea"/>
                          <a:cs typeface="+mn-cs"/>
                        </a:rPr>
                        <a:t>E yeonkyungchoi@kr.kpmg.com</a:t>
                      </a:r>
                    </a:p>
                  </a:txBody>
                  <a:tcPr marL="0" marR="0" marT="18000" marB="18000"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262439195"/>
                  </a:ext>
                </a:extLst>
              </a:tr>
              <a:tr h="0">
                <a:tc>
                  <a:txBody>
                    <a:bodyPr/>
                    <a:lstStyle/>
                    <a:p>
                      <a:pPr marL="0" marR="0" indent="0" defTabSz="914400" eaLnBrk="1" fontAlgn="auto" latinLnBrk="1" hangingPunct="1">
                        <a:lnSpc>
                          <a:spcPct val="100000"/>
                        </a:lnSpc>
                        <a:spcBef>
                          <a:spcPts val="0"/>
                        </a:spcBef>
                        <a:spcAft>
                          <a:spcPts val="0"/>
                        </a:spcAft>
                        <a:buClrTx/>
                        <a:buSzTx/>
                        <a:buFontTx/>
                        <a:buNone/>
                        <a:tabLst/>
                        <a:defRPr/>
                      </a:pPr>
                      <a:endParaRPr lang="en-US" altLang="ko-KR" sz="1100" b="0" dirty="0">
                        <a:ln>
                          <a:solidFill>
                            <a:schemeClr val="bg1">
                              <a:lumMod val="75000"/>
                              <a:alpha val="0"/>
                            </a:schemeClr>
                          </a:solidFill>
                        </a:ln>
                        <a:solidFill>
                          <a:schemeClr val="bg1"/>
                        </a:solidFill>
                        <a:latin typeface="+mn-ea"/>
                        <a:ea typeface="+mn-ea"/>
                        <a:cs typeface="+mn-cs"/>
                      </a:endParaRPr>
                    </a:p>
                  </a:txBody>
                  <a:tcPr marL="0" marR="0" marT="18000" marB="18000" anchor="ctr">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indent="0" defTabSz="914400" eaLnBrk="1" fontAlgn="auto" latinLnBrk="1" hangingPunct="1">
                        <a:lnSpc>
                          <a:spcPct val="100000"/>
                        </a:lnSpc>
                        <a:spcBef>
                          <a:spcPts val="0"/>
                        </a:spcBef>
                        <a:spcAft>
                          <a:spcPts val="0"/>
                        </a:spcAft>
                        <a:buClrTx/>
                        <a:buSzTx/>
                        <a:buFontTx/>
                        <a:buNone/>
                        <a:tabLst/>
                        <a:defRPr/>
                      </a:pPr>
                      <a:endParaRPr lang="en-US" altLang="ko-KR" sz="1100" b="0" dirty="0">
                        <a:ln>
                          <a:solidFill>
                            <a:schemeClr val="bg1">
                              <a:lumMod val="75000"/>
                              <a:alpha val="0"/>
                            </a:schemeClr>
                          </a:solidFill>
                        </a:ln>
                        <a:solidFill>
                          <a:schemeClr val="bg1"/>
                        </a:solidFill>
                        <a:latin typeface="+mn-ea"/>
                        <a:ea typeface="+mn-ea"/>
                        <a:cs typeface="+mn-cs"/>
                      </a:endParaRPr>
                    </a:p>
                  </a:txBody>
                  <a:tcPr marL="0" marR="0" marT="18000" marB="18000"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latinLnBrk="1">
                        <a:lnSpc>
                          <a:spcPct val="100000"/>
                        </a:lnSpc>
                      </a:pPr>
                      <a:endParaRPr lang="en-US" altLang="ko-KR" sz="1100" b="0" dirty="0">
                        <a:ln>
                          <a:solidFill>
                            <a:schemeClr val="bg1">
                              <a:lumMod val="75000"/>
                              <a:alpha val="0"/>
                            </a:schemeClr>
                          </a:solidFill>
                        </a:ln>
                        <a:solidFill>
                          <a:schemeClr val="bg1"/>
                        </a:solidFill>
                        <a:latin typeface="+mn-ea"/>
                        <a:ea typeface="+mn-ea"/>
                      </a:endParaRPr>
                    </a:p>
                  </a:txBody>
                  <a:tcPr marL="0" marR="0" marT="18000" marB="18000"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905156699"/>
                  </a:ext>
                </a:extLst>
              </a:tr>
              <a:tr h="0">
                <a:tc>
                  <a:txBody>
                    <a:bodyPr/>
                    <a:lstStyle/>
                    <a:p>
                      <a:pPr marL="0" marR="0" indent="0" defTabSz="914400" eaLnBrk="1" fontAlgn="auto" latinLnBrk="1" hangingPunct="1">
                        <a:lnSpc>
                          <a:spcPct val="100000"/>
                        </a:lnSpc>
                        <a:spcBef>
                          <a:spcPts val="0"/>
                        </a:spcBef>
                        <a:spcAft>
                          <a:spcPts val="0"/>
                        </a:spcAft>
                        <a:buClrTx/>
                        <a:buSzTx/>
                        <a:buFontTx/>
                        <a:buNone/>
                        <a:tabLst/>
                        <a:defRPr/>
                      </a:pPr>
                      <a:endParaRPr lang="en-US" altLang="ko-KR" sz="1100" b="0" dirty="0">
                        <a:ln>
                          <a:solidFill>
                            <a:schemeClr val="bg1">
                              <a:lumMod val="75000"/>
                              <a:alpha val="0"/>
                            </a:schemeClr>
                          </a:solidFill>
                        </a:ln>
                        <a:solidFill>
                          <a:schemeClr val="bg1"/>
                        </a:solidFill>
                        <a:latin typeface="+mn-ea"/>
                        <a:ea typeface="+mn-ea"/>
                        <a:cs typeface="+mn-cs"/>
                      </a:endParaRPr>
                    </a:p>
                  </a:txBody>
                  <a:tcPr marL="0" marR="0" marT="18000" marB="18000" anchor="ctr">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indent="0" defTabSz="914400" eaLnBrk="1" fontAlgn="auto" latinLnBrk="1" hangingPunct="1">
                        <a:lnSpc>
                          <a:spcPct val="100000"/>
                        </a:lnSpc>
                        <a:spcBef>
                          <a:spcPts val="0"/>
                        </a:spcBef>
                        <a:spcAft>
                          <a:spcPts val="0"/>
                        </a:spcAft>
                        <a:buClrTx/>
                        <a:buSzTx/>
                        <a:buFontTx/>
                        <a:buNone/>
                        <a:tabLst/>
                        <a:defRPr/>
                      </a:pPr>
                      <a:endParaRPr lang="en-US" altLang="ko-KR" sz="1100" b="0" dirty="0">
                        <a:ln>
                          <a:solidFill>
                            <a:schemeClr val="bg1">
                              <a:lumMod val="75000"/>
                              <a:alpha val="0"/>
                            </a:schemeClr>
                          </a:solidFill>
                        </a:ln>
                        <a:solidFill>
                          <a:schemeClr val="bg1"/>
                        </a:solidFill>
                        <a:latin typeface="+mn-ea"/>
                        <a:ea typeface="+mn-ea"/>
                        <a:cs typeface="+mn-cs"/>
                      </a:endParaRPr>
                    </a:p>
                  </a:txBody>
                  <a:tcPr marL="0" marR="0" marT="18000" marB="18000"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latinLnBrk="1">
                        <a:lnSpc>
                          <a:spcPct val="100000"/>
                        </a:lnSpc>
                      </a:pPr>
                      <a:endParaRPr lang="ko-KR" altLang="en-US" sz="1100" b="0" dirty="0">
                        <a:ln>
                          <a:solidFill>
                            <a:schemeClr val="bg1">
                              <a:lumMod val="75000"/>
                              <a:alpha val="0"/>
                            </a:schemeClr>
                          </a:solidFill>
                        </a:ln>
                        <a:solidFill>
                          <a:schemeClr val="bg1"/>
                        </a:solidFill>
                        <a:latin typeface="+mn-ea"/>
                        <a:ea typeface="+mn-ea"/>
                        <a:cs typeface="+mn-cs"/>
                      </a:endParaRPr>
                    </a:p>
                  </a:txBody>
                  <a:tcPr marL="0" marR="0" marT="18000" marB="18000"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92241328"/>
                  </a:ext>
                </a:extLst>
              </a:tr>
              <a:tr h="0">
                <a:tc>
                  <a:txBody>
                    <a:bodyPr/>
                    <a:lstStyle/>
                    <a:p>
                      <a:pPr marL="0" marR="0" indent="0" defTabSz="914400" eaLnBrk="1" fontAlgn="auto" latinLnBrk="1" hangingPunct="1">
                        <a:lnSpc>
                          <a:spcPct val="100000"/>
                        </a:lnSpc>
                        <a:spcBef>
                          <a:spcPts val="0"/>
                        </a:spcBef>
                        <a:spcAft>
                          <a:spcPts val="0"/>
                        </a:spcAft>
                        <a:buClrTx/>
                        <a:buSzTx/>
                        <a:buFontTx/>
                        <a:buNone/>
                        <a:tabLst/>
                        <a:defRPr/>
                      </a:pPr>
                      <a:endParaRPr lang="en-US" altLang="ko-KR" sz="1100" b="0" dirty="0">
                        <a:ln>
                          <a:solidFill>
                            <a:schemeClr val="bg1">
                              <a:lumMod val="75000"/>
                              <a:alpha val="0"/>
                            </a:schemeClr>
                          </a:solidFill>
                        </a:ln>
                        <a:solidFill>
                          <a:schemeClr val="bg1"/>
                        </a:solidFill>
                        <a:latin typeface="+mn-ea"/>
                        <a:ea typeface="+mn-ea"/>
                        <a:cs typeface="+mn-cs"/>
                      </a:endParaRPr>
                    </a:p>
                  </a:txBody>
                  <a:tcPr marL="0" marR="0" marT="18000" marB="18000" anchor="ctr">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indent="0" defTabSz="914400" eaLnBrk="1" fontAlgn="auto" latinLnBrk="1" hangingPunct="1">
                        <a:lnSpc>
                          <a:spcPct val="100000"/>
                        </a:lnSpc>
                        <a:spcBef>
                          <a:spcPts val="0"/>
                        </a:spcBef>
                        <a:spcAft>
                          <a:spcPts val="0"/>
                        </a:spcAft>
                        <a:buClrTx/>
                        <a:buSzTx/>
                        <a:buFontTx/>
                        <a:buNone/>
                        <a:tabLst/>
                        <a:defRPr/>
                      </a:pPr>
                      <a:endParaRPr lang="en-US" altLang="ko-KR" sz="1100" b="0" dirty="0">
                        <a:ln>
                          <a:solidFill>
                            <a:schemeClr val="bg1">
                              <a:lumMod val="75000"/>
                              <a:alpha val="0"/>
                            </a:schemeClr>
                          </a:solidFill>
                        </a:ln>
                        <a:solidFill>
                          <a:schemeClr val="bg1"/>
                        </a:solidFill>
                        <a:latin typeface="+mn-ea"/>
                        <a:ea typeface="+mn-ea"/>
                        <a:cs typeface="+mn-cs"/>
                      </a:endParaRPr>
                    </a:p>
                  </a:txBody>
                  <a:tcPr marL="0" marR="0" marT="18000" marB="18000"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indent="0" defTabSz="914400" eaLnBrk="1" fontAlgn="auto" latinLnBrk="1" hangingPunct="1">
                        <a:lnSpc>
                          <a:spcPct val="100000"/>
                        </a:lnSpc>
                        <a:spcBef>
                          <a:spcPts val="0"/>
                        </a:spcBef>
                        <a:spcAft>
                          <a:spcPts val="0"/>
                        </a:spcAft>
                        <a:buClrTx/>
                        <a:buSzTx/>
                        <a:buFontTx/>
                        <a:buNone/>
                        <a:tabLst/>
                        <a:defRPr/>
                      </a:pPr>
                      <a:endParaRPr lang="ko-KR" altLang="en-US" sz="1100" b="0" dirty="0">
                        <a:ln>
                          <a:solidFill>
                            <a:schemeClr val="bg1">
                              <a:lumMod val="75000"/>
                              <a:alpha val="0"/>
                            </a:schemeClr>
                          </a:solidFill>
                        </a:ln>
                        <a:solidFill>
                          <a:schemeClr val="bg1"/>
                        </a:solidFill>
                        <a:latin typeface="+mn-ea"/>
                        <a:ea typeface="+mn-ea"/>
                        <a:cs typeface="+mn-cs"/>
                      </a:endParaRPr>
                    </a:p>
                  </a:txBody>
                  <a:tcPr marL="0" marR="0" marT="18000" marB="18000"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152011357"/>
                  </a:ext>
                </a:extLst>
              </a:tr>
              <a:tr h="0">
                <a:tc>
                  <a:txBody>
                    <a:bodyPr/>
                    <a:lstStyle/>
                    <a:p>
                      <a:pPr marL="0" marR="0" indent="0" defTabSz="914400" eaLnBrk="1" fontAlgn="auto" latinLnBrk="1" hangingPunct="1">
                        <a:lnSpc>
                          <a:spcPct val="100000"/>
                        </a:lnSpc>
                        <a:spcBef>
                          <a:spcPts val="0"/>
                        </a:spcBef>
                        <a:spcAft>
                          <a:spcPts val="0"/>
                        </a:spcAft>
                        <a:buClrTx/>
                        <a:buSzTx/>
                        <a:buFontTx/>
                        <a:buNone/>
                        <a:tabLst/>
                        <a:defRPr/>
                      </a:pPr>
                      <a:endParaRPr lang="de-DE" altLang="ko-KR" sz="1100" b="0" dirty="0">
                        <a:ln>
                          <a:solidFill>
                            <a:schemeClr val="bg1">
                              <a:lumMod val="75000"/>
                              <a:alpha val="0"/>
                            </a:schemeClr>
                          </a:solidFill>
                        </a:ln>
                        <a:solidFill>
                          <a:schemeClr val="bg1"/>
                        </a:solidFill>
                        <a:latin typeface="+mn-ea"/>
                        <a:ea typeface="+mn-ea"/>
                        <a:cs typeface="+mn-cs"/>
                      </a:endParaRPr>
                    </a:p>
                  </a:txBody>
                  <a:tcPr marL="0" marR="0" marT="18000" marB="18000" anchor="ctr">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indent="0" defTabSz="914400" eaLnBrk="1" fontAlgn="auto" latinLnBrk="1" hangingPunct="1">
                        <a:lnSpc>
                          <a:spcPct val="100000"/>
                        </a:lnSpc>
                        <a:spcBef>
                          <a:spcPts val="0"/>
                        </a:spcBef>
                        <a:spcAft>
                          <a:spcPts val="0"/>
                        </a:spcAft>
                        <a:buClrTx/>
                        <a:buSzTx/>
                        <a:buFontTx/>
                        <a:buNone/>
                        <a:tabLst/>
                        <a:defRPr/>
                      </a:pPr>
                      <a:endParaRPr lang="de-DE" altLang="ko-KR" sz="1100" b="0" dirty="0">
                        <a:ln>
                          <a:solidFill>
                            <a:schemeClr val="bg1">
                              <a:lumMod val="75000"/>
                              <a:alpha val="0"/>
                            </a:schemeClr>
                          </a:solidFill>
                        </a:ln>
                        <a:solidFill>
                          <a:schemeClr val="bg1"/>
                        </a:solidFill>
                        <a:latin typeface="+mn-ea"/>
                        <a:ea typeface="+mn-ea"/>
                        <a:cs typeface="+mn-cs"/>
                      </a:endParaRPr>
                    </a:p>
                  </a:txBody>
                  <a:tcPr marL="0" marR="0" marT="18000" marB="18000"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indent="0" defTabSz="914400" eaLnBrk="1" fontAlgn="auto" latinLnBrk="1" hangingPunct="1">
                        <a:lnSpc>
                          <a:spcPct val="100000"/>
                        </a:lnSpc>
                        <a:spcBef>
                          <a:spcPts val="0"/>
                        </a:spcBef>
                        <a:spcAft>
                          <a:spcPts val="0"/>
                        </a:spcAft>
                        <a:buClrTx/>
                        <a:buSzTx/>
                        <a:buFontTx/>
                        <a:buNone/>
                        <a:tabLst/>
                        <a:defRPr/>
                      </a:pPr>
                      <a:endParaRPr lang="de-DE" altLang="ko-KR" sz="1100" b="0" dirty="0">
                        <a:ln>
                          <a:solidFill>
                            <a:schemeClr val="bg1">
                              <a:lumMod val="75000"/>
                              <a:alpha val="0"/>
                            </a:schemeClr>
                          </a:solidFill>
                        </a:ln>
                        <a:solidFill>
                          <a:schemeClr val="bg1"/>
                        </a:solidFill>
                        <a:latin typeface="+mn-ea"/>
                        <a:ea typeface="+mn-ea"/>
                        <a:cs typeface="+mn-cs"/>
                      </a:endParaRPr>
                    </a:p>
                  </a:txBody>
                  <a:tcPr marL="0" marR="0" marT="18000" marB="18000"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613767580"/>
                  </a:ext>
                </a:extLst>
              </a:tr>
              <a:tr h="0">
                <a:tc>
                  <a:txBody>
                    <a:bodyPr/>
                    <a:lstStyle/>
                    <a:p>
                      <a:pPr marL="0" marR="0" indent="0" defTabSz="914400" eaLnBrk="1" fontAlgn="auto" latinLnBrk="1" hangingPunct="1">
                        <a:lnSpc>
                          <a:spcPct val="100000"/>
                        </a:lnSpc>
                        <a:spcBef>
                          <a:spcPts val="0"/>
                        </a:spcBef>
                        <a:spcAft>
                          <a:spcPts val="0"/>
                        </a:spcAft>
                        <a:buClrTx/>
                        <a:buSzTx/>
                        <a:buFontTx/>
                        <a:buNone/>
                        <a:tabLst/>
                        <a:defRPr/>
                      </a:pPr>
                      <a:endParaRPr lang="en-US" altLang="ko-KR" sz="1100" b="0" dirty="0">
                        <a:ln>
                          <a:solidFill>
                            <a:schemeClr val="bg1">
                              <a:lumMod val="75000"/>
                              <a:alpha val="0"/>
                            </a:schemeClr>
                          </a:solidFill>
                        </a:ln>
                        <a:solidFill>
                          <a:schemeClr val="bg1"/>
                        </a:solidFill>
                        <a:latin typeface="+mn-ea"/>
                        <a:ea typeface="+mn-ea"/>
                        <a:cs typeface="+mn-cs"/>
                      </a:endParaRPr>
                    </a:p>
                  </a:txBody>
                  <a:tcPr marL="0" marR="0" marT="18000" marB="18000" anchor="ctr">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indent="0" defTabSz="914400" eaLnBrk="1" fontAlgn="auto" latinLnBrk="1" hangingPunct="1">
                        <a:lnSpc>
                          <a:spcPct val="100000"/>
                        </a:lnSpc>
                        <a:spcBef>
                          <a:spcPts val="0"/>
                        </a:spcBef>
                        <a:spcAft>
                          <a:spcPts val="0"/>
                        </a:spcAft>
                        <a:buClrTx/>
                        <a:buSzTx/>
                        <a:buFontTx/>
                        <a:buNone/>
                        <a:tabLst/>
                        <a:defRPr/>
                      </a:pPr>
                      <a:endParaRPr lang="en-US" altLang="ko-KR" sz="1100" b="0" dirty="0">
                        <a:ln>
                          <a:solidFill>
                            <a:schemeClr val="bg1">
                              <a:lumMod val="75000"/>
                              <a:alpha val="0"/>
                            </a:schemeClr>
                          </a:solidFill>
                        </a:ln>
                        <a:solidFill>
                          <a:schemeClr val="bg1"/>
                        </a:solidFill>
                        <a:latin typeface="+mn-ea"/>
                        <a:ea typeface="+mn-ea"/>
                        <a:cs typeface="+mn-cs"/>
                      </a:endParaRPr>
                    </a:p>
                  </a:txBody>
                  <a:tcPr marL="0" marR="0" marT="18000" marB="18000"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indent="0" defTabSz="914400" eaLnBrk="1" fontAlgn="auto" latinLnBrk="1" hangingPunct="1">
                        <a:lnSpc>
                          <a:spcPct val="100000"/>
                        </a:lnSpc>
                        <a:spcBef>
                          <a:spcPts val="0"/>
                        </a:spcBef>
                        <a:spcAft>
                          <a:spcPts val="0"/>
                        </a:spcAft>
                        <a:buClrTx/>
                        <a:buSzTx/>
                        <a:buFontTx/>
                        <a:buNone/>
                        <a:tabLst/>
                        <a:defRPr/>
                      </a:pPr>
                      <a:endParaRPr lang="en-US" altLang="ko-KR" sz="1100" b="0" dirty="0">
                        <a:ln>
                          <a:solidFill>
                            <a:schemeClr val="bg1">
                              <a:lumMod val="75000"/>
                              <a:alpha val="0"/>
                            </a:schemeClr>
                          </a:solidFill>
                        </a:ln>
                        <a:solidFill>
                          <a:schemeClr val="bg1"/>
                        </a:solidFill>
                        <a:latin typeface="+mn-ea"/>
                        <a:ea typeface="+mn-ea"/>
                        <a:cs typeface="+mn-cs"/>
                      </a:endParaRPr>
                    </a:p>
                  </a:txBody>
                  <a:tcPr marL="0" marR="0" marT="18000" marB="18000"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561920319"/>
                  </a:ext>
                </a:extLst>
              </a:tr>
            </a:tbl>
          </a:graphicData>
        </a:graphic>
      </p:graphicFrame>
    </p:spTree>
    <p:extLst>
      <p:ext uri="{BB962C8B-B14F-4D97-AF65-F5344CB8AC3E}">
        <p14:creationId xmlns:p14="http://schemas.microsoft.com/office/powerpoint/2010/main" val="17264927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ED698C70-F79A-47E5-9957-4A5768D01E08}"/>
              </a:ext>
            </a:extLst>
          </p:cNvPr>
          <p:cNvSpPr txBox="1"/>
          <p:nvPr/>
        </p:nvSpPr>
        <p:spPr>
          <a:xfrm>
            <a:off x="5132389" y="5968610"/>
            <a:ext cx="4284613" cy="232165"/>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일반은행 업무보고서 </a:t>
            </a:r>
          </a:p>
        </p:txBody>
      </p:sp>
      <p:sp>
        <p:nvSpPr>
          <p:cNvPr id="28" name="텍스트 개체 틀 27">
            <a:extLst>
              <a:ext uri="{FF2B5EF4-FFF2-40B4-BE49-F238E27FC236}">
                <a16:creationId xmlns:a16="http://schemas.microsoft.com/office/drawing/2014/main" id="{259D3791-25DA-4E03-8E5F-258A6FDEB7E2}"/>
              </a:ext>
            </a:extLst>
          </p:cNvPr>
          <p:cNvSpPr>
            <a:spLocks noGrp="1"/>
          </p:cNvSpPr>
          <p:nvPr>
            <p:ph type="body" sz="quarter" idx="10"/>
          </p:nvPr>
        </p:nvSpPr>
        <p:spPr>
          <a:xfrm>
            <a:off x="488949" y="333149"/>
            <a:ext cx="8928101" cy="184666"/>
          </a:xfrm>
        </p:spPr>
        <p:txBody>
          <a:bodyPr/>
          <a:lstStyle/>
          <a:p>
            <a:r>
              <a:rPr lang="en-US" altLang="ko-KR" dirty="0"/>
              <a:t>II. </a:t>
            </a:r>
            <a:r>
              <a:rPr lang="ko-KR" altLang="en-US" dirty="0"/>
              <a:t>국내 금융안정 상황 진단</a:t>
            </a:r>
          </a:p>
        </p:txBody>
      </p:sp>
      <p:sp>
        <p:nvSpPr>
          <p:cNvPr id="29" name="텍스트 개체 틀 28">
            <a:extLst>
              <a:ext uri="{FF2B5EF4-FFF2-40B4-BE49-F238E27FC236}">
                <a16:creationId xmlns:a16="http://schemas.microsoft.com/office/drawing/2014/main" id="{D76A6FAF-1367-4DCA-84D3-8A949242B9D3}"/>
              </a:ext>
            </a:extLst>
          </p:cNvPr>
          <p:cNvSpPr>
            <a:spLocks noGrp="1"/>
          </p:cNvSpPr>
          <p:nvPr>
            <p:ph type="body" sz="quarter" idx="11"/>
          </p:nvPr>
        </p:nvSpPr>
        <p:spPr>
          <a:xfrm>
            <a:off x="488950" y="617249"/>
            <a:ext cx="8928100" cy="322262"/>
          </a:xfrm>
        </p:spPr>
        <p:txBody>
          <a:bodyPr/>
          <a:lstStyle/>
          <a:p>
            <a:pPr lvl="0"/>
            <a:r>
              <a:rPr lang="en-US" altLang="ko-KR" dirty="0"/>
              <a:t>2. </a:t>
            </a:r>
            <a:r>
              <a:rPr lang="ko-KR" altLang="en-US" dirty="0"/>
              <a:t>부문별 금융안정 상황 </a:t>
            </a:r>
            <a:r>
              <a:rPr lang="en-US" altLang="ko-KR" dirty="0">
                <a:latin typeface="KoPub돋움체 Medium" panose="02020603020101020101" pitchFamily="18" charset="-127"/>
                <a:ea typeface="KoPub돋움체 Medium" panose="02020603020101020101" pitchFamily="18" charset="-127"/>
              </a:rPr>
              <a:t>》 </a:t>
            </a:r>
            <a:r>
              <a:rPr lang="ko-KR" altLang="en-US" dirty="0">
                <a:latin typeface="KoPub돋움체 Medium" panose="02020603020101020101" pitchFamily="18" charset="-127"/>
                <a:ea typeface="KoPub돋움체 Medium" panose="02020603020101020101" pitchFamily="18" charset="-127"/>
              </a:rPr>
              <a:t>③ 금융기관</a:t>
            </a:r>
            <a:r>
              <a:rPr lang="en-US" altLang="ko-KR" dirty="0">
                <a:latin typeface="KoPub돋움체 Medium" panose="02020603020101020101" pitchFamily="18" charset="-127"/>
                <a:ea typeface="KoPub돋움체 Medium" panose="02020603020101020101" pitchFamily="18" charset="-127"/>
              </a:rPr>
              <a:t>: </a:t>
            </a:r>
            <a:r>
              <a:rPr lang="ko-KR" altLang="en-US" dirty="0">
                <a:latin typeface="KoPub돋움체 Medium" panose="02020603020101020101" pitchFamily="18" charset="-127"/>
                <a:ea typeface="KoPub돋움체 Medium" panose="02020603020101020101" pitchFamily="18" charset="-127"/>
              </a:rPr>
              <a:t>일반은행 </a:t>
            </a:r>
            <a:r>
              <a:rPr lang="en-US" altLang="ko-KR" dirty="0">
                <a:latin typeface="KoPub돋움체 Medium" panose="02020603020101020101" pitchFamily="18" charset="-127"/>
                <a:ea typeface="KoPub돋움체 Medium" panose="02020603020101020101" pitchFamily="18" charset="-127"/>
              </a:rPr>
              <a:t>(</a:t>
            </a:r>
            <a:r>
              <a:rPr lang="ko-KR" altLang="en-US" dirty="0">
                <a:latin typeface="KoPub돋움체 Medium" panose="02020603020101020101" pitchFamily="18" charset="-127"/>
                <a:ea typeface="KoPub돋움체 Medium" panose="02020603020101020101" pitchFamily="18" charset="-127"/>
              </a:rPr>
              <a:t>계속</a:t>
            </a:r>
            <a:r>
              <a:rPr lang="en-US" altLang="ko-KR" dirty="0">
                <a:latin typeface="KoPub돋움체 Medium" panose="02020603020101020101" pitchFamily="18" charset="-127"/>
                <a:ea typeface="KoPub돋움체 Medium" panose="02020603020101020101" pitchFamily="18" charset="-127"/>
              </a:rPr>
              <a:t>)</a:t>
            </a:r>
            <a:endParaRPr lang="ko-KR" altLang="en-US" noProof="0" dirty="0">
              <a:latin typeface="KoPub돋움체 Medium" panose="02020603020101020101" pitchFamily="18" charset="-127"/>
              <a:ea typeface="KoPub돋움체 Medium" panose="02020603020101020101" pitchFamily="18" charset="-127"/>
            </a:endParaRPr>
          </a:p>
        </p:txBody>
      </p:sp>
      <p:sp>
        <p:nvSpPr>
          <p:cNvPr id="30" name="텍스트 개체 틀 29">
            <a:extLst>
              <a:ext uri="{FF2B5EF4-FFF2-40B4-BE49-F238E27FC236}">
                <a16:creationId xmlns:a16="http://schemas.microsoft.com/office/drawing/2014/main" id="{183C42BE-A3A8-4442-962E-02357DF3145F}"/>
              </a:ext>
            </a:extLst>
          </p:cNvPr>
          <p:cNvSpPr>
            <a:spLocks noGrp="1"/>
          </p:cNvSpPr>
          <p:nvPr>
            <p:ph type="body" sz="quarter" idx="13"/>
          </p:nvPr>
        </p:nvSpPr>
        <p:spPr>
          <a:xfrm>
            <a:off x="488950" y="1162050"/>
            <a:ext cx="8928100" cy="865188"/>
          </a:xfrm>
        </p:spPr>
        <p:txBody>
          <a:bodyPr/>
          <a:lstStyle/>
          <a:p>
            <a:pPr lvl="0" algn="just"/>
            <a:r>
              <a:rPr lang="ko-KR" altLang="en-US" dirty="0"/>
              <a:t>차주별 </a:t>
            </a:r>
            <a:r>
              <a:rPr lang="ko-KR" altLang="en-US" dirty="0" err="1"/>
              <a:t>고정이하여신비율은</a:t>
            </a:r>
            <a:r>
              <a:rPr lang="ko-KR" altLang="en-US" dirty="0"/>
              <a:t> ’</a:t>
            </a:r>
            <a:r>
              <a:rPr lang="en-US" altLang="ko-KR" dirty="0"/>
              <a:t>23</a:t>
            </a:r>
            <a:r>
              <a:rPr lang="ko-KR" altLang="en-US" dirty="0"/>
              <a:t>년 </a:t>
            </a:r>
            <a:r>
              <a:rPr lang="en-US" altLang="ko-KR" dirty="0"/>
              <a:t>1</a:t>
            </a:r>
            <a:r>
              <a:rPr lang="ko-KR" altLang="en-US" dirty="0"/>
              <a:t>분기 말 중소기업</a:t>
            </a:r>
            <a:r>
              <a:rPr lang="en-US" altLang="ko-KR" dirty="0"/>
              <a:t>(0.37%), </a:t>
            </a:r>
            <a:r>
              <a:rPr lang="ko-KR" altLang="en-US" dirty="0"/>
              <a:t>가계</a:t>
            </a:r>
            <a:r>
              <a:rPr lang="en-US" altLang="ko-KR" dirty="0"/>
              <a:t>(0.24%), </a:t>
            </a:r>
            <a:r>
              <a:rPr lang="ko-KR" altLang="en-US" dirty="0"/>
              <a:t>대기업</a:t>
            </a:r>
            <a:r>
              <a:rPr lang="en-US" altLang="ko-KR" dirty="0"/>
              <a:t>(0.14%) </a:t>
            </a:r>
            <a:r>
              <a:rPr lang="ko-KR" altLang="en-US" dirty="0"/>
              <a:t>순이며</a:t>
            </a:r>
            <a:r>
              <a:rPr lang="en-US" altLang="ko-KR" dirty="0"/>
              <a:t>, </a:t>
            </a:r>
            <a:r>
              <a:rPr lang="ko-KR" altLang="en-US" dirty="0"/>
              <a:t>도소매</a:t>
            </a:r>
            <a:r>
              <a:rPr lang="en-US" altLang="ko-KR" dirty="0"/>
              <a:t>, </a:t>
            </a:r>
            <a:r>
              <a:rPr lang="ko-KR" altLang="en-US" dirty="0"/>
              <a:t>숙박 </a:t>
            </a:r>
            <a:r>
              <a:rPr lang="ko-KR" altLang="en-US" dirty="0" err="1"/>
              <a:t>음식업</a:t>
            </a:r>
            <a:r>
              <a:rPr lang="en-US" altLang="ko-KR" dirty="0"/>
              <a:t>, </a:t>
            </a:r>
            <a:r>
              <a:rPr lang="ko-KR" altLang="en-US" dirty="0"/>
              <a:t>부동산 업종 등의 </a:t>
            </a:r>
            <a:r>
              <a:rPr lang="ko-KR" altLang="en-US" dirty="0" err="1"/>
              <a:t>고정이하여신비율이</a:t>
            </a:r>
            <a:r>
              <a:rPr lang="ko-KR" altLang="en-US" dirty="0"/>
              <a:t> 상승세를 보임</a:t>
            </a:r>
            <a:r>
              <a:rPr lang="en-US" altLang="ko-KR" dirty="0"/>
              <a:t>. </a:t>
            </a:r>
            <a:r>
              <a:rPr lang="ko-KR" altLang="en-US" dirty="0"/>
              <a:t>누적된 금리인상 여파와 경기둔화 영향으로 가계와 기업의 상환 부담이 확대되고 경기둔화에 따른 기업 실적 부진 등으로 향후 부실발생 가능성이 점증  </a:t>
            </a:r>
          </a:p>
        </p:txBody>
      </p:sp>
      <p:grpSp>
        <p:nvGrpSpPr>
          <p:cNvPr id="39" name="그룹 38">
            <a:extLst>
              <a:ext uri="{FF2B5EF4-FFF2-40B4-BE49-F238E27FC236}">
                <a16:creationId xmlns:a16="http://schemas.microsoft.com/office/drawing/2014/main" id="{B64A79FF-6D7D-48AC-9ED1-364E86600BBB}"/>
              </a:ext>
            </a:extLst>
          </p:cNvPr>
          <p:cNvGrpSpPr/>
          <p:nvPr/>
        </p:nvGrpSpPr>
        <p:grpSpPr>
          <a:xfrm>
            <a:off x="488950" y="2176483"/>
            <a:ext cx="4284000" cy="276837"/>
            <a:chOff x="704850" y="2013298"/>
            <a:chExt cx="4140200" cy="276837"/>
          </a:xfrm>
        </p:grpSpPr>
        <p:sp>
          <p:nvSpPr>
            <p:cNvPr id="41" name="TextBox 40">
              <a:extLst>
                <a:ext uri="{FF2B5EF4-FFF2-40B4-BE49-F238E27FC236}">
                  <a16:creationId xmlns:a16="http://schemas.microsoft.com/office/drawing/2014/main" id="{B562D2CA-9D0A-49A0-B253-8687FD0A26BD}"/>
                </a:ext>
              </a:extLst>
            </p:cNvPr>
            <p:cNvSpPr txBox="1"/>
            <p:nvPr/>
          </p:nvSpPr>
          <p:spPr>
            <a:xfrm>
              <a:off x="704850" y="2046854"/>
              <a:ext cx="2254080"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국내 은행 차주별 </a:t>
              </a:r>
              <a:r>
                <a:rPr lang="ko-KR" altLang="en-US" sz="1300" dirty="0" err="1">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고정이하여신비율</a:t>
              </a:r>
              <a:endPar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endParaRPr>
            </a:p>
          </p:txBody>
        </p:sp>
        <p:cxnSp>
          <p:nvCxnSpPr>
            <p:cNvPr id="42" name="직선 연결선 41">
              <a:extLst>
                <a:ext uri="{FF2B5EF4-FFF2-40B4-BE49-F238E27FC236}">
                  <a16:creationId xmlns:a16="http://schemas.microsoft.com/office/drawing/2014/main" id="{2B89C74A-8801-4C11-8E3F-4DE58DA45C97}"/>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3" name="직선 연결선 42">
              <a:extLst>
                <a:ext uri="{FF2B5EF4-FFF2-40B4-BE49-F238E27FC236}">
                  <a16:creationId xmlns:a16="http://schemas.microsoft.com/office/drawing/2014/main" id="{2399490A-0770-4114-8931-EEC08474A9D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4" name="그룹 43">
            <a:extLst>
              <a:ext uri="{FF2B5EF4-FFF2-40B4-BE49-F238E27FC236}">
                <a16:creationId xmlns:a16="http://schemas.microsoft.com/office/drawing/2014/main" id="{7A966C1A-85C7-4C9D-A83B-C34A3F6176F8}"/>
              </a:ext>
            </a:extLst>
          </p:cNvPr>
          <p:cNvGrpSpPr/>
          <p:nvPr/>
        </p:nvGrpSpPr>
        <p:grpSpPr>
          <a:xfrm>
            <a:off x="5132388" y="2180439"/>
            <a:ext cx="4284000" cy="276837"/>
            <a:chOff x="704850" y="2013298"/>
            <a:chExt cx="4140200" cy="276837"/>
          </a:xfrm>
        </p:grpSpPr>
        <p:sp>
          <p:nvSpPr>
            <p:cNvPr id="45" name="TextBox 44">
              <a:extLst>
                <a:ext uri="{FF2B5EF4-FFF2-40B4-BE49-F238E27FC236}">
                  <a16:creationId xmlns:a16="http://schemas.microsoft.com/office/drawing/2014/main" id="{F7FE45B1-4243-4583-987A-8DF818E083DB}"/>
                </a:ext>
              </a:extLst>
            </p:cNvPr>
            <p:cNvSpPr txBox="1"/>
            <p:nvPr/>
          </p:nvSpPr>
          <p:spPr>
            <a:xfrm>
              <a:off x="704850" y="2046854"/>
              <a:ext cx="2488008"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국내 은행 주요 업종 </a:t>
              </a:r>
              <a:r>
                <a:rPr lang="ko-KR" altLang="en-US" sz="1300" dirty="0" err="1">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고정이하여신비율</a:t>
              </a:r>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 </a:t>
              </a:r>
            </a:p>
          </p:txBody>
        </p:sp>
        <p:cxnSp>
          <p:nvCxnSpPr>
            <p:cNvPr id="46" name="직선 연결선 45">
              <a:extLst>
                <a:ext uri="{FF2B5EF4-FFF2-40B4-BE49-F238E27FC236}">
                  <a16:creationId xmlns:a16="http://schemas.microsoft.com/office/drawing/2014/main" id="{65443B1C-2045-47FB-8463-9CD55458A735}"/>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8" name="직선 연결선 47">
              <a:extLst>
                <a:ext uri="{FF2B5EF4-FFF2-40B4-BE49-F238E27FC236}">
                  <a16:creationId xmlns:a16="http://schemas.microsoft.com/office/drawing/2014/main" id="{C8231BB7-04DB-4E01-8476-09C9D47A1A9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6" name="TextBox 25">
            <a:extLst>
              <a:ext uri="{FF2B5EF4-FFF2-40B4-BE49-F238E27FC236}">
                <a16:creationId xmlns:a16="http://schemas.microsoft.com/office/drawing/2014/main" id="{6DD5534C-CCCB-4654-A76A-90154AE82E0E}"/>
              </a:ext>
            </a:extLst>
          </p:cNvPr>
          <p:cNvSpPr txBox="1"/>
          <p:nvPr/>
        </p:nvSpPr>
        <p:spPr>
          <a:xfrm>
            <a:off x="489000" y="5968610"/>
            <a:ext cx="4284613" cy="232165"/>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일반은행 업무보고서</a:t>
            </a:r>
          </a:p>
        </p:txBody>
      </p:sp>
      <p:graphicFrame>
        <p:nvGraphicFramePr>
          <p:cNvPr id="25" name="차트 24">
            <a:extLst>
              <a:ext uri="{FF2B5EF4-FFF2-40B4-BE49-F238E27FC236}">
                <a16:creationId xmlns:a16="http://schemas.microsoft.com/office/drawing/2014/main" id="{32A5DDCD-4F11-4B5C-86B3-07A4DD8FA086}"/>
              </a:ext>
            </a:extLst>
          </p:cNvPr>
          <p:cNvGraphicFramePr/>
          <p:nvPr>
            <p:extLst>
              <p:ext uri="{D42A27DB-BD31-4B8C-83A1-F6EECF244321}">
                <p14:modId xmlns:p14="http://schemas.microsoft.com/office/powerpoint/2010/main" val="2845101896"/>
              </p:ext>
            </p:extLst>
          </p:nvPr>
        </p:nvGraphicFramePr>
        <p:xfrm>
          <a:off x="488949" y="2742373"/>
          <a:ext cx="4284000" cy="2952000"/>
        </p:xfrm>
        <a:graphic>
          <a:graphicData uri="http://schemas.openxmlformats.org/drawingml/2006/chart">
            <c:chart xmlns:c="http://schemas.openxmlformats.org/drawingml/2006/chart" xmlns:r="http://schemas.openxmlformats.org/officeDocument/2006/relationships" r:id="rId2"/>
          </a:graphicData>
        </a:graphic>
      </p:graphicFrame>
      <p:sp>
        <p:nvSpPr>
          <p:cNvPr id="31" name="TextBox 30">
            <a:extLst>
              <a:ext uri="{FF2B5EF4-FFF2-40B4-BE49-F238E27FC236}">
                <a16:creationId xmlns:a16="http://schemas.microsoft.com/office/drawing/2014/main" id="{FA35382B-A57D-4D88-BE54-D5037D607B41}"/>
              </a:ext>
            </a:extLst>
          </p:cNvPr>
          <p:cNvSpPr txBox="1"/>
          <p:nvPr/>
        </p:nvSpPr>
        <p:spPr>
          <a:xfrm>
            <a:off x="575998" y="2589447"/>
            <a:ext cx="151344" cy="123111"/>
          </a:xfrm>
          <a:prstGeom prst="rect">
            <a:avLst/>
          </a:prstGeom>
          <a:noFill/>
        </p:spPr>
        <p:txBody>
          <a:bodyPr wrap="squar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graphicFrame>
        <p:nvGraphicFramePr>
          <p:cNvPr id="32" name="차트 31">
            <a:extLst>
              <a:ext uri="{FF2B5EF4-FFF2-40B4-BE49-F238E27FC236}">
                <a16:creationId xmlns:a16="http://schemas.microsoft.com/office/drawing/2014/main" id="{F37B4ACA-E4F1-47EE-A5DF-8B650CDC37D2}"/>
              </a:ext>
            </a:extLst>
          </p:cNvPr>
          <p:cNvGraphicFramePr/>
          <p:nvPr>
            <p:extLst>
              <p:ext uri="{D42A27DB-BD31-4B8C-83A1-F6EECF244321}">
                <p14:modId xmlns:p14="http://schemas.microsoft.com/office/powerpoint/2010/main" val="4266117403"/>
              </p:ext>
            </p:extLst>
          </p:nvPr>
        </p:nvGraphicFramePr>
        <p:xfrm>
          <a:off x="5061050" y="2712558"/>
          <a:ext cx="4356000" cy="3056927"/>
        </p:xfrm>
        <a:graphic>
          <a:graphicData uri="http://schemas.openxmlformats.org/drawingml/2006/chart">
            <c:chart xmlns:c="http://schemas.openxmlformats.org/drawingml/2006/chart" xmlns:r="http://schemas.openxmlformats.org/officeDocument/2006/relationships" r:id="rId3"/>
          </a:graphicData>
        </a:graphic>
      </p:graphicFrame>
      <p:sp>
        <p:nvSpPr>
          <p:cNvPr id="33" name="TextBox 32">
            <a:extLst>
              <a:ext uri="{FF2B5EF4-FFF2-40B4-BE49-F238E27FC236}">
                <a16:creationId xmlns:a16="http://schemas.microsoft.com/office/drawing/2014/main" id="{7C2B411E-FB73-40BE-8E7B-6DEA6CE09F5B}"/>
              </a:ext>
            </a:extLst>
          </p:cNvPr>
          <p:cNvSpPr txBox="1"/>
          <p:nvPr/>
        </p:nvSpPr>
        <p:spPr>
          <a:xfrm>
            <a:off x="5222116" y="2578616"/>
            <a:ext cx="153888" cy="123111"/>
          </a:xfrm>
          <a:prstGeom prst="rect">
            <a:avLst/>
          </a:prstGeom>
          <a:noFill/>
        </p:spPr>
        <p:txBody>
          <a:bodyPr wrap="none" lIns="0" tIns="0" rIns="0" bIns="0" rtlCol="0">
            <a:spAutoFit/>
          </a:bodyPr>
          <a:lstStyle/>
          <a:p>
            <a:r>
              <a:rPr lang="en-US" altLang="ko-KR" sz="80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endPar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endParaRPr>
          </a:p>
        </p:txBody>
      </p:sp>
    </p:spTree>
    <p:extLst>
      <p:ext uri="{BB962C8B-B14F-4D97-AF65-F5344CB8AC3E}">
        <p14:creationId xmlns:p14="http://schemas.microsoft.com/office/powerpoint/2010/main" val="13972126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ED698C70-F79A-47E5-9957-4A5768D01E08}"/>
              </a:ext>
            </a:extLst>
          </p:cNvPr>
          <p:cNvSpPr txBox="1"/>
          <p:nvPr/>
        </p:nvSpPr>
        <p:spPr>
          <a:xfrm>
            <a:off x="5132389" y="5968610"/>
            <a:ext cx="4284613" cy="232165"/>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금융기관 업무보고서 </a:t>
            </a:r>
          </a:p>
        </p:txBody>
      </p:sp>
      <p:sp>
        <p:nvSpPr>
          <p:cNvPr id="28" name="텍스트 개체 틀 27">
            <a:extLst>
              <a:ext uri="{FF2B5EF4-FFF2-40B4-BE49-F238E27FC236}">
                <a16:creationId xmlns:a16="http://schemas.microsoft.com/office/drawing/2014/main" id="{259D3791-25DA-4E03-8E5F-258A6FDEB7E2}"/>
              </a:ext>
            </a:extLst>
          </p:cNvPr>
          <p:cNvSpPr>
            <a:spLocks noGrp="1"/>
          </p:cNvSpPr>
          <p:nvPr>
            <p:ph type="body" sz="quarter" idx="10"/>
          </p:nvPr>
        </p:nvSpPr>
        <p:spPr>
          <a:xfrm>
            <a:off x="488949" y="333149"/>
            <a:ext cx="8928101" cy="184666"/>
          </a:xfrm>
        </p:spPr>
        <p:txBody>
          <a:bodyPr/>
          <a:lstStyle/>
          <a:p>
            <a:r>
              <a:rPr lang="en-US" altLang="ko-KR" dirty="0"/>
              <a:t>II. </a:t>
            </a:r>
            <a:r>
              <a:rPr lang="ko-KR" altLang="en-US" dirty="0"/>
              <a:t>국내 금융안정 상황 진단</a:t>
            </a:r>
          </a:p>
        </p:txBody>
      </p:sp>
      <p:sp>
        <p:nvSpPr>
          <p:cNvPr id="29" name="텍스트 개체 틀 28">
            <a:extLst>
              <a:ext uri="{FF2B5EF4-FFF2-40B4-BE49-F238E27FC236}">
                <a16:creationId xmlns:a16="http://schemas.microsoft.com/office/drawing/2014/main" id="{D76A6FAF-1367-4DCA-84D3-8A949242B9D3}"/>
              </a:ext>
            </a:extLst>
          </p:cNvPr>
          <p:cNvSpPr>
            <a:spLocks noGrp="1"/>
          </p:cNvSpPr>
          <p:nvPr>
            <p:ph type="body" sz="quarter" idx="11"/>
          </p:nvPr>
        </p:nvSpPr>
        <p:spPr>
          <a:xfrm>
            <a:off x="488950" y="617249"/>
            <a:ext cx="8928100" cy="322262"/>
          </a:xfrm>
        </p:spPr>
        <p:txBody>
          <a:bodyPr/>
          <a:lstStyle/>
          <a:p>
            <a:pPr lvl="0"/>
            <a:r>
              <a:rPr lang="en-US" altLang="ko-KR" dirty="0"/>
              <a:t>2. </a:t>
            </a:r>
            <a:r>
              <a:rPr lang="ko-KR" altLang="en-US" dirty="0"/>
              <a:t>부문별 금융안정 상황 </a:t>
            </a:r>
            <a:r>
              <a:rPr lang="en-US" altLang="ko-KR" dirty="0">
                <a:latin typeface="KoPub돋움체 Medium" panose="02020603020101020101" pitchFamily="18" charset="-127"/>
                <a:ea typeface="KoPub돋움체 Medium" panose="02020603020101020101" pitchFamily="18" charset="-127"/>
              </a:rPr>
              <a:t>》 </a:t>
            </a:r>
            <a:r>
              <a:rPr lang="ko-KR" altLang="en-US" dirty="0">
                <a:latin typeface="KoPub돋움체 Medium" panose="02020603020101020101" pitchFamily="18" charset="-127"/>
                <a:ea typeface="KoPub돋움체 Medium" panose="02020603020101020101" pitchFamily="18" charset="-127"/>
              </a:rPr>
              <a:t>③ 금융기관</a:t>
            </a:r>
            <a:r>
              <a:rPr lang="en-US" altLang="ko-KR" dirty="0">
                <a:latin typeface="KoPub돋움체 Medium" panose="02020603020101020101" pitchFamily="18" charset="-127"/>
                <a:ea typeface="KoPub돋움체 Medium" panose="02020603020101020101" pitchFamily="18" charset="-127"/>
              </a:rPr>
              <a:t>: </a:t>
            </a:r>
            <a:r>
              <a:rPr lang="ko-KR" altLang="en-US" dirty="0">
                <a:latin typeface="KoPub돋움체 Medium" panose="00000600000000000000" pitchFamily="2" charset="-127"/>
                <a:ea typeface="KoPub돋움체 Medium" panose="00000600000000000000" pitchFamily="2" charset="-127"/>
              </a:rPr>
              <a:t>비은행금융기관</a:t>
            </a:r>
            <a:endParaRPr lang="ko-KR" altLang="en-US" noProof="0" dirty="0">
              <a:latin typeface="KoPub돋움체 Medium" panose="02020603020101020101" pitchFamily="18" charset="-127"/>
              <a:ea typeface="KoPub돋움체 Medium" panose="02020603020101020101" pitchFamily="18" charset="-127"/>
            </a:endParaRPr>
          </a:p>
        </p:txBody>
      </p:sp>
      <p:sp>
        <p:nvSpPr>
          <p:cNvPr id="30" name="텍스트 개체 틀 29">
            <a:extLst>
              <a:ext uri="{FF2B5EF4-FFF2-40B4-BE49-F238E27FC236}">
                <a16:creationId xmlns:a16="http://schemas.microsoft.com/office/drawing/2014/main" id="{183C42BE-A3A8-4442-962E-02357DF3145F}"/>
              </a:ext>
            </a:extLst>
          </p:cNvPr>
          <p:cNvSpPr>
            <a:spLocks noGrp="1"/>
          </p:cNvSpPr>
          <p:nvPr>
            <p:ph type="body" sz="quarter" idx="13"/>
          </p:nvPr>
        </p:nvSpPr>
        <p:spPr>
          <a:xfrm>
            <a:off x="488950" y="1162050"/>
            <a:ext cx="8928100" cy="865188"/>
          </a:xfrm>
        </p:spPr>
        <p:txBody>
          <a:bodyPr/>
          <a:lstStyle/>
          <a:p>
            <a:pPr lvl="0" algn="just"/>
            <a:r>
              <a:rPr lang="ko-KR" altLang="en-US" dirty="0"/>
              <a:t>비은행금융기관 수익성은 보험</a:t>
            </a:r>
            <a:r>
              <a:rPr lang="en-US" altLang="ko-KR" dirty="0"/>
              <a:t>·</a:t>
            </a:r>
            <a:r>
              <a:rPr lang="ko-KR" altLang="en-US" dirty="0"/>
              <a:t>증권사는 개선</a:t>
            </a:r>
            <a:r>
              <a:rPr lang="en-US" altLang="ko-KR" dirty="0"/>
              <a:t>, </a:t>
            </a:r>
            <a:r>
              <a:rPr lang="ko-KR" altLang="en-US" dirty="0"/>
              <a:t>여신전문금융회사는 유지</a:t>
            </a:r>
            <a:r>
              <a:rPr lang="en-US" altLang="ko-KR" dirty="0"/>
              <a:t>, </a:t>
            </a:r>
            <a:r>
              <a:rPr lang="ko-KR" altLang="en-US" dirty="0"/>
              <a:t>상호금융</a:t>
            </a:r>
            <a:r>
              <a:rPr lang="en-US" altLang="ko-KR" dirty="0"/>
              <a:t>·</a:t>
            </a:r>
            <a:r>
              <a:rPr lang="ko-KR" altLang="en-US" dirty="0"/>
              <a:t>저축은행은 악화되는 등 </a:t>
            </a:r>
            <a:r>
              <a:rPr lang="ko-KR" altLang="en-US" dirty="0" err="1"/>
              <a:t>업권별로</a:t>
            </a:r>
            <a:r>
              <a:rPr lang="ko-KR" altLang="en-US" dirty="0"/>
              <a:t> 상이</a:t>
            </a:r>
            <a:r>
              <a:rPr lang="en-US" altLang="ko-KR" dirty="0"/>
              <a:t>. </a:t>
            </a:r>
            <a:r>
              <a:rPr lang="ko-KR" altLang="en-US" dirty="0"/>
              <a:t>비은행금융기관의 자산건전성은 금리상승에 따른 채무상환부담 증대</a:t>
            </a:r>
            <a:r>
              <a:rPr lang="en-US" altLang="ko-KR" dirty="0"/>
              <a:t>, </a:t>
            </a:r>
            <a:r>
              <a:rPr lang="ko-KR" altLang="en-US" dirty="0"/>
              <a:t>부동산경기 부진에 따른 부동산 관련 기업대출의 </a:t>
            </a:r>
            <a:r>
              <a:rPr lang="ko-KR" altLang="en-US" dirty="0" err="1"/>
              <a:t>연체율</a:t>
            </a:r>
            <a:r>
              <a:rPr lang="ko-KR" altLang="en-US" dirty="0"/>
              <a:t> 상승 등으로 모든 업권에서 저하 </a:t>
            </a:r>
          </a:p>
        </p:txBody>
      </p:sp>
      <p:grpSp>
        <p:nvGrpSpPr>
          <p:cNvPr id="39" name="그룹 38">
            <a:extLst>
              <a:ext uri="{FF2B5EF4-FFF2-40B4-BE49-F238E27FC236}">
                <a16:creationId xmlns:a16="http://schemas.microsoft.com/office/drawing/2014/main" id="{B64A79FF-6D7D-48AC-9ED1-364E86600BBB}"/>
              </a:ext>
            </a:extLst>
          </p:cNvPr>
          <p:cNvGrpSpPr/>
          <p:nvPr/>
        </p:nvGrpSpPr>
        <p:grpSpPr>
          <a:xfrm>
            <a:off x="488950" y="2176483"/>
            <a:ext cx="4284000" cy="276837"/>
            <a:chOff x="704850" y="2013298"/>
            <a:chExt cx="4140200" cy="276837"/>
          </a:xfrm>
        </p:grpSpPr>
        <p:sp>
          <p:nvSpPr>
            <p:cNvPr id="41" name="TextBox 40">
              <a:extLst>
                <a:ext uri="{FF2B5EF4-FFF2-40B4-BE49-F238E27FC236}">
                  <a16:creationId xmlns:a16="http://schemas.microsoft.com/office/drawing/2014/main" id="{B562D2CA-9D0A-49A0-B253-8687FD0A26BD}"/>
                </a:ext>
              </a:extLst>
            </p:cNvPr>
            <p:cNvSpPr txBox="1"/>
            <p:nvPr/>
          </p:nvSpPr>
          <p:spPr>
            <a:xfrm>
              <a:off x="704850" y="2046854"/>
              <a:ext cx="2817987"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비은행금융기관 </a:t>
              </a:r>
              <a:r>
                <a:rPr lang="ko-KR" altLang="en-US" sz="1300" dirty="0" err="1">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업권별</a:t>
              </a:r>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 </a:t>
              </a:r>
              <a:r>
                <a:rPr lang="ko-KR" altLang="en-US" sz="1300" dirty="0" err="1">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총자산순이익률</a:t>
              </a:r>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 추이</a:t>
              </a:r>
            </a:p>
          </p:txBody>
        </p:sp>
        <p:cxnSp>
          <p:nvCxnSpPr>
            <p:cNvPr id="42" name="직선 연결선 41">
              <a:extLst>
                <a:ext uri="{FF2B5EF4-FFF2-40B4-BE49-F238E27FC236}">
                  <a16:creationId xmlns:a16="http://schemas.microsoft.com/office/drawing/2014/main" id="{2B89C74A-8801-4C11-8E3F-4DE58DA45C97}"/>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3" name="직선 연결선 42">
              <a:extLst>
                <a:ext uri="{FF2B5EF4-FFF2-40B4-BE49-F238E27FC236}">
                  <a16:creationId xmlns:a16="http://schemas.microsoft.com/office/drawing/2014/main" id="{2399490A-0770-4114-8931-EEC08474A9D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4" name="그룹 43">
            <a:extLst>
              <a:ext uri="{FF2B5EF4-FFF2-40B4-BE49-F238E27FC236}">
                <a16:creationId xmlns:a16="http://schemas.microsoft.com/office/drawing/2014/main" id="{7A966C1A-85C7-4C9D-A83B-C34A3F6176F8}"/>
              </a:ext>
            </a:extLst>
          </p:cNvPr>
          <p:cNvGrpSpPr/>
          <p:nvPr/>
        </p:nvGrpSpPr>
        <p:grpSpPr>
          <a:xfrm>
            <a:off x="5132388" y="2180439"/>
            <a:ext cx="4284000" cy="276837"/>
            <a:chOff x="704850" y="2013298"/>
            <a:chExt cx="4140200" cy="276837"/>
          </a:xfrm>
        </p:grpSpPr>
        <p:sp>
          <p:nvSpPr>
            <p:cNvPr id="45" name="TextBox 44">
              <a:extLst>
                <a:ext uri="{FF2B5EF4-FFF2-40B4-BE49-F238E27FC236}">
                  <a16:creationId xmlns:a16="http://schemas.microsoft.com/office/drawing/2014/main" id="{F7FE45B1-4243-4583-987A-8DF818E083DB}"/>
                </a:ext>
              </a:extLst>
            </p:cNvPr>
            <p:cNvSpPr txBox="1"/>
            <p:nvPr/>
          </p:nvSpPr>
          <p:spPr>
            <a:xfrm>
              <a:off x="704850" y="2046854"/>
              <a:ext cx="2958963"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비은행금융기관 </a:t>
              </a:r>
              <a:r>
                <a:rPr lang="ko-KR" altLang="en-US" sz="1300" dirty="0" err="1">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업권별</a:t>
              </a:r>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 </a:t>
              </a:r>
              <a:r>
                <a:rPr lang="ko-KR" altLang="en-US" sz="1300" dirty="0" err="1">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고정이하여신비율</a:t>
              </a:r>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 추이</a:t>
              </a:r>
            </a:p>
          </p:txBody>
        </p:sp>
        <p:cxnSp>
          <p:nvCxnSpPr>
            <p:cNvPr id="46" name="직선 연결선 45">
              <a:extLst>
                <a:ext uri="{FF2B5EF4-FFF2-40B4-BE49-F238E27FC236}">
                  <a16:creationId xmlns:a16="http://schemas.microsoft.com/office/drawing/2014/main" id="{65443B1C-2045-47FB-8463-9CD55458A735}"/>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8" name="직선 연결선 47">
              <a:extLst>
                <a:ext uri="{FF2B5EF4-FFF2-40B4-BE49-F238E27FC236}">
                  <a16:creationId xmlns:a16="http://schemas.microsoft.com/office/drawing/2014/main" id="{C8231BB7-04DB-4E01-8476-09C9D47A1A9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6" name="TextBox 25">
            <a:extLst>
              <a:ext uri="{FF2B5EF4-FFF2-40B4-BE49-F238E27FC236}">
                <a16:creationId xmlns:a16="http://schemas.microsoft.com/office/drawing/2014/main" id="{6DD5534C-CCCB-4654-A76A-90154AE82E0E}"/>
              </a:ext>
            </a:extLst>
          </p:cNvPr>
          <p:cNvSpPr txBox="1"/>
          <p:nvPr/>
        </p:nvSpPr>
        <p:spPr>
          <a:xfrm>
            <a:off x="489000" y="5845499"/>
            <a:ext cx="4284613"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금융기관 업무보고서 </a:t>
            </a:r>
          </a:p>
          <a:p>
            <a:r>
              <a:rPr lang="en-US" altLang="ko-KR" dirty="0">
                <a:solidFill>
                  <a:schemeClr val="bg1">
                    <a:lumMod val="50000"/>
                  </a:schemeClr>
                </a:solidFill>
              </a:rPr>
              <a:t>Note: </a:t>
            </a:r>
            <a:r>
              <a:rPr lang="ko-KR" altLang="en-US" dirty="0">
                <a:solidFill>
                  <a:schemeClr val="bg1">
                    <a:lumMod val="50000"/>
                  </a:schemeClr>
                </a:solidFill>
              </a:rPr>
              <a:t>누적 분기 실적을 연율로 환산</a:t>
            </a:r>
          </a:p>
        </p:txBody>
      </p:sp>
      <p:graphicFrame>
        <p:nvGraphicFramePr>
          <p:cNvPr id="19" name="차트 18">
            <a:extLst>
              <a:ext uri="{FF2B5EF4-FFF2-40B4-BE49-F238E27FC236}">
                <a16:creationId xmlns:a16="http://schemas.microsoft.com/office/drawing/2014/main" id="{D63E0FD1-7F99-4F6D-9AC7-C7117AFD7199}"/>
              </a:ext>
            </a:extLst>
          </p:cNvPr>
          <p:cNvGraphicFramePr/>
          <p:nvPr>
            <p:extLst>
              <p:ext uri="{D42A27DB-BD31-4B8C-83A1-F6EECF244321}">
                <p14:modId xmlns:p14="http://schemas.microsoft.com/office/powerpoint/2010/main" val="4021654031"/>
              </p:ext>
            </p:extLst>
          </p:nvPr>
        </p:nvGraphicFramePr>
        <p:xfrm>
          <a:off x="478549" y="2565400"/>
          <a:ext cx="4294401" cy="3215678"/>
        </p:xfrm>
        <a:graphic>
          <a:graphicData uri="http://schemas.openxmlformats.org/drawingml/2006/chart">
            <c:chart xmlns:c="http://schemas.openxmlformats.org/drawingml/2006/chart" xmlns:r="http://schemas.openxmlformats.org/officeDocument/2006/relationships" r:id="rId2"/>
          </a:graphicData>
        </a:graphic>
      </p:graphicFrame>
      <p:sp>
        <p:nvSpPr>
          <p:cNvPr id="20" name="TextBox 19">
            <a:extLst>
              <a:ext uri="{FF2B5EF4-FFF2-40B4-BE49-F238E27FC236}">
                <a16:creationId xmlns:a16="http://schemas.microsoft.com/office/drawing/2014/main" id="{C5518270-7CF0-44BA-BDF8-1A0249A8E737}"/>
              </a:ext>
            </a:extLst>
          </p:cNvPr>
          <p:cNvSpPr txBox="1"/>
          <p:nvPr/>
        </p:nvSpPr>
        <p:spPr>
          <a:xfrm>
            <a:off x="561975" y="2589447"/>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graphicFrame>
        <p:nvGraphicFramePr>
          <p:cNvPr id="21" name="차트 20">
            <a:extLst>
              <a:ext uri="{FF2B5EF4-FFF2-40B4-BE49-F238E27FC236}">
                <a16:creationId xmlns:a16="http://schemas.microsoft.com/office/drawing/2014/main" id="{131EBD2D-D778-427F-A8B4-1EF8209CA3FA}"/>
              </a:ext>
            </a:extLst>
          </p:cNvPr>
          <p:cNvGraphicFramePr/>
          <p:nvPr>
            <p:extLst>
              <p:ext uri="{D42A27DB-BD31-4B8C-83A1-F6EECF244321}">
                <p14:modId xmlns:p14="http://schemas.microsoft.com/office/powerpoint/2010/main" val="1138890070"/>
              </p:ext>
            </p:extLst>
          </p:nvPr>
        </p:nvGraphicFramePr>
        <p:xfrm>
          <a:off x="5132388" y="2589447"/>
          <a:ext cx="4294401" cy="3138192"/>
        </p:xfrm>
        <a:graphic>
          <a:graphicData uri="http://schemas.openxmlformats.org/drawingml/2006/chart">
            <c:chart xmlns:c="http://schemas.openxmlformats.org/drawingml/2006/chart" xmlns:r="http://schemas.openxmlformats.org/officeDocument/2006/relationships" r:id="rId3"/>
          </a:graphicData>
        </a:graphic>
      </p:graphicFrame>
      <p:sp>
        <p:nvSpPr>
          <p:cNvPr id="22" name="TextBox 21">
            <a:extLst>
              <a:ext uri="{FF2B5EF4-FFF2-40B4-BE49-F238E27FC236}">
                <a16:creationId xmlns:a16="http://schemas.microsoft.com/office/drawing/2014/main" id="{0E357736-D782-44AF-9727-934309FB197B}"/>
              </a:ext>
            </a:extLst>
          </p:cNvPr>
          <p:cNvSpPr txBox="1"/>
          <p:nvPr/>
        </p:nvSpPr>
        <p:spPr>
          <a:xfrm>
            <a:off x="5194575" y="2589447"/>
            <a:ext cx="149245" cy="123111"/>
          </a:xfrm>
          <a:prstGeom prst="rect">
            <a:avLst/>
          </a:prstGeom>
          <a:noFill/>
        </p:spPr>
        <p:txBody>
          <a:bodyPr wrap="squar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
        <p:nvSpPr>
          <p:cNvPr id="23" name="TextBox 22">
            <a:extLst>
              <a:ext uri="{FF2B5EF4-FFF2-40B4-BE49-F238E27FC236}">
                <a16:creationId xmlns:a16="http://schemas.microsoft.com/office/drawing/2014/main" id="{517370D8-0454-4DF7-A895-FBB1A3684946}"/>
              </a:ext>
            </a:extLst>
          </p:cNvPr>
          <p:cNvSpPr txBox="1"/>
          <p:nvPr/>
        </p:nvSpPr>
        <p:spPr>
          <a:xfrm>
            <a:off x="8961540" y="2589447"/>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Tree>
    <p:extLst>
      <p:ext uri="{BB962C8B-B14F-4D97-AF65-F5344CB8AC3E}">
        <p14:creationId xmlns:p14="http://schemas.microsoft.com/office/powerpoint/2010/main" val="32187552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5">
            <a:extLst>
              <a:ext uri="{FF2B5EF4-FFF2-40B4-BE49-F238E27FC236}">
                <a16:creationId xmlns:a16="http://schemas.microsoft.com/office/drawing/2014/main" id="{DBE57E7B-4F4A-470E-ABD3-DD4D29FF3FA3}"/>
              </a:ext>
            </a:extLst>
          </p:cNvPr>
          <p:cNvSpPr>
            <a:spLocks/>
          </p:cNvSpPr>
          <p:nvPr/>
        </p:nvSpPr>
        <p:spPr>
          <a:xfrm>
            <a:off x="814388" y="1268413"/>
            <a:ext cx="6322834" cy="4407944"/>
          </a:xfrm>
          <a:prstGeom prst="rect">
            <a:avLst/>
          </a:prstGeom>
          <a:solidFill>
            <a:schemeClr val="bg1"/>
          </a:soli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5" name="Text Placeholder 3">
            <a:extLst>
              <a:ext uri="{FF2B5EF4-FFF2-40B4-BE49-F238E27FC236}">
                <a16:creationId xmlns:a16="http://schemas.microsoft.com/office/drawing/2014/main" id="{859AF789-79B7-40EF-8423-1ABFC633B0AD}"/>
              </a:ext>
            </a:extLst>
          </p:cNvPr>
          <p:cNvSpPr txBox="1">
            <a:spLocks/>
          </p:cNvSpPr>
          <p:nvPr/>
        </p:nvSpPr>
        <p:spPr>
          <a:xfrm>
            <a:off x="1050977" y="1439972"/>
            <a:ext cx="2658874" cy="722312"/>
          </a:xfrm>
          <a:prstGeom prst="rect">
            <a:avLst/>
          </a:prstGeom>
        </p:spPr>
        <p:txBody>
          <a:bodyPr vert="horz" lIns="0" tIns="0" rIns="0" bIns="0" rtlCol="0" anchor="t" anchorCtr="0">
            <a:noAutofit/>
          </a:bodyPr>
          <a:lstStyle>
            <a:lvl1pPr marL="0" indent="0" algn="l" defTabSz="914400" rtl="0" eaLnBrk="1" latinLnBrk="1" hangingPunct="1">
              <a:lnSpc>
                <a:spcPct val="80000"/>
              </a:lnSpc>
              <a:spcBef>
                <a:spcPts val="0"/>
              </a:spcBef>
              <a:spcAft>
                <a:spcPts val="600"/>
              </a:spcAft>
              <a:buFontTx/>
              <a:buNone/>
              <a:defRPr sz="6000" b="1" kern="1200">
                <a:solidFill>
                  <a:schemeClr val="tx2"/>
                </a:solidFill>
                <a:latin typeface="+mj-lt"/>
                <a:ea typeface="+mn-ea"/>
                <a:cs typeface="+mn-cs"/>
              </a:defRPr>
            </a:lvl1pPr>
            <a:lvl2pPr marL="0" indent="0" algn="l" defTabSz="914400" rtl="0" eaLnBrk="1" latinLnBrk="1" hangingPunct="1">
              <a:lnSpc>
                <a:spcPct val="100000"/>
              </a:lnSpc>
              <a:spcBef>
                <a:spcPts val="0"/>
              </a:spcBef>
              <a:spcAft>
                <a:spcPts val="600"/>
              </a:spcAft>
              <a:buFontTx/>
              <a:buNone/>
              <a:defRPr sz="900" kern="1200">
                <a:solidFill>
                  <a:schemeClr val="tx2"/>
                </a:solidFill>
                <a:latin typeface="+mj-lt"/>
                <a:ea typeface="+mn-ea"/>
                <a:cs typeface="+mn-cs"/>
              </a:defRPr>
            </a:lvl2pPr>
            <a:lvl3pPr marL="180000" indent="-180000" algn="l" defTabSz="914400" rtl="0" eaLnBrk="1" latinLnBrk="1" hangingPunct="1">
              <a:lnSpc>
                <a:spcPct val="100000"/>
              </a:lnSpc>
              <a:spcBef>
                <a:spcPts val="0"/>
              </a:spcBef>
              <a:spcAft>
                <a:spcPts val="600"/>
              </a:spcAft>
              <a:buClrTx/>
              <a:buFont typeface="Arial" panose="020B0604020202020204" pitchFamily="34" charset="0"/>
              <a:buChar char="•"/>
              <a:defRPr sz="900" kern="1200">
                <a:solidFill>
                  <a:schemeClr val="tx2"/>
                </a:solidFill>
                <a:latin typeface="+mj-lt"/>
                <a:ea typeface="+mn-ea"/>
                <a:cs typeface="+mn-cs"/>
              </a:defRPr>
            </a:lvl3pPr>
            <a:lvl4pPr marL="360000" indent="-180000" algn="l" defTabSz="914400" rtl="0" eaLnBrk="1" latinLnBrk="1" hangingPunct="1">
              <a:lnSpc>
                <a:spcPct val="100000"/>
              </a:lnSpc>
              <a:spcBef>
                <a:spcPts val="0"/>
              </a:spcBef>
              <a:spcAft>
                <a:spcPts val="600"/>
              </a:spcAft>
              <a:buClrTx/>
              <a:buFont typeface="Arial" panose="020B0604020202020204" pitchFamily="34" charset="0"/>
              <a:buChar char="-"/>
              <a:defRPr sz="900" kern="1200">
                <a:solidFill>
                  <a:schemeClr val="tx2"/>
                </a:solidFill>
                <a:latin typeface="+mj-lt"/>
                <a:ea typeface="+mn-ea"/>
                <a:cs typeface="+mn-cs"/>
              </a:defRPr>
            </a:lvl4pPr>
            <a:lvl5pPr marL="540000" indent="-180000" algn="l" defTabSz="914400" rtl="0" eaLnBrk="1" latinLnBrk="1" hangingPunct="1">
              <a:lnSpc>
                <a:spcPct val="100000"/>
              </a:lnSpc>
              <a:spcBef>
                <a:spcPts val="0"/>
              </a:spcBef>
              <a:spcAft>
                <a:spcPts val="600"/>
              </a:spcAft>
              <a:buClrTx/>
              <a:buFont typeface="Arial" panose="020B0604020202020204" pitchFamily="34" charset="0"/>
              <a:buChar char="•"/>
              <a:defRPr sz="900" kern="1200" baseline="0">
                <a:solidFill>
                  <a:schemeClr val="tx2"/>
                </a:solidFill>
                <a:latin typeface="+mj-lt"/>
                <a:ea typeface="+mn-ea"/>
                <a:cs typeface="+mn-cs"/>
              </a:defRPr>
            </a:lvl5pPr>
            <a:lvl6pPr marL="1098000" indent="-2304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1" hangingPunct="1">
              <a:lnSpc>
                <a:spcPct val="80000"/>
              </a:lnSpc>
              <a:spcBef>
                <a:spcPts val="0"/>
              </a:spcBef>
              <a:spcAft>
                <a:spcPts val="600"/>
              </a:spcAft>
              <a:buClrTx/>
              <a:buSzTx/>
              <a:buFontTx/>
              <a:buNone/>
              <a:tabLst/>
              <a:defRPr/>
            </a:pPr>
            <a:r>
              <a:rPr kumimoji="0" lang="en-US" sz="5400" b="1" i="0" u="none" strike="noStrike" kern="1200" cap="none" spc="0" normalizeH="0" baseline="0" noProof="0" dirty="0">
                <a:ln>
                  <a:solidFill>
                    <a:schemeClr val="accent1">
                      <a:alpha val="0"/>
                    </a:schemeClr>
                  </a:solidFill>
                </a:ln>
                <a:solidFill>
                  <a:srgbClr val="00338D"/>
                </a:solidFill>
                <a:effectLst/>
                <a:uLnTx/>
                <a:uFillTx/>
                <a:latin typeface="KPMG Bold"/>
                <a:ea typeface="+mn-ea"/>
                <a:cs typeface="+mn-cs"/>
              </a:rPr>
              <a:t>Contents</a:t>
            </a:r>
          </a:p>
        </p:txBody>
      </p:sp>
      <p:graphicFrame>
        <p:nvGraphicFramePr>
          <p:cNvPr id="6" name="Table 24">
            <a:extLst>
              <a:ext uri="{FF2B5EF4-FFF2-40B4-BE49-F238E27FC236}">
                <a16:creationId xmlns:a16="http://schemas.microsoft.com/office/drawing/2014/main" id="{07E32734-0861-4414-A8E4-2DF1A18C1C43}"/>
              </a:ext>
            </a:extLst>
          </p:cNvPr>
          <p:cNvGraphicFramePr>
            <a:graphicFrameLocks/>
          </p:cNvGraphicFramePr>
          <p:nvPr>
            <p:extLst>
              <p:ext uri="{D42A27DB-BD31-4B8C-83A1-F6EECF244321}">
                <p14:modId xmlns:p14="http://schemas.microsoft.com/office/powerpoint/2010/main" val="893986174"/>
              </p:ext>
            </p:extLst>
          </p:nvPr>
        </p:nvGraphicFramePr>
        <p:xfrm>
          <a:off x="1050977" y="2414652"/>
          <a:ext cx="5849657" cy="2340000"/>
        </p:xfrm>
        <a:graphic>
          <a:graphicData uri="http://schemas.openxmlformats.org/drawingml/2006/table">
            <a:tbl>
              <a:tblPr firstRow="1" bandRow="1"/>
              <a:tblGrid>
                <a:gridCol w="558067">
                  <a:extLst>
                    <a:ext uri="{9D8B030D-6E8A-4147-A177-3AD203B41FA5}">
                      <a16:colId xmlns:a16="http://schemas.microsoft.com/office/drawing/2014/main" val="3168549752"/>
                    </a:ext>
                  </a:extLst>
                </a:gridCol>
                <a:gridCol w="4690223">
                  <a:extLst>
                    <a:ext uri="{9D8B030D-6E8A-4147-A177-3AD203B41FA5}">
                      <a16:colId xmlns:a16="http://schemas.microsoft.com/office/drawing/2014/main" val="620299569"/>
                    </a:ext>
                  </a:extLst>
                </a:gridCol>
                <a:gridCol w="601367">
                  <a:extLst>
                    <a:ext uri="{9D8B030D-6E8A-4147-A177-3AD203B41FA5}">
                      <a16:colId xmlns:a16="http://schemas.microsoft.com/office/drawing/2014/main" val="1172101712"/>
                    </a:ext>
                  </a:extLst>
                </a:gridCol>
              </a:tblGrid>
              <a:tr h="468000">
                <a:tc>
                  <a:txBody>
                    <a:bodyPr/>
                    <a:lstStyle/>
                    <a:p>
                      <a:r>
                        <a:rPr lang="en-GB" sz="1500" b="0" dirty="0">
                          <a:ln>
                            <a:solidFill>
                              <a:schemeClr val="accent1">
                                <a:alpha val="0"/>
                              </a:schemeClr>
                            </a:solidFill>
                          </a:ln>
                          <a:solidFill>
                            <a:schemeClr val="tx2"/>
                          </a:solidFill>
                          <a:latin typeface="+mn-ea"/>
                          <a:ea typeface="+mn-ea"/>
                        </a:rPr>
                        <a:t>I.</a:t>
                      </a:r>
                    </a:p>
                  </a:txBody>
                  <a:tcPr marL="108000" marR="0" marT="0" marB="0" anchor="ctr">
                    <a:lnL w="12700" cmpd="sng">
                      <a:noFill/>
                    </a:lnL>
                    <a:lnR w="12700" cmpd="sng">
                      <a:noFill/>
                    </a:lnR>
                    <a:lnT w="6350" cap="flat" cmpd="sng" algn="ctr">
                      <a:no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b="1" kern="1200">
                          <a:solidFill>
                            <a:schemeClr val="lt1"/>
                          </a:solidFill>
                          <a:latin typeface="Arial"/>
                        </a:defRPr>
                      </a:lvl1pPr>
                      <a:lvl2pPr marL="457200" algn="l" defTabSz="914400" rtl="0" eaLnBrk="1" latinLnBrk="1" hangingPunct="1">
                        <a:defRPr sz="1800" b="1" kern="1200">
                          <a:solidFill>
                            <a:schemeClr val="lt1"/>
                          </a:solidFill>
                          <a:latin typeface="Arial"/>
                        </a:defRPr>
                      </a:lvl2pPr>
                      <a:lvl3pPr marL="914400" algn="l" defTabSz="914400" rtl="0" eaLnBrk="1" latinLnBrk="1" hangingPunct="1">
                        <a:defRPr sz="1800" b="1" kern="1200">
                          <a:solidFill>
                            <a:schemeClr val="lt1"/>
                          </a:solidFill>
                          <a:latin typeface="Arial"/>
                        </a:defRPr>
                      </a:lvl3pPr>
                      <a:lvl4pPr marL="1371600" algn="l" defTabSz="914400" rtl="0" eaLnBrk="1" latinLnBrk="1" hangingPunct="1">
                        <a:defRPr sz="1800" b="1" kern="1200">
                          <a:solidFill>
                            <a:schemeClr val="lt1"/>
                          </a:solidFill>
                          <a:latin typeface="Arial"/>
                        </a:defRPr>
                      </a:lvl4pPr>
                      <a:lvl5pPr marL="1828800" algn="l" defTabSz="914400" rtl="0" eaLnBrk="1" latinLnBrk="1" hangingPunct="1">
                        <a:defRPr sz="1800" b="1" kern="1200">
                          <a:solidFill>
                            <a:schemeClr val="lt1"/>
                          </a:solidFill>
                          <a:latin typeface="Arial"/>
                        </a:defRPr>
                      </a:lvl5pPr>
                      <a:lvl6pPr marL="2286000" algn="l" defTabSz="914400" rtl="0" eaLnBrk="1" latinLnBrk="1" hangingPunct="1">
                        <a:defRPr sz="1800" b="1" kern="1200">
                          <a:solidFill>
                            <a:schemeClr val="lt1"/>
                          </a:solidFill>
                          <a:latin typeface="Arial"/>
                        </a:defRPr>
                      </a:lvl6pPr>
                      <a:lvl7pPr marL="2743200" algn="l" defTabSz="914400" rtl="0" eaLnBrk="1" latinLnBrk="1" hangingPunct="1">
                        <a:defRPr sz="1800" b="1" kern="1200">
                          <a:solidFill>
                            <a:schemeClr val="lt1"/>
                          </a:solidFill>
                          <a:latin typeface="Arial"/>
                        </a:defRPr>
                      </a:lvl7pPr>
                      <a:lvl8pPr marL="3200400" algn="l" defTabSz="914400" rtl="0" eaLnBrk="1" latinLnBrk="1" hangingPunct="1">
                        <a:defRPr sz="1800" b="1" kern="1200">
                          <a:solidFill>
                            <a:schemeClr val="lt1"/>
                          </a:solidFill>
                          <a:latin typeface="Arial"/>
                        </a:defRPr>
                      </a:lvl8pPr>
                      <a:lvl9pPr marL="3657600" algn="l" defTabSz="914400" rtl="0" eaLnBrk="1" latinLnBrk="1" hangingPunct="1">
                        <a:defRPr sz="1800" b="1" kern="1200">
                          <a:solidFill>
                            <a:schemeClr val="lt1"/>
                          </a:solidFill>
                          <a:latin typeface="Arial"/>
                        </a:defRPr>
                      </a:lvl9pPr>
                    </a:lstStyle>
                    <a:p>
                      <a:r>
                        <a:rPr lang="ko-KR" altLang="en-US" sz="1500" b="0" dirty="0">
                          <a:ln>
                            <a:solidFill>
                              <a:schemeClr val="accent1">
                                <a:alpha val="0"/>
                              </a:schemeClr>
                            </a:solidFill>
                          </a:ln>
                          <a:solidFill>
                            <a:schemeClr val="tx2"/>
                          </a:solidFill>
                          <a:latin typeface="+mn-ea"/>
                          <a:ea typeface="+mn-ea"/>
                        </a:rPr>
                        <a:t>국내외</a:t>
                      </a:r>
                      <a:r>
                        <a:rPr lang="en-US" sz="1500" b="0" dirty="0">
                          <a:ln>
                            <a:solidFill>
                              <a:schemeClr val="accent1">
                                <a:alpha val="0"/>
                              </a:schemeClr>
                            </a:solidFill>
                          </a:ln>
                          <a:solidFill>
                            <a:schemeClr val="tx2"/>
                          </a:solidFill>
                          <a:latin typeface="+mn-ea"/>
                          <a:ea typeface="+mn-ea"/>
                        </a:rPr>
                        <a:t> </a:t>
                      </a:r>
                      <a:r>
                        <a:rPr lang="ko-KR" altLang="en-US" sz="1500" b="0" dirty="0">
                          <a:ln>
                            <a:solidFill>
                              <a:schemeClr val="accent1">
                                <a:alpha val="0"/>
                              </a:schemeClr>
                            </a:solidFill>
                          </a:ln>
                          <a:solidFill>
                            <a:schemeClr val="tx2"/>
                          </a:solidFill>
                          <a:latin typeface="+mn-ea"/>
                          <a:ea typeface="+mn-ea"/>
                        </a:rPr>
                        <a:t>경제 동향</a:t>
                      </a:r>
                      <a:endParaRPr lang="en-GB" sz="1500" b="0" dirty="0">
                        <a:ln>
                          <a:solidFill>
                            <a:schemeClr val="accent1">
                              <a:alpha val="0"/>
                            </a:schemeClr>
                          </a:solidFill>
                        </a:ln>
                        <a:solidFill>
                          <a:schemeClr val="tx2"/>
                        </a:solidFill>
                        <a:latin typeface="+mn-ea"/>
                        <a:ea typeface="+mn-ea"/>
                      </a:endParaRPr>
                    </a:p>
                  </a:txBody>
                  <a:tcPr marL="0" marR="0" marT="0" marB="0" anchor="ctr">
                    <a:lnL w="12700" cmpd="sng">
                      <a:noFill/>
                    </a:lnL>
                    <a:lnR w="12700" cmpd="sng">
                      <a:noFill/>
                    </a:lnR>
                    <a:lnT w="6350" cap="flat" cmpd="sng" algn="ctr">
                      <a:no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b="1" kern="1200">
                          <a:solidFill>
                            <a:schemeClr val="lt1"/>
                          </a:solidFill>
                          <a:latin typeface="Arial"/>
                        </a:defRPr>
                      </a:lvl1pPr>
                      <a:lvl2pPr marL="457200" algn="l" defTabSz="914400" rtl="0" eaLnBrk="1" latinLnBrk="1" hangingPunct="1">
                        <a:defRPr sz="1800" b="1" kern="1200">
                          <a:solidFill>
                            <a:schemeClr val="lt1"/>
                          </a:solidFill>
                          <a:latin typeface="Arial"/>
                        </a:defRPr>
                      </a:lvl2pPr>
                      <a:lvl3pPr marL="914400" algn="l" defTabSz="914400" rtl="0" eaLnBrk="1" latinLnBrk="1" hangingPunct="1">
                        <a:defRPr sz="1800" b="1" kern="1200">
                          <a:solidFill>
                            <a:schemeClr val="lt1"/>
                          </a:solidFill>
                          <a:latin typeface="Arial"/>
                        </a:defRPr>
                      </a:lvl3pPr>
                      <a:lvl4pPr marL="1371600" algn="l" defTabSz="914400" rtl="0" eaLnBrk="1" latinLnBrk="1" hangingPunct="1">
                        <a:defRPr sz="1800" b="1" kern="1200">
                          <a:solidFill>
                            <a:schemeClr val="lt1"/>
                          </a:solidFill>
                          <a:latin typeface="Arial"/>
                        </a:defRPr>
                      </a:lvl4pPr>
                      <a:lvl5pPr marL="1828800" algn="l" defTabSz="914400" rtl="0" eaLnBrk="1" latinLnBrk="1" hangingPunct="1">
                        <a:defRPr sz="1800" b="1" kern="1200">
                          <a:solidFill>
                            <a:schemeClr val="lt1"/>
                          </a:solidFill>
                          <a:latin typeface="Arial"/>
                        </a:defRPr>
                      </a:lvl5pPr>
                      <a:lvl6pPr marL="2286000" algn="l" defTabSz="914400" rtl="0" eaLnBrk="1" latinLnBrk="1" hangingPunct="1">
                        <a:defRPr sz="1800" b="1" kern="1200">
                          <a:solidFill>
                            <a:schemeClr val="lt1"/>
                          </a:solidFill>
                          <a:latin typeface="Arial"/>
                        </a:defRPr>
                      </a:lvl6pPr>
                      <a:lvl7pPr marL="2743200" algn="l" defTabSz="914400" rtl="0" eaLnBrk="1" latinLnBrk="1" hangingPunct="1">
                        <a:defRPr sz="1800" b="1" kern="1200">
                          <a:solidFill>
                            <a:schemeClr val="lt1"/>
                          </a:solidFill>
                          <a:latin typeface="Arial"/>
                        </a:defRPr>
                      </a:lvl7pPr>
                      <a:lvl8pPr marL="3200400" algn="l" defTabSz="914400" rtl="0" eaLnBrk="1" latinLnBrk="1" hangingPunct="1">
                        <a:defRPr sz="1800" b="1" kern="1200">
                          <a:solidFill>
                            <a:schemeClr val="lt1"/>
                          </a:solidFill>
                          <a:latin typeface="Arial"/>
                        </a:defRPr>
                      </a:lvl8pPr>
                      <a:lvl9pPr marL="3657600" algn="l" defTabSz="914400" rtl="0" eaLnBrk="1" latinLnBrk="1" hangingPunct="1">
                        <a:defRPr sz="1800" b="1" kern="1200">
                          <a:solidFill>
                            <a:schemeClr val="lt1"/>
                          </a:solidFill>
                          <a:latin typeface="Arial"/>
                        </a:defRPr>
                      </a:lvl9pPr>
                    </a:lstStyle>
                    <a:p>
                      <a:pPr algn="r"/>
                      <a:r>
                        <a:rPr lang="en-GB" sz="1500" b="0" dirty="0">
                          <a:ln>
                            <a:solidFill>
                              <a:schemeClr val="accent1">
                                <a:alpha val="0"/>
                              </a:schemeClr>
                            </a:solidFill>
                          </a:ln>
                          <a:solidFill>
                            <a:schemeClr val="tx2"/>
                          </a:solidFill>
                          <a:latin typeface="+mn-ea"/>
                          <a:ea typeface="+mn-ea"/>
                        </a:rPr>
                        <a:t>2</a:t>
                      </a:r>
                    </a:p>
                  </a:txBody>
                  <a:tcPr marL="80189" marR="108000" marT="0" marB="0" anchor="ctr">
                    <a:lnL w="12700" cmpd="sng">
                      <a:noFill/>
                    </a:lnL>
                    <a:lnR w="12700" cmpd="sng">
                      <a:noFill/>
                    </a:lnR>
                    <a:lnT w="6350" cap="flat" cmpd="sng" algn="ctr">
                      <a:no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49216587"/>
                  </a:ext>
                </a:extLst>
              </a:tr>
              <a:tr h="4680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500" b="0" i="0" u="none" strike="noStrike" kern="1200" cap="none" spc="0" normalizeH="0" baseline="0" noProof="0" dirty="0">
                          <a:ln>
                            <a:solidFill>
                              <a:schemeClr val="accent1">
                                <a:alpha val="0"/>
                              </a:schemeClr>
                            </a:solidFill>
                          </a:ln>
                          <a:solidFill>
                            <a:srgbClr val="00338D"/>
                          </a:solidFill>
                          <a:effectLst/>
                          <a:uLnTx/>
                          <a:uFillTx/>
                          <a:latin typeface="+mn-lt"/>
                          <a:ea typeface="+mn-ea"/>
                          <a:cs typeface="+mn-cs"/>
                        </a:rPr>
                        <a:t>II.</a:t>
                      </a:r>
                    </a:p>
                  </a:txBody>
                  <a:tcPr marL="10800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ko-KR" altLang="en-US" sz="1500" b="0" i="0" u="none" strike="noStrike" kern="1200" cap="none" spc="0" normalizeH="0" baseline="0" noProof="0" dirty="0">
                          <a:ln>
                            <a:solidFill>
                              <a:schemeClr val="accent1">
                                <a:alpha val="0"/>
                              </a:schemeClr>
                            </a:solidFill>
                          </a:ln>
                          <a:solidFill>
                            <a:srgbClr val="00338D"/>
                          </a:solidFill>
                          <a:effectLst/>
                          <a:uLnTx/>
                          <a:uFillTx/>
                          <a:latin typeface="+mn-ea"/>
                          <a:ea typeface="+mn-ea"/>
                          <a:cs typeface="+mn-cs"/>
                        </a:rPr>
                        <a:t>국내 금융안정 상황 진단</a:t>
                      </a:r>
                    </a:p>
                  </a:txBody>
                  <a:tcPr marL="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algn="r"/>
                      <a:r>
                        <a:rPr lang="en-GB" sz="1500" b="0" dirty="0">
                          <a:ln>
                            <a:solidFill>
                              <a:schemeClr val="accent1">
                                <a:alpha val="0"/>
                              </a:schemeClr>
                            </a:solidFill>
                          </a:ln>
                          <a:solidFill>
                            <a:srgbClr val="00338D"/>
                          </a:solidFill>
                          <a:latin typeface="+mn-lt"/>
                        </a:rPr>
                        <a:t>10</a:t>
                      </a:r>
                    </a:p>
                  </a:txBody>
                  <a:tcPr marL="80189" marR="10800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60955894"/>
                  </a:ext>
                </a:extLst>
              </a:tr>
              <a:tr h="4680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500" b="1" i="0" u="none" strike="noStrike" kern="1200" cap="none" spc="0" normalizeH="0" baseline="0" noProof="0" dirty="0">
                          <a:ln>
                            <a:solidFill>
                              <a:schemeClr val="accent1">
                                <a:alpha val="0"/>
                              </a:schemeClr>
                            </a:solidFill>
                          </a:ln>
                          <a:solidFill>
                            <a:schemeClr val="bg1"/>
                          </a:solidFill>
                          <a:effectLst/>
                          <a:uLnTx/>
                          <a:uFillTx/>
                          <a:latin typeface="+mn-lt"/>
                          <a:ea typeface="+mn-ea"/>
                          <a:cs typeface="+mn-cs"/>
                        </a:rPr>
                        <a:t>III.</a:t>
                      </a:r>
                    </a:p>
                  </a:txBody>
                  <a:tcPr marL="10800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ko-KR" altLang="en-US" sz="1500" b="1" i="0" u="none" strike="noStrike" kern="1200" cap="none" spc="0" normalizeH="0" baseline="0" noProof="0" dirty="0">
                          <a:ln>
                            <a:solidFill>
                              <a:schemeClr val="accent1">
                                <a:alpha val="0"/>
                              </a:schemeClr>
                            </a:solidFill>
                          </a:ln>
                          <a:solidFill>
                            <a:schemeClr val="bg1"/>
                          </a:solidFill>
                          <a:effectLst/>
                          <a:uLnTx/>
                          <a:uFillTx/>
                          <a:latin typeface="+mn-ea"/>
                          <a:ea typeface="+mn-ea"/>
                          <a:cs typeface="+mn-cs"/>
                        </a:rPr>
                        <a:t>국내 부실채권</a:t>
                      </a:r>
                      <a:r>
                        <a:rPr kumimoji="0" lang="en-US" altLang="ko-KR" sz="1500" b="1" i="0" u="none" strike="noStrike" kern="1200" cap="none" spc="0" normalizeH="0" baseline="0" noProof="0" dirty="0">
                          <a:ln>
                            <a:solidFill>
                              <a:schemeClr val="accent1">
                                <a:alpha val="0"/>
                              </a:schemeClr>
                            </a:solidFill>
                          </a:ln>
                          <a:solidFill>
                            <a:schemeClr val="bg1"/>
                          </a:solidFill>
                          <a:effectLst/>
                          <a:uLnTx/>
                          <a:uFillTx/>
                          <a:latin typeface="+mn-ea"/>
                          <a:ea typeface="+mn-ea"/>
                          <a:cs typeface="+mn-cs"/>
                        </a:rPr>
                        <a:t>(NPL) </a:t>
                      </a:r>
                      <a:r>
                        <a:rPr kumimoji="0" lang="ko-KR" altLang="en-US" sz="1500" b="1" i="0" u="none" strike="noStrike" kern="1200" cap="none" spc="0" normalizeH="0" baseline="0" noProof="0" dirty="0">
                          <a:ln>
                            <a:solidFill>
                              <a:schemeClr val="accent1">
                                <a:alpha val="0"/>
                              </a:schemeClr>
                            </a:solidFill>
                          </a:ln>
                          <a:solidFill>
                            <a:schemeClr val="bg1"/>
                          </a:solidFill>
                          <a:effectLst/>
                          <a:uLnTx/>
                          <a:uFillTx/>
                          <a:latin typeface="+mn-ea"/>
                          <a:ea typeface="+mn-ea"/>
                          <a:cs typeface="+mn-cs"/>
                        </a:rPr>
                        <a:t>시장 동향</a:t>
                      </a:r>
                    </a:p>
                  </a:txBody>
                  <a:tcPr marL="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GB" sz="1500" b="1" i="0" u="none" strike="noStrike" kern="1200" cap="none" spc="0" normalizeH="0" baseline="0" dirty="0">
                          <a:ln>
                            <a:solidFill>
                              <a:schemeClr val="accent1">
                                <a:alpha val="0"/>
                              </a:schemeClr>
                            </a:solidFill>
                          </a:ln>
                          <a:solidFill>
                            <a:schemeClr val="bg1"/>
                          </a:solidFill>
                          <a:effectLst/>
                          <a:uLnTx/>
                          <a:uFillTx/>
                          <a:latin typeface="+mn-lt"/>
                          <a:ea typeface="+mn-ea"/>
                          <a:cs typeface="+mn-cs"/>
                        </a:rPr>
                        <a:t>21</a:t>
                      </a:r>
                    </a:p>
                  </a:txBody>
                  <a:tcPr marL="80189" marR="10800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00338D"/>
                    </a:solidFill>
                  </a:tcPr>
                </a:tc>
                <a:extLst>
                  <a:ext uri="{0D108BD9-81ED-4DB2-BD59-A6C34878D82A}">
                    <a16:rowId xmlns:a16="http://schemas.microsoft.com/office/drawing/2014/main" val="2951883591"/>
                  </a:ext>
                </a:extLst>
              </a:tr>
              <a:tr h="4680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500" b="0" i="0" u="none" strike="noStrike" kern="1200" cap="none" spc="0" normalizeH="0" baseline="0" noProof="0" dirty="0">
                          <a:ln>
                            <a:solidFill>
                              <a:schemeClr val="accent1">
                                <a:alpha val="0"/>
                              </a:schemeClr>
                            </a:solidFill>
                          </a:ln>
                          <a:solidFill>
                            <a:srgbClr val="00338D"/>
                          </a:solidFill>
                          <a:effectLst/>
                          <a:uLnTx/>
                          <a:uFillTx/>
                          <a:latin typeface="+mn-lt"/>
                          <a:ea typeface="+mn-ea"/>
                          <a:cs typeface="+mn-cs"/>
                        </a:rPr>
                        <a:t>IV.</a:t>
                      </a:r>
                    </a:p>
                  </a:txBody>
                  <a:tcPr marL="10800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ko-KR" altLang="en-US"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국내 부실채권</a:t>
                      </a:r>
                      <a:r>
                        <a:rPr kumimoji="0" lang="en-US" altLang="ko-KR"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(NPL) </a:t>
                      </a:r>
                      <a:r>
                        <a:rPr kumimoji="0" lang="ko-KR" altLang="en-US"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시장 주요</a:t>
                      </a:r>
                      <a:r>
                        <a:rPr kumimoji="0" lang="en-US" altLang="ko-KR"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 </a:t>
                      </a:r>
                      <a:r>
                        <a:rPr kumimoji="0" lang="ko-KR" altLang="en-US"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이슈 </a:t>
                      </a:r>
                    </a:p>
                  </a:txBody>
                  <a:tcPr marL="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algn="r"/>
                      <a:r>
                        <a:rPr lang="en-GB" sz="1500" b="0" dirty="0">
                          <a:ln>
                            <a:solidFill>
                              <a:schemeClr val="accent1">
                                <a:alpha val="0"/>
                              </a:schemeClr>
                            </a:solidFill>
                          </a:ln>
                          <a:solidFill>
                            <a:srgbClr val="00338D"/>
                          </a:solidFill>
                          <a:latin typeface="+mn-lt"/>
                        </a:rPr>
                        <a:t>31</a:t>
                      </a:r>
                    </a:p>
                  </a:txBody>
                  <a:tcPr marL="80189" marR="10800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61208978"/>
                  </a:ext>
                </a:extLst>
              </a:tr>
              <a:tr h="4680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500" b="0" i="0" u="none" strike="noStrike" kern="1200" cap="none" spc="0" normalizeH="0" baseline="0" noProof="0" dirty="0">
                          <a:ln>
                            <a:solidFill>
                              <a:schemeClr val="accent1">
                                <a:alpha val="0"/>
                              </a:schemeClr>
                            </a:solidFill>
                          </a:ln>
                          <a:solidFill>
                            <a:srgbClr val="00338D"/>
                          </a:solidFill>
                          <a:effectLst/>
                          <a:uLnTx/>
                          <a:uFillTx/>
                          <a:latin typeface="+mn-lt"/>
                          <a:ea typeface="+mn-ea"/>
                          <a:cs typeface="+mn-cs"/>
                        </a:rPr>
                        <a:t>V.</a:t>
                      </a:r>
                    </a:p>
                  </a:txBody>
                  <a:tcPr marL="10800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ko-KR"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2023</a:t>
                      </a:r>
                      <a:r>
                        <a:rPr kumimoji="0" lang="ko-KR" altLang="en-US"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년 하반기 부실채권</a:t>
                      </a:r>
                      <a:r>
                        <a:rPr kumimoji="0" lang="en-US" altLang="ko-KR"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(NPL) </a:t>
                      </a:r>
                      <a:r>
                        <a:rPr kumimoji="0" lang="ko-KR" altLang="en-US"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시장 전망</a:t>
                      </a:r>
                    </a:p>
                  </a:txBody>
                  <a:tcPr marL="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algn="r"/>
                      <a:r>
                        <a:rPr lang="en-GB" sz="1500" b="0" dirty="0">
                          <a:ln>
                            <a:solidFill>
                              <a:schemeClr val="accent1">
                                <a:alpha val="0"/>
                              </a:schemeClr>
                            </a:solidFill>
                          </a:ln>
                          <a:solidFill>
                            <a:srgbClr val="00338D"/>
                          </a:solidFill>
                          <a:latin typeface="+mn-lt"/>
                        </a:rPr>
                        <a:t>41</a:t>
                      </a:r>
                    </a:p>
                  </a:txBody>
                  <a:tcPr marL="80189" marR="10800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59801848"/>
                  </a:ext>
                </a:extLst>
              </a:tr>
            </a:tbl>
          </a:graphicData>
        </a:graphic>
      </p:graphicFrame>
    </p:spTree>
    <p:extLst>
      <p:ext uri="{BB962C8B-B14F-4D97-AF65-F5344CB8AC3E}">
        <p14:creationId xmlns:p14="http://schemas.microsoft.com/office/powerpoint/2010/main" val="5367578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ED698C70-F79A-47E5-9957-4A5768D01E08}"/>
              </a:ext>
            </a:extLst>
          </p:cNvPr>
          <p:cNvSpPr txBox="1"/>
          <p:nvPr/>
        </p:nvSpPr>
        <p:spPr>
          <a:xfrm>
            <a:off x="5132389" y="5845499"/>
            <a:ext cx="4284613"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금융감독원 금융통계정보시스템</a:t>
            </a:r>
            <a:r>
              <a:rPr lang="en-US" altLang="ko-KR" dirty="0">
                <a:solidFill>
                  <a:schemeClr val="bg1">
                    <a:lumMod val="50000"/>
                  </a:schemeClr>
                </a:solidFill>
              </a:rPr>
              <a:t> </a:t>
            </a:r>
            <a:r>
              <a:rPr lang="ko-KR" altLang="en-US" dirty="0">
                <a:solidFill>
                  <a:schemeClr val="bg1">
                    <a:lumMod val="50000"/>
                  </a:schemeClr>
                </a:solidFill>
              </a:rPr>
              <a:t> </a:t>
            </a:r>
          </a:p>
          <a:p>
            <a:r>
              <a:rPr lang="en-US" altLang="ko-KR" dirty="0">
                <a:solidFill>
                  <a:schemeClr val="bg1">
                    <a:lumMod val="50000"/>
                  </a:schemeClr>
                </a:solidFill>
              </a:rPr>
              <a:t>Note: </a:t>
            </a:r>
            <a:r>
              <a:rPr lang="ko-KR" altLang="en-US" dirty="0">
                <a:solidFill>
                  <a:schemeClr val="bg1">
                    <a:lumMod val="50000"/>
                  </a:schemeClr>
                </a:solidFill>
              </a:rPr>
              <a:t>원화대출금 및 신탁대출금 합계 금액 </a:t>
            </a:r>
          </a:p>
        </p:txBody>
      </p:sp>
      <p:sp>
        <p:nvSpPr>
          <p:cNvPr id="28" name="텍스트 개체 틀 27">
            <a:extLst>
              <a:ext uri="{FF2B5EF4-FFF2-40B4-BE49-F238E27FC236}">
                <a16:creationId xmlns:a16="http://schemas.microsoft.com/office/drawing/2014/main" id="{259D3791-25DA-4E03-8E5F-258A6FDEB7E2}"/>
              </a:ext>
            </a:extLst>
          </p:cNvPr>
          <p:cNvSpPr>
            <a:spLocks noGrp="1"/>
          </p:cNvSpPr>
          <p:nvPr>
            <p:ph type="body" sz="quarter" idx="10"/>
          </p:nvPr>
        </p:nvSpPr>
        <p:spPr>
          <a:xfrm>
            <a:off x="488949" y="333149"/>
            <a:ext cx="8928101" cy="184666"/>
          </a:xfrm>
        </p:spPr>
        <p:txBody>
          <a:bodyPr/>
          <a:lstStyle/>
          <a:p>
            <a:r>
              <a:rPr lang="en-US" altLang="ko-KR" dirty="0"/>
              <a:t>III. </a:t>
            </a:r>
            <a:r>
              <a:rPr lang="ko-KR" altLang="en-US" dirty="0"/>
              <a:t>국내 부실채권</a:t>
            </a:r>
            <a:r>
              <a:rPr lang="en-US" altLang="ko-KR" dirty="0"/>
              <a:t>(NPL) </a:t>
            </a:r>
            <a:r>
              <a:rPr lang="ko-KR" altLang="en-US" dirty="0"/>
              <a:t>시장 동향</a:t>
            </a:r>
          </a:p>
        </p:txBody>
      </p:sp>
      <p:sp>
        <p:nvSpPr>
          <p:cNvPr id="29" name="텍스트 개체 틀 28">
            <a:extLst>
              <a:ext uri="{FF2B5EF4-FFF2-40B4-BE49-F238E27FC236}">
                <a16:creationId xmlns:a16="http://schemas.microsoft.com/office/drawing/2014/main" id="{D76A6FAF-1367-4DCA-84D3-8A949242B9D3}"/>
              </a:ext>
            </a:extLst>
          </p:cNvPr>
          <p:cNvSpPr>
            <a:spLocks noGrp="1"/>
          </p:cNvSpPr>
          <p:nvPr>
            <p:ph type="body" sz="quarter" idx="11"/>
          </p:nvPr>
        </p:nvSpPr>
        <p:spPr>
          <a:xfrm>
            <a:off x="488950" y="617249"/>
            <a:ext cx="8928100" cy="322262"/>
          </a:xfrm>
        </p:spPr>
        <p:txBody>
          <a:bodyPr/>
          <a:lstStyle/>
          <a:p>
            <a:pPr lvl="0"/>
            <a:r>
              <a:rPr lang="en-US" altLang="ko-KR" dirty="0"/>
              <a:t>1. NPL </a:t>
            </a:r>
            <a:r>
              <a:rPr lang="ko-KR" altLang="en-US" dirty="0"/>
              <a:t>공급시장</a:t>
            </a:r>
            <a:r>
              <a:rPr lang="en-US" altLang="ko-KR" dirty="0"/>
              <a:t> </a:t>
            </a:r>
            <a:r>
              <a:rPr lang="ko-KR" altLang="en-US" dirty="0"/>
              <a:t>동향 </a:t>
            </a:r>
            <a:r>
              <a:rPr lang="en-US" altLang="ko-KR" dirty="0">
                <a:latin typeface="KoPub돋움체 Medium" panose="02020603020101020101" pitchFamily="18" charset="-127"/>
                <a:ea typeface="KoPub돋움체 Medium" panose="02020603020101020101" pitchFamily="18" charset="-127"/>
              </a:rPr>
              <a:t>》 </a:t>
            </a:r>
            <a:r>
              <a:rPr lang="en-US" altLang="ko-KR" dirty="0">
                <a:latin typeface="KoPub돋움체 Medium" panose="00000600000000000000" pitchFamily="2" charset="-127"/>
                <a:ea typeface="KoPub돋움체 Medium" panose="00000600000000000000" pitchFamily="2" charset="-127"/>
              </a:rPr>
              <a:t>① </a:t>
            </a:r>
            <a:r>
              <a:rPr lang="ko-KR" altLang="en-US" dirty="0">
                <a:latin typeface="KoPub돋움체 Medium" panose="00000600000000000000" pitchFamily="2" charset="-127"/>
                <a:ea typeface="KoPub돋움체 Medium" panose="00000600000000000000" pitchFamily="2" charset="-127"/>
              </a:rPr>
              <a:t>은행 </a:t>
            </a:r>
            <a:r>
              <a:rPr lang="ko-KR" altLang="en-US" dirty="0" err="1">
                <a:latin typeface="KoPub돋움체 Medium" panose="00000600000000000000" pitchFamily="2" charset="-127"/>
                <a:ea typeface="KoPub돋움체 Medium" panose="00000600000000000000" pitchFamily="2" charset="-127"/>
              </a:rPr>
              <a:t>연체율</a:t>
            </a:r>
            <a:endParaRPr lang="ko-KR" altLang="en-US" noProof="0" dirty="0">
              <a:latin typeface="KoPub돋움체 Medium" panose="02020603020101020101" pitchFamily="18" charset="-127"/>
              <a:ea typeface="KoPub돋움체 Medium" panose="02020603020101020101" pitchFamily="18" charset="-127"/>
            </a:endParaRPr>
          </a:p>
        </p:txBody>
      </p:sp>
      <p:sp>
        <p:nvSpPr>
          <p:cNvPr id="30" name="텍스트 개체 틀 29">
            <a:extLst>
              <a:ext uri="{FF2B5EF4-FFF2-40B4-BE49-F238E27FC236}">
                <a16:creationId xmlns:a16="http://schemas.microsoft.com/office/drawing/2014/main" id="{183C42BE-A3A8-4442-962E-02357DF3145F}"/>
              </a:ext>
            </a:extLst>
          </p:cNvPr>
          <p:cNvSpPr>
            <a:spLocks noGrp="1"/>
          </p:cNvSpPr>
          <p:nvPr>
            <p:ph type="body" sz="quarter" idx="13"/>
          </p:nvPr>
        </p:nvSpPr>
        <p:spPr>
          <a:xfrm>
            <a:off x="488950" y="1162050"/>
            <a:ext cx="8928100" cy="865188"/>
          </a:xfrm>
        </p:spPr>
        <p:txBody>
          <a:bodyPr/>
          <a:lstStyle/>
          <a:p>
            <a:pPr lvl="0" algn="just"/>
            <a:r>
              <a:rPr lang="ko-KR" altLang="en-US" dirty="0"/>
              <a:t>국내 은행 연체대출잔액과 </a:t>
            </a:r>
            <a:r>
              <a:rPr lang="ko-KR" altLang="en-US" dirty="0" err="1"/>
              <a:t>연체율</a:t>
            </a:r>
            <a:r>
              <a:rPr lang="en-US" altLang="ko-KR" dirty="0"/>
              <a:t>(</a:t>
            </a:r>
            <a:r>
              <a:rPr lang="ko-KR" altLang="en-US" dirty="0"/>
              <a:t>원화대출금 및 신탁대출금 합계 기준</a:t>
            </a:r>
            <a:r>
              <a:rPr lang="en-US" altLang="ko-KR" dirty="0"/>
              <a:t>)</a:t>
            </a:r>
            <a:r>
              <a:rPr lang="ko-KR" altLang="en-US" dirty="0"/>
              <a:t>은 ’</a:t>
            </a:r>
            <a:r>
              <a:rPr lang="en-US" altLang="ko-KR" dirty="0"/>
              <a:t>22</a:t>
            </a:r>
            <a:r>
              <a:rPr lang="ko-KR" altLang="en-US" dirty="0"/>
              <a:t>년 </a:t>
            </a:r>
            <a:r>
              <a:rPr lang="en-US" altLang="ko-KR" dirty="0"/>
              <a:t>2</a:t>
            </a:r>
            <a:r>
              <a:rPr lang="ko-KR" altLang="en-US" dirty="0"/>
              <a:t>분기부터 상승세로 전환함</a:t>
            </a:r>
            <a:r>
              <a:rPr lang="en-US" altLang="ko-KR" dirty="0"/>
              <a:t>. ’23</a:t>
            </a:r>
            <a:r>
              <a:rPr lang="ko-KR" altLang="en-US" dirty="0"/>
              <a:t>년 </a:t>
            </a:r>
            <a:r>
              <a:rPr lang="en-US" altLang="ko-KR" dirty="0"/>
              <a:t>1</a:t>
            </a:r>
            <a:r>
              <a:rPr lang="ko-KR" altLang="en-US" dirty="0"/>
              <a:t>분기 말 연체대출잔액은 </a:t>
            </a:r>
            <a:r>
              <a:rPr lang="en-US" altLang="ko-KR" dirty="0"/>
              <a:t>7.1</a:t>
            </a:r>
            <a:r>
              <a:rPr lang="ko-KR" altLang="en-US" dirty="0"/>
              <a:t>조 원</a:t>
            </a:r>
            <a:r>
              <a:rPr lang="en-US" altLang="ko-KR" dirty="0"/>
              <a:t>, </a:t>
            </a:r>
            <a:r>
              <a:rPr lang="ko-KR" altLang="en-US" dirty="0"/>
              <a:t>연체율은 </a:t>
            </a:r>
            <a:r>
              <a:rPr lang="en-US" altLang="ko-KR" dirty="0"/>
              <a:t>0.33%</a:t>
            </a:r>
            <a:r>
              <a:rPr lang="ko-KR" altLang="en-US" dirty="0"/>
              <a:t>를 기록했으나</a:t>
            </a:r>
            <a:r>
              <a:rPr lang="en-US" altLang="ko-KR" dirty="0"/>
              <a:t>, ’23</a:t>
            </a:r>
            <a:r>
              <a:rPr lang="ko-KR" altLang="en-US" dirty="0"/>
              <a:t>년 </a:t>
            </a:r>
            <a:r>
              <a:rPr lang="en-US" altLang="ko-KR" dirty="0"/>
              <a:t>2</a:t>
            </a:r>
            <a:r>
              <a:rPr lang="ko-KR" altLang="en-US" dirty="0"/>
              <a:t>분기 말 연체율은 </a:t>
            </a:r>
            <a:r>
              <a:rPr lang="en-US" altLang="ko-KR" dirty="0"/>
              <a:t>0.35%</a:t>
            </a:r>
            <a:r>
              <a:rPr lang="ko-KR" altLang="en-US" dirty="0"/>
              <a:t>로 상승세</a:t>
            </a:r>
            <a:r>
              <a:rPr lang="en-US" altLang="ko-KR" dirty="0"/>
              <a:t>. </a:t>
            </a:r>
            <a:r>
              <a:rPr lang="ko-KR" altLang="en-US" dirty="0"/>
              <a:t>은행 유형별로는 시중</a:t>
            </a:r>
            <a:r>
              <a:rPr lang="en-US" altLang="ko-KR" dirty="0"/>
              <a:t>·</a:t>
            </a:r>
            <a:r>
              <a:rPr lang="ko-KR" altLang="en-US" dirty="0"/>
              <a:t>지방</a:t>
            </a:r>
            <a:r>
              <a:rPr lang="en-US" altLang="ko-KR" dirty="0"/>
              <a:t>·</a:t>
            </a:r>
            <a:r>
              <a:rPr lang="ko-KR" altLang="en-US" dirty="0"/>
              <a:t>특수</a:t>
            </a:r>
            <a:r>
              <a:rPr lang="en-US" altLang="ko-KR" dirty="0"/>
              <a:t>·</a:t>
            </a:r>
            <a:r>
              <a:rPr lang="ko-KR" altLang="en-US" dirty="0"/>
              <a:t>인터넷전문은행 모두 연체율이 </a:t>
            </a:r>
            <a:r>
              <a:rPr lang="en-US" altLang="ko-KR" dirty="0"/>
              <a:t>’22</a:t>
            </a:r>
            <a:r>
              <a:rPr lang="ko-KR" altLang="en-US" dirty="0"/>
              <a:t>년 하반기부터 지속적으로 오름세를 기록</a:t>
            </a:r>
          </a:p>
        </p:txBody>
      </p:sp>
      <p:grpSp>
        <p:nvGrpSpPr>
          <p:cNvPr id="39" name="그룹 38">
            <a:extLst>
              <a:ext uri="{FF2B5EF4-FFF2-40B4-BE49-F238E27FC236}">
                <a16:creationId xmlns:a16="http://schemas.microsoft.com/office/drawing/2014/main" id="{B64A79FF-6D7D-48AC-9ED1-364E86600BBB}"/>
              </a:ext>
            </a:extLst>
          </p:cNvPr>
          <p:cNvGrpSpPr/>
          <p:nvPr/>
        </p:nvGrpSpPr>
        <p:grpSpPr>
          <a:xfrm>
            <a:off x="488950" y="2176483"/>
            <a:ext cx="4284000" cy="276837"/>
            <a:chOff x="704850" y="2013298"/>
            <a:chExt cx="4140200" cy="276837"/>
          </a:xfrm>
        </p:grpSpPr>
        <p:sp>
          <p:nvSpPr>
            <p:cNvPr id="41" name="TextBox 40">
              <a:extLst>
                <a:ext uri="{FF2B5EF4-FFF2-40B4-BE49-F238E27FC236}">
                  <a16:creationId xmlns:a16="http://schemas.microsoft.com/office/drawing/2014/main" id="{B562D2CA-9D0A-49A0-B253-8687FD0A26BD}"/>
                </a:ext>
              </a:extLst>
            </p:cNvPr>
            <p:cNvSpPr txBox="1"/>
            <p:nvPr/>
          </p:nvSpPr>
          <p:spPr>
            <a:xfrm>
              <a:off x="704850" y="2046854"/>
              <a:ext cx="2534484"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국내 은행 연체대출잔액 및 </a:t>
              </a:r>
              <a:r>
                <a:rPr lang="ko-KR" altLang="en-US" sz="1300" dirty="0" err="1">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연체율</a:t>
              </a:r>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 추이 </a:t>
              </a:r>
            </a:p>
          </p:txBody>
        </p:sp>
        <p:cxnSp>
          <p:nvCxnSpPr>
            <p:cNvPr id="42" name="직선 연결선 41">
              <a:extLst>
                <a:ext uri="{FF2B5EF4-FFF2-40B4-BE49-F238E27FC236}">
                  <a16:creationId xmlns:a16="http://schemas.microsoft.com/office/drawing/2014/main" id="{2B89C74A-8801-4C11-8E3F-4DE58DA45C97}"/>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3" name="직선 연결선 42">
              <a:extLst>
                <a:ext uri="{FF2B5EF4-FFF2-40B4-BE49-F238E27FC236}">
                  <a16:creationId xmlns:a16="http://schemas.microsoft.com/office/drawing/2014/main" id="{2399490A-0770-4114-8931-EEC08474A9D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4" name="그룹 43">
            <a:extLst>
              <a:ext uri="{FF2B5EF4-FFF2-40B4-BE49-F238E27FC236}">
                <a16:creationId xmlns:a16="http://schemas.microsoft.com/office/drawing/2014/main" id="{7A966C1A-85C7-4C9D-A83B-C34A3F6176F8}"/>
              </a:ext>
            </a:extLst>
          </p:cNvPr>
          <p:cNvGrpSpPr/>
          <p:nvPr/>
        </p:nvGrpSpPr>
        <p:grpSpPr>
          <a:xfrm>
            <a:off x="5132388" y="2180439"/>
            <a:ext cx="4284000" cy="276837"/>
            <a:chOff x="704850" y="2013298"/>
            <a:chExt cx="4140200" cy="276837"/>
          </a:xfrm>
        </p:grpSpPr>
        <p:sp>
          <p:nvSpPr>
            <p:cNvPr id="45" name="TextBox 44">
              <a:extLst>
                <a:ext uri="{FF2B5EF4-FFF2-40B4-BE49-F238E27FC236}">
                  <a16:creationId xmlns:a16="http://schemas.microsoft.com/office/drawing/2014/main" id="{F7FE45B1-4243-4583-987A-8DF818E083DB}"/>
                </a:ext>
              </a:extLst>
            </p:cNvPr>
            <p:cNvSpPr txBox="1"/>
            <p:nvPr/>
          </p:nvSpPr>
          <p:spPr>
            <a:xfrm>
              <a:off x="704850" y="2046854"/>
              <a:ext cx="1595671"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은행 유형별 </a:t>
              </a:r>
              <a:r>
                <a:rPr lang="ko-KR" altLang="en-US" sz="1300" dirty="0" err="1">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연체율</a:t>
              </a:r>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 추이 </a:t>
              </a:r>
            </a:p>
          </p:txBody>
        </p:sp>
        <p:cxnSp>
          <p:nvCxnSpPr>
            <p:cNvPr id="46" name="직선 연결선 45">
              <a:extLst>
                <a:ext uri="{FF2B5EF4-FFF2-40B4-BE49-F238E27FC236}">
                  <a16:creationId xmlns:a16="http://schemas.microsoft.com/office/drawing/2014/main" id="{65443B1C-2045-47FB-8463-9CD55458A735}"/>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8" name="직선 연결선 47">
              <a:extLst>
                <a:ext uri="{FF2B5EF4-FFF2-40B4-BE49-F238E27FC236}">
                  <a16:creationId xmlns:a16="http://schemas.microsoft.com/office/drawing/2014/main" id="{C8231BB7-04DB-4E01-8476-09C9D47A1A9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6" name="TextBox 25">
            <a:extLst>
              <a:ext uri="{FF2B5EF4-FFF2-40B4-BE49-F238E27FC236}">
                <a16:creationId xmlns:a16="http://schemas.microsoft.com/office/drawing/2014/main" id="{6DD5534C-CCCB-4654-A76A-90154AE82E0E}"/>
              </a:ext>
            </a:extLst>
          </p:cNvPr>
          <p:cNvSpPr txBox="1"/>
          <p:nvPr/>
        </p:nvSpPr>
        <p:spPr>
          <a:xfrm>
            <a:off x="489000" y="5845499"/>
            <a:ext cx="4284613"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금융감독원 금융통계정보시스템</a:t>
            </a:r>
            <a:r>
              <a:rPr lang="en-US" altLang="ko-KR" dirty="0">
                <a:solidFill>
                  <a:schemeClr val="bg1">
                    <a:lumMod val="50000"/>
                  </a:schemeClr>
                </a:solidFill>
              </a:rPr>
              <a:t>, </a:t>
            </a:r>
            <a:r>
              <a:rPr lang="ko-KR" altLang="en-US" dirty="0">
                <a:solidFill>
                  <a:schemeClr val="bg1">
                    <a:lumMod val="50000"/>
                  </a:schemeClr>
                </a:solidFill>
              </a:rPr>
              <a:t>금융감독원 보도자료   </a:t>
            </a:r>
          </a:p>
          <a:p>
            <a:r>
              <a:rPr lang="en-US" altLang="ko-KR" dirty="0">
                <a:solidFill>
                  <a:schemeClr val="bg1">
                    <a:lumMod val="50000"/>
                  </a:schemeClr>
                </a:solidFill>
              </a:rPr>
              <a:t>Note: </a:t>
            </a:r>
            <a:r>
              <a:rPr lang="ko-KR" altLang="en-US" dirty="0">
                <a:solidFill>
                  <a:schemeClr val="bg1">
                    <a:lumMod val="50000"/>
                  </a:schemeClr>
                </a:solidFill>
              </a:rPr>
              <a:t>원화대출금 및 신탁대출금 합계 금액 </a:t>
            </a:r>
          </a:p>
        </p:txBody>
      </p:sp>
      <p:graphicFrame>
        <p:nvGraphicFramePr>
          <p:cNvPr id="24" name="차트 23">
            <a:extLst>
              <a:ext uri="{FF2B5EF4-FFF2-40B4-BE49-F238E27FC236}">
                <a16:creationId xmlns:a16="http://schemas.microsoft.com/office/drawing/2014/main" id="{D8F43AA0-2CD0-41B7-ABA7-38A6621EE5E9}"/>
              </a:ext>
            </a:extLst>
          </p:cNvPr>
          <p:cNvGraphicFramePr/>
          <p:nvPr>
            <p:extLst>
              <p:ext uri="{D42A27DB-BD31-4B8C-83A1-F6EECF244321}">
                <p14:modId xmlns:p14="http://schemas.microsoft.com/office/powerpoint/2010/main" val="1981355807"/>
              </p:ext>
            </p:extLst>
          </p:nvPr>
        </p:nvGraphicFramePr>
        <p:xfrm>
          <a:off x="489613" y="2640863"/>
          <a:ext cx="4284000" cy="3060000"/>
        </p:xfrm>
        <a:graphic>
          <a:graphicData uri="http://schemas.openxmlformats.org/drawingml/2006/chart">
            <c:chart xmlns:c="http://schemas.openxmlformats.org/drawingml/2006/chart" xmlns:r="http://schemas.openxmlformats.org/officeDocument/2006/relationships" r:id="rId2"/>
          </a:graphicData>
        </a:graphic>
      </p:graphicFrame>
      <p:sp>
        <p:nvSpPr>
          <p:cNvPr id="25" name="TextBox 24">
            <a:extLst>
              <a:ext uri="{FF2B5EF4-FFF2-40B4-BE49-F238E27FC236}">
                <a16:creationId xmlns:a16="http://schemas.microsoft.com/office/drawing/2014/main" id="{38748258-8E5A-4C8B-80F5-347D05D50627}"/>
              </a:ext>
            </a:extLst>
          </p:cNvPr>
          <p:cNvSpPr txBox="1"/>
          <p:nvPr/>
        </p:nvSpPr>
        <p:spPr>
          <a:xfrm>
            <a:off x="541319" y="2589447"/>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graphicFrame>
        <p:nvGraphicFramePr>
          <p:cNvPr id="31" name="차트 30">
            <a:extLst>
              <a:ext uri="{FF2B5EF4-FFF2-40B4-BE49-F238E27FC236}">
                <a16:creationId xmlns:a16="http://schemas.microsoft.com/office/drawing/2014/main" id="{C5D80DD2-6145-4579-90B3-911B43BFE8E9}"/>
              </a:ext>
            </a:extLst>
          </p:cNvPr>
          <p:cNvGraphicFramePr/>
          <p:nvPr>
            <p:extLst>
              <p:ext uri="{D42A27DB-BD31-4B8C-83A1-F6EECF244321}">
                <p14:modId xmlns:p14="http://schemas.microsoft.com/office/powerpoint/2010/main" val="1936432311"/>
              </p:ext>
            </p:extLst>
          </p:nvPr>
        </p:nvGraphicFramePr>
        <p:xfrm>
          <a:off x="5127612" y="2589447"/>
          <a:ext cx="4248000" cy="3237252"/>
        </p:xfrm>
        <a:graphic>
          <a:graphicData uri="http://schemas.openxmlformats.org/drawingml/2006/chart">
            <c:chart xmlns:c="http://schemas.openxmlformats.org/drawingml/2006/chart" xmlns:r="http://schemas.openxmlformats.org/officeDocument/2006/relationships" r:id="rId3"/>
          </a:graphicData>
        </a:graphic>
      </p:graphicFrame>
      <p:sp>
        <p:nvSpPr>
          <p:cNvPr id="32" name="TextBox 31">
            <a:extLst>
              <a:ext uri="{FF2B5EF4-FFF2-40B4-BE49-F238E27FC236}">
                <a16:creationId xmlns:a16="http://schemas.microsoft.com/office/drawing/2014/main" id="{74DF5982-2343-4629-97CE-15B899E0E8CE}"/>
              </a:ext>
            </a:extLst>
          </p:cNvPr>
          <p:cNvSpPr txBox="1"/>
          <p:nvPr/>
        </p:nvSpPr>
        <p:spPr>
          <a:xfrm>
            <a:off x="5203828" y="2589447"/>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
        <p:nvSpPr>
          <p:cNvPr id="2" name="TextBox 1">
            <a:extLst>
              <a:ext uri="{FF2B5EF4-FFF2-40B4-BE49-F238E27FC236}">
                <a16:creationId xmlns:a16="http://schemas.microsoft.com/office/drawing/2014/main" id="{6582523E-7901-9608-8125-0A5B37D20D57}"/>
              </a:ext>
            </a:extLst>
          </p:cNvPr>
          <p:cNvSpPr txBox="1"/>
          <p:nvPr/>
        </p:nvSpPr>
        <p:spPr>
          <a:xfrm>
            <a:off x="4548285" y="2553600"/>
            <a:ext cx="274114"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조 원</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Tree>
    <p:extLst>
      <p:ext uri="{BB962C8B-B14F-4D97-AF65-F5344CB8AC3E}">
        <p14:creationId xmlns:p14="http://schemas.microsoft.com/office/powerpoint/2010/main" val="36605698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ED698C70-F79A-47E5-9957-4A5768D01E08}"/>
              </a:ext>
            </a:extLst>
          </p:cNvPr>
          <p:cNvSpPr txBox="1"/>
          <p:nvPr/>
        </p:nvSpPr>
        <p:spPr>
          <a:xfrm>
            <a:off x="5132389" y="5845499"/>
            <a:ext cx="4284613"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금융감독원 금융통계정보시스템 </a:t>
            </a:r>
          </a:p>
          <a:p>
            <a:r>
              <a:rPr lang="en-US" altLang="ko-KR" dirty="0">
                <a:solidFill>
                  <a:schemeClr val="bg1">
                    <a:lumMod val="50000"/>
                  </a:schemeClr>
                </a:solidFill>
              </a:rPr>
              <a:t>Note: </a:t>
            </a:r>
            <a:r>
              <a:rPr lang="ko-KR" altLang="en-US" dirty="0">
                <a:solidFill>
                  <a:schemeClr val="bg1">
                    <a:lumMod val="50000"/>
                  </a:schemeClr>
                </a:solidFill>
              </a:rPr>
              <a:t>원화대출금 및 신탁대출금 합계 금액 </a:t>
            </a:r>
          </a:p>
        </p:txBody>
      </p:sp>
      <p:sp>
        <p:nvSpPr>
          <p:cNvPr id="28" name="텍스트 개체 틀 27">
            <a:extLst>
              <a:ext uri="{FF2B5EF4-FFF2-40B4-BE49-F238E27FC236}">
                <a16:creationId xmlns:a16="http://schemas.microsoft.com/office/drawing/2014/main" id="{259D3791-25DA-4E03-8E5F-258A6FDEB7E2}"/>
              </a:ext>
            </a:extLst>
          </p:cNvPr>
          <p:cNvSpPr>
            <a:spLocks noGrp="1"/>
          </p:cNvSpPr>
          <p:nvPr>
            <p:ph type="body" sz="quarter" idx="10"/>
          </p:nvPr>
        </p:nvSpPr>
        <p:spPr>
          <a:xfrm>
            <a:off x="488949" y="333149"/>
            <a:ext cx="8928101" cy="184666"/>
          </a:xfrm>
        </p:spPr>
        <p:txBody>
          <a:bodyPr/>
          <a:lstStyle/>
          <a:p>
            <a:r>
              <a:rPr lang="en-US" altLang="ko-KR" dirty="0"/>
              <a:t>III. </a:t>
            </a:r>
            <a:r>
              <a:rPr lang="ko-KR" altLang="en-US" dirty="0"/>
              <a:t>국내 부실채권</a:t>
            </a:r>
            <a:r>
              <a:rPr lang="en-US" altLang="ko-KR" dirty="0"/>
              <a:t>(NPL) </a:t>
            </a:r>
            <a:r>
              <a:rPr lang="ko-KR" altLang="en-US" dirty="0"/>
              <a:t>시장 동향</a:t>
            </a:r>
          </a:p>
        </p:txBody>
      </p:sp>
      <p:sp>
        <p:nvSpPr>
          <p:cNvPr id="29" name="텍스트 개체 틀 28">
            <a:extLst>
              <a:ext uri="{FF2B5EF4-FFF2-40B4-BE49-F238E27FC236}">
                <a16:creationId xmlns:a16="http://schemas.microsoft.com/office/drawing/2014/main" id="{D76A6FAF-1367-4DCA-84D3-8A949242B9D3}"/>
              </a:ext>
            </a:extLst>
          </p:cNvPr>
          <p:cNvSpPr>
            <a:spLocks noGrp="1"/>
          </p:cNvSpPr>
          <p:nvPr>
            <p:ph type="body" sz="quarter" idx="11"/>
          </p:nvPr>
        </p:nvSpPr>
        <p:spPr>
          <a:xfrm>
            <a:off x="488950" y="617249"/>
            <a:ext cx="8928100" cy="322262"/>
          </a:xfrm>
        </p:spPr>
        <p:txBody>
          <a:bodyPr/>
          <a:lstStyle/>
          <a:p>
            <a:pPr lvl="0"/>
            <a:r>
              <a:rPr lang="en-US" altLang="ko-KR" dirty="0"/>
              <a:t>1. NPL </a:t>
            </a:r>
            <a:r>
              <a:rPr lang="ko-KR" altLang="en-US" dirty="0"/>
              <a:t>공급시장</a:t>
            </a:r>
            <a:r>
              <a:rPr lang="en-US" altLang="ko-KR" dirty="0"/>
              <a:t> </a:t>
            </a:r>
            <a:r>
              <a:rPr lang="ko-KR" altLang="en-US" dirty="0"/>
              <a:t>동향 </a:t>
            </a:r>
            <a:r>
              <a:rPr lang="en-US" altLang="ko-KR" dirty="0">
                <a:latin typeface="KoPub돋움체 Medium" panose="02020603020101020101" pitchFamily="18" charset="-127"/>
                <a:ea typeface="KoPub돋움체 Medium" panose="02020603020101020101" pitchFamily="18" charset="-127"/>
              </a:rPr>
              <a:t>》 </a:t>
            </a:r>
            <a:r>
              <a:rPr lang="en-US" altLang="ko-KR" dirty="0">
                <a:latin typeface="KoPub돋움체 Medium" panose="00000600000000000000" pitchFamily="2" charset="-127"/>
                <a:ea typeface="KoPub돋움체 Medium" panose="00000600000000000000" pitchFamily="2" charset="-127"/>
              </a:rPr>
              <a:t>① </a:t>
            </a:r>
            <a:r>
              <a:rPr lang="ko-KR" altLang="en-US" dirty="0">
                <a:latin typeface="KoPub돋움체 Medium" panose="00000600000000000000" pitchFamily="2" charset="-127"/>
                <a:ea typeface="KoPub돋움체 Medium" panose="00000600000000000000" pitchFamily="2" charset="-127"/>
              </a:rPr>
              <a:t>은행 </a:t>
            </a:r>
            <a:r>
              <a:rPr lang="ko-KR" altLang="en-US" dirty="0" err="1">
                <a:latin typeface="KoPub돋움체 Medium" panose="00000600000000000000" pitchFamily="2" charset="-127"/>
                <a:ea typeface="KoPub돋움체 Medium" panose="00000600000000000000" pitchFamily="2" charset="-127"/>
              </a:rPr>
              <a:t>연체율</a:t>
            </a:r>
            <a:r>
              <a:rPr lang="ko-KR" altLang="en-US" dirty="0">
                <a:latin typeface="KoPub돋움체 Medium" panose="00000600000000000000" pitchFamily="2" charset="-127"/>
                <a:ea typeface="KoPub돋움체 Medium" panose="00000600000000000000" pitchFamily="2" charset="-127"/>
              </a:rPr>
              <a:t> </a:t>
            </a:r>
            <a:r>
              <a:rPr lang="en-US" altLang="ko-KR" dirty="0">
                <a:latin typeface="KoPub돋움체 Medium" panose="00000600000000000000" pitchFamily="2" charset="-127"/>
                <a:ea typeface="KoPub돋움체 Medium" panose="00000600000000000000" pitchFamily="2" charset="-127"/>
              </a:rPr>
              <a:t>(</a:t>
            </a:r>
            <a:r>
              <a:rPr lang="ko-KR" altLang="en-US" dirty="0">
                <a:latin typeface="KoPub돋움체 Medium" panose="00000600000000000000" pitchFamily="2" charset="-127"/>
                <a:ea typeface="KoPub돋움체 Medium" panose="00000600000000000000" pitchFamily="2" charset="-127"/>
              </a:rPr>
              <a:t>계속</a:t>
            </a:r>
            <a:r>
              <a:rPr lang="en-US" altLang="ko-KR" dirty="0">
                <a:latin typeface="KoPub돋움체 Medium" panose="00000600000000000000" pitchFamily="2" charset="-127"/>
                <a:ea typeface="KoPub돋움체 Medium" panose="00000600000000000000" pitchFamily="2" charset="-127"/>
              </a:rPr>
              <a:t>) </a:t>
            </a:r>
            <a:endParaRPr lang="ko-KR" altLang="en-US" noProof="0" dirty="0">
              <a:latin typeface="KoPub돋움체 Medium" panose="02020603020101020101" pitchFamily="18" charset="-127"/>
              <a:ea typeface="KoPub돋움체 Medium" panose="02020603020101020101" pitchFamily="18" charset="-127"/>
            </a:endParaRPr>
          </a:p>
        </p:txBody>
      </p:sp>
      <p:sp>
        <p:nvSpPr>
          <p:cNvPr id="30" name="텍스트 개체 틀 29">
            <a:extLst>
              <a:ext uri="{FF2B5EF4-FFF2-40B4-BE49-F238E27FC236}">
                <a16:creationId xmlns:a16="http://schemas.microsoft.com/office/drawing/2014/main" id="{183C42BE-A3A8-4442-962E-02357DF3145F}"/>
              </a:ext>
            </a:extLst>
          </p:cNvPr>
          <p:cNvSpPr>
            <a:spLocks noGrp="1"/>
          </p:cNvSpPr>
          <p:nvPr>
            <p:ph type="body" sz="quarter" idx="13"/>
          </p:nvPr>
        </p:nvSpPr>
        <p:spPr>
          <a:xfrm>
            <a:off x="491057" y="1163209"/>
            <a:ext cx="8928100" cy="865188"/>
          </a:xfrm>
        </p:spPr>
        <p:txBody>
          <a:bodyPr/>
          <a:lstStyle/>
          <a:p>
            <a:pPr algn="just"/>
            <a:r>
              <a:rPr lang="en-US" altLang="ko-KR" dirty="0"/>
              <a:t>’23</a:t>
            </a:r>
            <a:r>
              <a:rPr lang="ko-KR" altLang="en-US" dirty="0"/>
              <a:t>년 </a:t>
            </a:r>
            <a:r>
              <a:rPr lang="en-US" altLang="ko-KR" dirty="0"/>
              <a:t>2</a:t>
            </a:r>
            <a:r>
              <a:rPr lang="ko-KR" altLang="en-US" dirty="0"/>
              <a:t>분기 기업대출 </a:t>
            </a:r>
            <a:r>
              <a:rPr lang="ko-KR" altLang="en-US" dirty="0" err="1"/>
              <a:t>연체율</a:t>
            </a:r>
            <a:r>
              <a:rPr lang="en-US" altLang="ko-KR" dirty="0"/>
              <a:t>(0.37%)</a:t>
            </a:r>
            <a:r>
              <a:rPr lang="ko-KR" altLang="en-US" dirty="0"/>
              <a:t>은 전년동기대비 </a:t>
            </a:r>
            <a:r>
              <a:rPr lang="en-US" altLang="ko-KR" dirty="0"/>
              <a:t>0.02%p </a:t>
            </a:r>
            <a:r>
              <a:rPr lang="ko-KR" altLang="en-US" dirty="0"/>
              <a:t>상승하였으며</a:t>
            </a:r>
            <a:r>
              <a:rPr lang="en-US" altLang="ko-KR" dirty="0"/>
              <a:t>, </a:t>
            </a:r>
            <a:r>
              <a:rPr lang="ko-KR" altLang="en-US" dirty="0"/>
              <a:t>가계대출 </a:t>
            </a:r>
            <a:r>
              <a:rPr lang="ko-KR" altLang="en-US" dirty="0" err="1"/>
              <a:t>연체율</a:t>
            </a:r>
            <a:r>
              <a:rPr lang="en-US" altLang="ko-KR" dirty="0"/>
              <a:t>(0.33%)</a:t>
            </a:r>
            <a:r>
              <a:rPr lang="ko-KR" altLang="en-US" dirty="0"/>
              <a:t>은 동 기간 </a:t>
            </a:r>
            <a:r>
              <a:rPr lang="en-US" altLang="ko-KR" dirty="0"/>
              <a:t>0.2%p </a:t>
            </a:r>
            <a:r>
              <a:rPr lang="ko-KR" altLang="en-US" dirty="0"/>
              <a:t>상승 기록</a:t>
            </a:r>
            <a:r>
              <a:rPr lang="en-US" altLang="ko-KR" dirty="0"/>
              <a:t>. </a:t>
            </a:r>
            <a:r>
              <a:rPr lang="ko-KR" altLang="en-US" dirty="0"/>
              <a:t>전반적으로 대기업</a:t>
            </a:r>
            <a:r>
              <a:rPr lang="en-US" altLang="ko-KR" dirty="0"/>
              <a:t>(0.11%), </a:t>
            </a:r>
            <a:r>
              <a:rPr lang="ko-KR" altLang="en-US" dirty="0"/>
              <a:t>중소기업</a:t>
            </a:r>
            <a:r>
              <a:rPr lang="en-US" altLang="ko-KR" dirty="0"/>
              <a:t>(0.43%), </a:t>
            </a:r>
            <a:r>
              <a:rPr lang="ko-KR" altLang="en-US" dirty="0"/>
              <a:t>개인사업자</a:t>
            </a:r>
            <a:r>
              <a:rPr lang="en-US" altLang="ko-KR" dirty="0"/>
              <a:t>(0.41%) </a:t>
            </a:r>
            <a:r>
              <a:rPr lang="ko-KR" altLang="en-US" dirty="0"/>
              <a:t>대출 모두 최근 들어 연체율이 상승하고 있음 </a:t>
            </a:r>
          </a:p>
        </p:txBody>
      </p:sp>
      <p:grpSp>
        <p:nvGrpSpPr>
          <p:cNvPr id="39" name="그룹 38">
            <a:extLst>
              <a:ext uri="{FF2B5EF4-FFF2-40B4-BE49-F238E27FC236}">
                <a16:creationId xmlns:a16="http://schemas.microsoft.com/office/drawing/2014/main" id="{B64A79FF-6D7D-48AC-9ED1-364E86600BBB}"/>
              </a:ext>
            </a:extLst>
          </p:cNvPr>
          <p:cNvGrpSpPr/>
          <p:nvPr/>
        </p:nvGrpSpPr>
        <p:grpSpPr>
          <a:xfrm>
            <a:off x="488950" y="2176483"/>
            <a:ext cx="4284000" cy="276837"/>
            <a:chOff x="704850" y="2013298"/>
            <a:chExt cx="4140200" cy="276837"/>
          </a:xfrm>
        </p:grpSpPr>
        <p:sp>
          <p:nvSpPr>
            <p:cNvPr id="41" name="TextBox 40">
              <a:extLst>
                <a:ext uri="{FF2B5EF4-FFF2-40B4-BE49-F238E27FC236}">
                  <a16:creationId xmlns:a16="http://schemas.microsoft.com/office/drawing/2014/main" id="{B562D2CA-9D0A-49A0-B253-8687FD0A26BD}"/>
                </a:ext>
              </a:extLst>
            </p:cNvPr>
            <p:cNvSpPr txBox="1"/>
            <p:nvPr/>
          </p:nvSpPr>
          <p:spPr>
            <a:xfrm>
              <a:off x="704850" y="2046854"/>
              <a:ext cx="1220766" cy="200055"/>
            </a:xfrm>
            <a:prstGeom prst="rect">
              <a:avLst/>
            </a:prstGeom>
            <a:noFill/>
          </p:spPr>
          <p:txBody>
            <a:bodyPr wrap="none" lIns="0" tIns="0" rIns="0" bIns="0" rtlCol="0">
              <a:spAutoFit/>
            </a:bodyPr>
            <a:lstStyle/>
            <a:p>
              <a:r>
                <a:rPr lang="ko-KR" altLang="en-US" sz="1300" dirty="0" err="1">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차주별</a:t>
              </a:r>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 </a:t>
              </a:r>
              <a:r>
                <a:rPr lang="ko-KR" altLang="en-US" sz="1300" dirty="0" err="1">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연체율</a:t>
              </a:r>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 추이</a:t>
              </a:r>
            </a:p>
          </p:txBody>
        </p:sp>
        <p:cxnSp>
          <p:nvCxnSpPr>
            <p:cNvPr id="42" name="직선 연결선 41">
              <a:extLst>
                <a:ext uri="{FF2B5EF4-FFF2-40B4-BE49-F238E27FC236}">
                  <a16:creationId xmlns:a16="http://schemas.microsoft.com/office/drawing/2014/main" id="{2B89C74A-8801-4C11-8E3F-4DE58DA45C97}"/>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3" name="직선 연결선 42">
              <a:extLst>
                <a:ext uri="{FF2B5EF4-FFF2-40B4-BE49-F238E27FC236}">
                  <a16:creationId xmlns:a16="http://schemas.microsoft.com/office/drawing/2014/main" id="{2399490A-0770-4114-8931-EEC08474A9D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4" name="그룹 43">
            <a:extLst>
              <a:ext uri="{FF2B5EF4-FFF2-40B4-BE49-F238E27FC236}">
                <a16:creationId xmlns:a16="http://schemas.microsoft.com/office/drawing/2014/main" id="{7A966C1A-85C7-4C9D-A83B-C34A3F6176F8}"/>
              </a:ext>
            </a:extLst>
          </p:cNvPr>
          <p:cNvGrpSpPr/>
          <p:nvPr/>
        </p:nvGrpSpPr>
        <p:grpSpPr>
          <a:xfrm>
            <a:off x="5132388" y="2180439"/>
            <a:ext cx="4284000" cy="276837"/>
            <a:chOff x="704850" y="2013298"/>
            <a:chExt cx="4140200" cy="276837"/>
          </a:xfrm>
        </p:grpSpPr>
        <p:sp>
          <p:nvSpPr>
            <p:cNvPr id="45" name="TextBox 44">
              <a:extLst>
                <a:ext uri="{FF2B5EF4-FFF2-40B4-BE49-F238E27FC236}">
                  <a16:creationId xmlns:a16="http://schemas.microsoft.com/office/drawing/2014/main" id="{F7FE45B1-4243-4583-987A-8DF818E083DB}"/>
                </a:ext>
              </a:extLst>
            </p:cNvPr>
            <p:cNvSpPr txBox="1"/>
            <p:nvPr/>
          </p:nvSpPr>
          <p:spPr>
            <a:xfrm>
              <a:off x="704850" y="2046854"/>
              <a:ext cx="2206054"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기업대출 차주 유형별 </a:t>
              </a:r>
              <a:r>
                <a:rPr lang="ko-KR" altLang="en-US" sz="1300" dirty="0" err="1">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연체율</a:t>
              </a:r>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 추이</a:t>
              </a:r>
            </a:p>
          </p:txBody>
        </p:sp>
        <p:cxnSp>
          <p:nvCxnSpPr>
            <p:cNvPr id="46" name="직선 연결선 45">
              <a:extLst>
                <a:ext uri="{FF2B5EF4-FFF2-40B4-BE49-F238E27FC236}">
                  <a16:creationId xmlns:a16="http://schemas.microsoft.com/office/drawing/2014/main" id="{65443B1C-2045-47FB-8463-9CD55458A735}"/>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8" name="직선 연결선 47">
              <a:extLst>
                <a:ext uri="{FF2B5EF4-FFF2-40B4-BE49-F238E27FC236}">
                  <a16:creationId xmlns:a16="http://schemas.microsoft.com/office/drawing/2014/main" id="{C8231BB7-04DB-4E01-8476-09C9D47A1A9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6" name="TextBox 25">
            <a:extLst>
              <a:ext uri="{FF2B5EF4-FFF2-40B4-BE49-F238E27FC236}">
                <a16:creationId xmlns:a16="http://schemas.microsoft.com/office/drawing/2014/main" id="{6DD5534C-CCCB-4654-A76A-90154AE82E0E}"/>
              </a:ext>
            </a:extLst>
          </p:cNvPr>
          <p:cNvSpPr txBox="1"/>
          <p:nvPr/>
        </p:nvSpPr>
        <p:spPr>
          <a:xfrm>
            <a:off x="489000" y="5845499"/>
            <a:ext cx="4284613"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금융감독원 금융통계정보시스템   </a:t>
            </a:r>
          </a:p>
          <a:p>
            <a:r>
              <a:rPr lang="en-US" altLang="ko-KR" dirty="0">
                <a:solidFill>
                  <a:schemeClr val="bg1">
                    <a:lumMod val="50000"/>
                  </a:schemeClr>
                </a:solidFill>
              </a:rPr>
              <a:t>Note: </a:t>
            </a:r>
            <a:r>
              <a:rPr lang="ko-KR" altLang="en-US" dirty="0">
                <a:solidFill>
                  <a:schemeClr val="bg1">
                    <a:lumMod val="50000"/>
                  </a:schemeClr>
                </a:solidFill>
              </a:rPr>
              <a:t>원화대출금 및 신탁대출금 합계 금액 </a:t>
            </a:r>
          </a:p>
        </p:txBody>
      </p:sp>
      <p:sp>
        <p:nvSpPr>
          <p:cNvPr id="25" name="TextBox 24">
            <a:extLst>
              <a:ext uri="{FF2B5EF4-FFF2-40B4-BE49-F238E27FC236}">
                <a16:creationId xmlns:a16="http://schemas.microsoft.com/office/drawing/2014/main" id="{38748258-8E5A-4C8B-80F5-347D05D50627}"/>
              </a:ext>
            </a:extLst>
          </p:cNvPr>
          <p:cNvSpPr txBox="1"/>
          <p:nvPr/>
        </p:nvSpPr>
        <p:spPr>
          <a:xfrm>
            <a:off x="541319" y="2589447"/>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graphicFrame>
        <p:nvGraphicFramePr>
          <p:cNvPr id="31" name="차트 30">
            <a:extLst>
              <a:ext uri="{FF2B5EF4-FFF2-40B4-BE49-F238E27FC236}">
                <a16:creationId xmlns:a16="http://schemas.microsoft.com/office/drawing/2014/main" id="{C5D80DD2-6145-4579-90B3-911B43BFE8E9}"/>
              </a:ext>
            </a:extLst>
          </p:cNvPr>
          <p:cNvGraphicFramePr/>
          <p:nvPr>
            <p:extLst>
              <p:ext uri="{D42A27DB-BD31-4B8C-83A1-F6EECF244321}">
                <p14:modId xmlns:p14="http://schemas.microsoft.com/office/powerpoint/2010/main" val="3930992200"/>
              </p:ext>
            </p:extLst>
          </p:nvPr>
        </p:nvGraphicFramePr>
        <p:xfrm>
          <a:off x="5127612" y="2589447"/>
          <a:ext cx="4248000" cy="3237252"/>
        </p:xfrm>
        <a:graphic>
          <a:graphicData uri="http://schemas.openxmlformats.org/drawingml/2006/chart">
            <c:chart xmlns:c="http://schemas.openxmlformats.org/drawingml/2006/chart" xmlns:r="http://schemas.openxmlformats.org/officeDocument/2006/relationships" r:id="rId2"/>
          </a:graphicData>
        </a:graphic>
      </p:graphicFrame>
      <p:sp>
        <p:nvSpPr>
          <p:cNvPr id="32" name="TextBox 31">
            <a:extLst>
              <a:ext uri="{FF2B5EF4-FFF2-40B4-BE49-F238E27FC236}">
                <a16:creationId xmlns:a16="http://schemas.microsoft.com/office/drawing/2014/main" id="{74DF5982-2343-4629-97CE-15B899E0E8CE}"/>
              </a:ext>
            </a:extLst>
          </p:cNvPr>
          <p:cNvSpPr txBox="1"/>
          <p:nvPr/>
        </p:nvSpPr>
        <p:spPr>
          <a:xfrm>
            <a:off x="5203828" y="2589447"/>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graphicFrame>
        <p:nvGraphicFramePr>
          <p:cNvPr id="2" name="차트 1">
            <a:extLst>
              <a:ext uri="{FF2B5EF4-FFF2-40B4-BE49-F238E27FC236}">
                <a16:creationId xmlns:a16="http://schemas.microsoft.com/office/drawing/2014/main" id="{A49D2D13-41ED-92BF-F774-00117E476781}"/>
              </a:ext>
            </a:extLst>
          </p:cNvPr>
          <p:cNvGraphicFramePr/>
          <p:nvPr>
            <p:extLst>
              <p:ext uri="{D42A27DB-BD31-4B8C-83A1-F6EECF244321}">
                <p14:modId xmlns:p14="http://schemas.microsoft.com/office/powerpoint/2010/main" val="2412417047"/>
              </p:ext>
            </p:extLst>
          </p:nvPr>
        </p:nvGraphicFramePr>
        <p:xfrm>
          <a:off x="488949" y="2589447"/>
          <a:ext cx="4248000" cy="323725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7151924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ED698C70-F79A-47E5-9957-4A5768D01E08}"/>
              </a:ext>
            </a:extLst>
          </p:cNvPr>
          <p:cNvSpPr txBox="1"/>
          <p:nvPr/>
        </p:nvSpPr>
        <p:spPr>
          <a:xfrm>
            <a:off x="5132389" y="5968610"/>
            <a:ext cx="4284613" cy="232165"/>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금융감독원</a:t>
            </a:r>
            <a:endParaRPr lang="en-US" altLang="ko-KR" dirty="0">
              <a:solidFill>
                <a:schemeClr val="bg1">
                  <a:lumMod val="50000"/>
                </a:schemeClr>
              </a:solidFill>
            </a:endParaRPr>
          </a:p>
        </p:txBody>
      </p:sp>
      <p:sp>
        <p:nvSpPr>
          <p:cNvPr id="28" name="텍스트 개체 틀 27">
            <a:extLst>
              <a:ext uri="{FF2B5EF4-FFF2-40B4-BE49-F238E27FC236}">
                <a16:creationId xmlns:a16="http://schemas.microsoft.com/office/drawing/2014/main" id="{259D3791-25DA-4E03-8E5F-258A6FDEB7E2}"/>
              </a:ext>
            </a:extLst>
          </p:cNvPr>
          <p:cNvSpPr>
            <a:spLocks noGrp="1"/>
          </p:cNvSpPr>
          <p:nvPr>
            <p:ph type="body" sz="quarter" idx="10"/>
          </p:nvPr>
        </p:nvSpPr>
        <p:spPr>
          <a:xfrm>
            <a:off x="488949" y="333149"/>
            <a:ext cx="8928101" cy="184666"/>
          </a:xfrm>
        </p:spPr>
        <p:txBody>
          <a:bodyPr/>
          <a:lstStyle/>
          <a:p>
            <a:r>
              <a:rPr lang="en-US" altLang="ko-KR" dirty="0"/>
              <a:t>III. </a:t>
            </a:r>
            <a:r>
              <a:rPr lang="ko-KR" altLang="en-US" dirty="0"/>
              <a:t>국내 부실채권</a:t>
            </a:r>
            <a:r>
              <a:rPr lang="en-US" altLang="ko-KR" dirty="0"/>
              <a:t>(NPL) </a:t>
            </a:r>
            <a:r>
              <a:rPr lang="ko-KR" altLang="en-US" dirty="0"/>
              <a:t>시장 동향</a:t>
            </a:r>
          </a:p>
        </p:txBody>
      </p:sp>
      <p:sp>
        <p:nvSpPr>
          <p:cNvPr id="29" name="텍스트 개체 틀 28">
            <a:extLst>
              <a:ext uri="{FF2B5EF4-FFF2-40B4-BE49-F238E27FC236}">
                <a16:creationId xmlns:a16="http://schemas.microsoft.com/office/drawing/2014/main" id="{D76A6FAF-1367-4DCA-84D3-8A949242B9D3}"/>
              </a:ext>
            </a:extLst>
          </p:cNvPr>
          <p:cNvSpPr>
            <a:spLocks noGrp="1"/>
          </p:cNvSpPr>
          <p:nvPr>
            <p:ph type="body" sz="quarter" idx="11"/>
          </p:nvPr>
        </p:nvSpPr>
        <p:spPr>
          <a:xfrm>
            <a:off x="488950" y="617249"/>
            <a:ext cx="8928100" cy="322262"/>
          </a:xfrm>
        </p:spPr>
        <p:txBody>
          <a:bodyPr/>
          <a:lstStyle/>
          <a:p>
            <a:pPr lvl="0"/>
            <a:r>
              <a:rPr lang="en-US" altLang="ko-KR" dirty="0"/>
              <a:t>1. NPL </a:t>
            </a:r>
            <a:r>
              <a:rPr lang="ko-KR" altLang="en-US" dirty="0"/>
              <a:t>공급시장</a:t>
            </a:r>
            <a:r>
              <a:rPr lang="en-US" altLang="ko-KR" dirty="0"/>
              <a:t> </a:t>
            </a:r>
            <a:r>
              <a:rPr lang="ko-KR" altLang="en-US" dirty="0"/>
              <a:t>동향 </a:t>
            </a:r>
            <a:r>
              <a:rPr lang="en-US" altLang="ko-KR" dirty="0">
                <a:latin typeface="KoPub돋움체 Medium" panose="02020603020101020101" pitchFamily="18" charset="-127"/>
                <a:ea typeface="KoPub돋움체 Medium" panose="02020603020101020101" pitchFamily="18" charset="-127"/>
              </a:rPr>
              <a:t>》 </a:t>
            </a:r>
            <a:r>
              <a:rPr lang="en-US" altLang="ko-KR" dirty="0">
                <a:latin typeface="KoPub돋움체 Medium" panose="00000600000000000000" pitchFamily="2" charset="-127"/>
                <a:ea typeface="KoPub돋움체 Medium" panose="00000600000000000000" pitchFamily="2" charset="-127"/>
              </a:rPr>
              <a:t>② </a:t>
            </a:r>
            <a:r>
              <a:rPr lang="ko-KR" altLang="en-US" dirty="0">
                <a:latin typeface="KoPub돋움체 Medium" panose="00000600000000000000" pitchFamily="2" charset="-127"/>
                <a:ea typeface="KoPub돋움체 Medium" panose="00000600000000000000" pitchFamily="2" charset="-127"/>
              </a:rPr>
              <a:t>은행 부실채권 잔액 규모</a:t>
            </a:r>
            <a:endParaRPr lang="ko-KR" altLang="en-US" noProof="0" dirty="0">
              <a:latin typeface="KoPub돋움체 Medium" panose="02020603020101020101" pitchFamily="18" charset="-127"/>
              <a:ea typeface="KoPub돋움체 Medium" panose="02020603020101020101" pitchFamily="18" charset="-127"/>
            </a:endParaRPr>
          </a:p>
        </p:txBody>
      </p:sp>
      <p:sp>
        <p:nvSpPr>
          <p:cNvPr id="30" name="텍스트 개체 틀 29">
            <a:extLst>
              <a:ext uri="{FF2B5EF4-FFF2-40B4-BE49-F238E27FC236}">
                <a16:creationId xmlns:a16="http://schemas.microsoft.com/office/drawing/2014/main" id="{183C42BE-A3A8-4442-962E-02357DF3145F}"/>
              </a:ext>
            </a:extLst>
          </p:cNvPr>
          <p:cNvSpPr>
            <a:spLocks noGrp="1"/>
          </p:cNvSpPr>
          <p:nvPr>
            <p:ph type="body" sz="quarter" idx="13"/>
          </p:nvPr>
        </p:nvSpPr>
        <p:spPr>
          <a:xfrm>
            <a:off x="488950" y="1162050"/>
            <a:ext cx="8928100" cy="865188"/>
          </a:xfrm>
        </p:spPr>
        <p:txBody>
          <a:bodyPr/>
          <a:lstStyle/>
          <a:p>
            <a:pPr lvl="0" algn="just"/>
            <a:r>
              <a:rPr lang="ko-KR" altLang="en-US" dirty="0"/>
              <a:t>국내 은행권의 </a:t>
            </a:r>
            <a:r>
              <a:rPr lang="ko-KR" altLang="en-US" dirty="0" err="1"/>
              <a:t>고정이하여신비율은</a:t>
            </a:r>
            <a:r>
              <a:rPr lang="ko-KR" altLang="en-US" dirty="0"/>
              <a:t> 대출만기 연장 및 이자상환 유예</a:t>
            </a:r>
            <a:r>
              <a:rPr lang="en-US" altLang="ko-KR" dirty="0"/>
              <a:t>, </a:t>
            </a:r>
            <a:r>
              <a:rPr lang="ko-KR" altLang="en-US" dirty="0"/>
              <a:t>자산건전성 관리 등으로 하락세였으나</a:t>
            </a:r>
            <a:r>
              <a:rPr lang="en-US" altLang="ko-KR" dirty="0"/>
              <a:t>, ’22</a:t>
            </a:r>
            <a:r>
              <a:rPr lang="ko-KR" altLang="en-US" dirty="0"/>
              <a:t>년 하반기 이후 소폭 상승</a:t>
            </a:r>
            <a:r>
              <a:rPr lang="en-US" altLang="ko-KR" dirty="0"/>
              <a:t>. ’23</a:t>
            </a:r>
            <a:r>
              <a:rPr lang="ko-KR" altLang="en-US" dirty="0"/>
              <a:t>년 </a:t>
            </a:r>
            <a:r>
              <a:rPr lang="en-US" altLang="ko-KR" dirty="0"/>
              <a:t>1</a:t>
            </a:r>
            <a:r>
              <a:rPr lang="ko-KR" altLang="en-US" dirty="0"/>
              <a:t>분기 말 은행 부실채권 잔액 규모는 </a:t>
            </a:r>
            <a:r>
              <a:rPr lang="en-US" altLang="ko-KR" dirty="0"/>
              <a:t>10.4</a:t>
            </a:r>
            <a:r>
              <a:rPr lang="ko-KR" altLang="en-US" dirty="0"/>
              <a:t>조 원으로 전년 말 대비 </a:t>
            </a:r>
            <a:r>
              <a:rPr lang="en-US" altLang="ko-KR" dirty="0"/>
              <a:t>2.9% </a:t>
            </a:r>
            <a:r>
              <a:rPr lang="ko-KR" altLang="en-US" dirty="0"/>
              <a:t>증가</a:t>
            </a:r>
            <a:r>
              <a:rPr lang="en-US" altLang="ko-KR" dirty="0"/>
              <a:t>. </a:t>
            </a:r>
            <a:r>
              <a:rPr lang="ko-KR" altLang="en-US" dirty="0"/>
              <a:t>유형별로 특수은행</a:t>
            </a:r>
            <a:r>
              <a:rPr lang="en-US" altLang="ko-KR" dirty="0"/>
              <a:t>(6.0</a:t>
            </a:r>
            <a:r>
              <a:rPr lang="ko-KR" altLang="en-US" dirty="0"/>
              <a:t>조 원</a:t>
            </a:r>
            <a:r>
              <a:rPr lang="en-US" altLang="ko-KR" dirty="0"/>
              <a:t>), </a:t>
            </a:r>
            <a:r>
              <a:rPr lang="ko-KR" altLang="en-US" dirty="0"/>
              <a:t>시중은행</a:t>
            </a:r>
            <a:r>
              <a:rPr lang="en-US" altLang="ko-KR" dirty="0"/>
              <a:t>(3.2</a:t>
            </a:r>
            <a:r>
              <a:rPr lang="ko-KR" altLang="en-US" dirty="0"/>
              <a:t>조 원</a:t>
            </a:r>
            <a:r>
              <a:rPr lang="en-US" altLang="ko-KR" dirty="0"/>
              <a:t>), </a:t>
            </a:r>
            <a:r>
              <a:rPr lang="ko-KR" altLang="en-US" dirty="0"/>
              <a:t>지방은행</a:t>
            </a:r>
            <a:r>
              <a:rPr lang="en-US" altLang="ko-KR" dirty="0"/>
              <a:t>(0.9</a:t>
            </a:r>
            <a:r>
              <a:rPr lang="ko-KR" altLang="en-US" dirty="0"/>
              <a:t>조 원</a:t>
            </a:r>
            <a:r>
              <a:rPr lang="en-US" altLang="ko-KR" dirty="0"/>
              <a:t>), </a:t>
            </a:r>
            <a:r>
              <a:rPr lang="ko-KR" altLang="en-US" dirty="0"/>
              <a:t>인터넷전문은행</a:t>
            </a:r>
            <a:r>
              <a:rPr lang="en-US" altLang="ko-KR" dirty="0"/>
              <a:t>(0.3</a:t>
            </a:r>
            <a:r>
              <a:rPr lang="ko-KR" altLang="en-US" dirty="0"/>
              <a:t>조 원</a:t>
            </a:r>
            <a:r>
              <a:rPr lang="en-US" altLang="ko-KR" dirty="0"/>
              <a:t>) </a:t>
            </a:r>
            <a:r>
              <a:rPr lang="ko-KR" altLang="en-US" dirty="0"/>
              <a:t>순으로 나타남 </a:t>
            </a:r>
          </a:p>
          <a:p>
            <a:pPr lvl="0" algn="just"/>
            <a:endParaRPr lang="ko-KR" altLang="en-US" dirty="0"/>
          </a:p>
        </p:txBody>
      </p:sp>
      <p:grpSp>
        <p:nvGrpSpPr>
          <p:cNvPr id="39" name="그룹 38">
            <a:extLst>
              <a:ext uri="{FF2B5EF4-FFF2-40B4-BE49-F238E27FC236}">
                <a16:creationId xmlns:a16="http://schemas.microsoft.com/office/drawing/2014/main" id="{B64A79FF-6D7D-48AC-9ED1-364E86600BBB}"/>
              </a:ext>
            </a:extLst>
          </p:cNvPr>
          <p:cNvGrpSpPr/>
          <p:nvPr/>
        </p:nvGrpSpPr>
        <p:grpSpPr>
          <a:xfrm>
            <a:off x="488950" y="2176483"/>
            <a:ext cx="4284000" cy="276837"/>
            <a:chOff x="704850" y="2013298"/>
            <a:chExt cx="4140200" cy="276837"/>
          </a:xfrm>
        </p:grpSpPr>
        <p:sp>
          <p:nvSpPr>
            <p:cNvPr id="41" name="TextBox 40">
              <a:extLst>
                <a:ext uri="{FF2B5EF4-FFF2-40B4-BE49-F238E27FC236}">
                  <a16:creationId xmlns:a16="http://schemas.microsoft.com/office/drawing/2014/main" id="{B562D2CA-9D0A-49A0-B253-8687FD0A26BD}"/>
                </a:ext>
              </a:extLst>
            </p:cNvPr>
            <p:cNvSpPr txBox="1"/>
            <p:nvPr/>
          </p:nvSpPr>
          <p:spPr>
            <a:xfrm>
              <a:off x="704850" y="2046854"/>
              <a:ext cx="2254080"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은행 유형별 </a:t>
              </a:r>
              <a:r>
                <a:rPr lang="ko-KR" altLang="en-US" sz="1300" dirty="0" err="1">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고정이하여신비율</a:t>
              </a:r>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 추이</a:t>
              </a:r>
            </a:p>
          </p:txBody>
        </p:sp>
        <p:cxnSp>
          <p:nvCxnSpPr>
            <p:cNvPr id="42" name="직선 연결선 41">
              <a:extLst>
                <a:ext uri="{FF2B5EF4-FFF2-40B4-BE49-F238E27FC236}">
                  <a16:creationId xmlns:a16="http://schemas.microsoft.com/office/drawing/2014/main" id="{2B89C74A-8801-4C11-8E3F-4DE58DA45C97}"/>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3" name="직선 연결선 42">
              <a:extLst>
                <a:ext uri="{FF2B5EF4-FFF2-40B4-BE49-F238E27FC236}">
                  <a16:creationId xmlns:a16="http://schemas.microsoft.com/office/drawing/2014/main" id="{2399490A-0770-4114-8931-EEC08474A9D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4" name="그룹 43">
            <a:extLst>
              <a:ext uri="{FF2B5EF4-FFF2-40B4-BE49-F238E27FC236}">
                <a16:creationId xmlns:a16="http://schemas.microsoft.com/office/drawing/2014/main" id="{7A966C1A-85C7-4C9D-A83B-C34A3F6176F8}"/>
              </a:ext>
            </a:extLst>
          </p:cNvPr>
          <p:cNvGrpSpPr/>
          <p:nvPr/>
        </p:nvGrpSpPr>
        <p:grpSpPr>
          <a:xfrm>
            <a:off x="5132388" y="2180439"/>
            <a:ext cx="4284000" cy="276837"/>
            <a:chOff x="704850" y="2013298"/>
            <a:chExt cx="4140200" cy="276837"/>
          </a:xfrm>
        </p:grpSpPr>
        <p:sp>
          <p:nvSpPr>
            <p:cNvPr id="45" name="TextBox 44">
              <a:extLst>
                <a:ext uri="{FF2B5EF4-FFF2-40B4-BE49-F238E27FC236}">
                  <a16:creationId xmlns:a16="http://schemas.microsoft.com/office/drawing/2014/main" id="{F7FE45B1-4243-4583-987A-8DF818E083DB}"/>
                </a:ext>
              </a:extLst>
            </p:cNvPr>
            <p:cNvSpPr txBox="1"/>
            <p:nvPr/>
          </p:nvSpPr>
          <p:spPr>
            <a:xfrm>
              <a:off x="704850" y="2046854"/>
              <a:ext cx="2018602"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은행 유형별 부실채권 규모 추이</a:t>
              </a:r>
            </a:p>
          </p:txBody>
        </p:sp>
        <p:cxnSp>
          <p:nvCxnSpPr>
            <p:cNvPr id="46" name="직선 연결선 45">
              <a:extLst>
                <a:ext uri="{FF2B5EF4-FFF2-40B4-BE49-F238E27FC236}">
                  <a16:creationId xmlns:a16="http://schemas.microsoft.com/office/drawing/2014/main" id="{65443B1C-2045-47FB-8463-9CD55458A735}"/>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8" name="직선 연결선 47">
              <a:extLst>
                <a:ext uri="{FF2B5EF4-FFF2-40B4-BE49-F238E27FC236}">
                  <a16:creationId xmlns:a16="http://schemas.microsoft.com/office/drawing/2014/main" id="{C8231BB7-04DB-4E01-8476-09C9D47A1A9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6" name="TextBox 25">
            <a:extLst>
              <a:ext uri="{FF2B5EF4-FFF2-40B4-BE49-F238E27FC236}">
                <a16:creationId xmlns:a16="http://schemas.microsoft.com/office/drawing/2014/main" id="{6DD5534C-CCCB-4654-A76A-90154AE82E0E}"/>
              </a:ext>
            </a:extLst>
          </p:cNvPr>
          <p:cNvSpPr txBox="1"/>
          <p:nvPr/>
        </p:nvSpPr>
        <p:spPr>
          <a:xfrm>
            <a:off x="489000" y="5968610"/>
            <a:ext cx="4284613" cy="232165"/>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금융감독원 금융통계정보시스템 </a:t>
            </a:r>
          </a:p>
        </p:txBody>
      </p:sp>
      <p:graphicFrame>
        <p:nvGraphicFramePr>
          <p:cNvPr id="19" name="차트 1">
            <a:extLst>
              <a:ext uri="{FF2B5EF4-FFF2-40B4-BE49-F238E27FC236}">
                <a16:creationId xmlns:a16="http://schemas.microsoft.com/office/drawing/2014/main" id="{5074B3C9-C39B-496A-8B3A-EE221083BFEF}"/>
              </a:ext>
            </a:extLst>
          </p:cNvPr>
          <p:cNvGraphicFramePr/>
          <p:nvPr>
            <p:extLst>
              <p:ext uri="{D42A27DB-BD31-4B8C-83A1-F6EECF244321}">
                <p14:modId xmlns:p14="http://schemas.microsoft.com/office/powerpoint/2010/main" val="4201145277"/>
              </p:ext>
            </p:extLst>
          </p:nvPr>
        </p:nvGraphicFramePr>
        <p:xfrm>
          <a:off x="491920" y="2589448"/>
          <a:ext cx="4281030" cy="3079724"/>
        </p:xfrm>
        <a:graphic>
          <a:graphicData uri="http://schemas.openxmlformats.org/drawingml/2006/chart">
            <c:chart xmlns:c="http://schemas.openxmlformats.org/drawingml/2006/chart" xmlns:r="http://schemas.openxmlformats.org/officeDocument/2006/relationships" r:id="rId2"/>
          </a:graphicData>
        </a:graphic>
      </p:graphicFrame>
      <p:sp>
        <p:nvSpPr>
          <p:cNvPr id="20" name="TextBox 19">
            <a:extLst>
              <a:ext uri="{FF2B5EF4-FFF2-40B4-BE49-F238E27FC236}">
                <a16:creationId xmlns:a16="http://schemas.microsoft.com/office/drawing/2014/main" id="{E44220AB-2EB2-4C67-A1D8-189070A652A8}"/>
              </a:ext>
            </a:extLst>
          </p:cNvPr>
          <p:cNvSpPr txBox="1"/>
          <p:nvPr/>
        </p:nvSpPr>
        <p:spPr>
          <a:xfrm>
            <a:off x="533400" y="2589447"/>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graphicFrame>
        <p:nvGraphicFramePr>
          <p:cNvPr id="21" name="차트 1">
            <a:extLst>
              <a:ext uri="{FF2B5EF4-FFF2-40B4-BE49-F238E27FC236}">
                <a16:creationId xmlns:a16="http://schemas.microsoft.com/office/drawing/2014/main" id="{21556334-EF7D-45FF-A107-AB0C00AEE3F8}"/>
              </a:ext>
            </a:extLst>
          </p:cNvPr>
          <p:cNvGraphicFramePr/>
          <p:nvPr>
            <p:extLst>
              <p:ext uri="{D42A27DB-BD31-4B8C-83A1-F6EECF244321}">
                <p14:modId xmlns:p14="http://schemas.microsoft.com/office/powerpoint/2010/main" val="1260517305"/>
              </p:ext>
            </p:extLst>
          </p:nvPr>
        </p:nvGraphicFramePr>
        <p:xfrm>
          <a:off x="5070575" y="2690886"/>
          <a:ext cx="4356000" cy="2985487"/>
        </p:xfrm>
        <a:graphic>
          <a:graphicData uri="http://schemas.openxmlformats.org/drawingml/2006/chart">
            <c:chart xmlns:c="http://schemas.openxmlformats.org/drawingml/2006/chart" xmlns:r="http://schemas.openxmlformats.org/officeDocument/2006/relationships" r:id="rId3"/>
          </a:graphicData>
        </a:graphic>
      </p:graphicFrame>
      <p:sp>
        <p:nvSpPr>
          <p:cNvPr id="22" name="TextBox 21">
            <a:extLst>
              <a:ext uri="{FF2B5EF4-FFF2-40B4-BE49-F238E27FC236}">
                <a16:creationId xmlns:a16="http://schemas.microsoft.com/office/drawing/2014/main" id="{6BF849D9-3C48-4701-AEC9-2DA9515EC0E5}"/>
              </a:ext>
            </a:extLst>
          </p:cNvPr>
          <p:cNvSpPr txBox="1"/>
          <p:nvPr/>
        </p:nvSpPr>
        <p:spPr>
          <a:xfrm>
            <a:off x="5162874" y="2589447"/>
            <a:ext cx="274114"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조 원</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Tree>
    <p:extLst>
      <p:ext uri="{BB962C8B-B14F-4D97-AF65-F5344CB8AC3E}">
        <p14:creationId xmlns:p14="http://schemas.microsoft.com/office/powerpoint/2010/main" val="20783793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그룹 24">
            <a:extLst>
              <a:ext uri="{FF2B5EF4-FFF2-40B4-BE49-F238E27FC236}">
                <a16:creationId xmlns:a16="http://schemas.microsoft.com/office/drawing/2014/main" id="{3B445245-7347-4EE8-A40A-07D0023333E2}"/>
              </a:ext>
            </a:extLst>
          </p:cNvPr>
          <p:cNvGrpSpPr/>
          <p:nvPr/>
        </p:nvGrpSpPr>
        <p:grpSpPr>
          <a:xfrm>
            <a:off x="489000" y="2176483"/>
            <a:ext cx="8928000" cy="276837"/>
            <a:chOff x="704850" y="2013298"/>
            <a:chExt cx="4140200" cy="276837"/>
          </a:xfrm>
        </p:grpSpPr>
        <p:sp>
          <p:nvSpPr>
            <p:cNvPr id="26" name="TextBox 25">
              <a:extLst>
                <a:ext uri="{FF2B5EF4-FFF2-40B4-BE49-F238E27FC236}">
                  <a16:creationId xmlns:a16="http://schemas.microsoft.com/office/drawing/2014/main" id="{0F6768E2-CBC5-4A0E-816D-A8678FE811DD}"/>
                </a:ext>
              </a:extLst>
            </p:cNvPr>
            <p:cNvSpPr txBox="1"/>
            <p:nvPr/>
          </p:nvSpPr>
          <p:spPr>
            <a:xfrm>
              <a:off x="704850" y="2046854"/>
              <a:ext cx="878656"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국내은행 부실채권 규모 추이</a:t>
              </a:r>
            </a:p>
          </p:txBody>
        </p:sp>
        <p:cxnSp>
          <p:nvCxnSpPr>
            <p:cNvPr id="27" name="직선 연결선 26">
              <a:extLst>
                <a:ext uri="{FF2B5EF4-FFF2-40B4-BE49-F238E27FC236}">
                  <a16:creationId xmlns:a16="http://schemas.microsoft.com/office/drawing/2014/main" id="{68DEB5BD-70F8-4DDC-B9F5-998D73E7DA9F}"/>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8" name="직선 연결선 27">
              <a:extLst>
                <a:ext uri="{FF2B5EF4-FFF2-40B4-BE49-F238E27FC236}">
                  <a16:creationId xmlns:a16="http://schemas.microsoft.com/office/drawing/2014/main" id="{109424E6-4836-4A38-A512-04BD26412F0E}"/>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60" name="텍스트 개체 틀 27">
            <a:extLst>
              <a:ext uri="{FF2B5EF4-FFF2-40B4-BE49-F238E27FC236}">
                <a16:creationId xmlns:a16="http://schemas.microsoft.com/office/drawing/2014/main" id="{F13C5E73-7E9C-4741-9E6D-268332045257}"/>
              </a:ext>
            </a:extLst>
          </p:cNvPr>
          <p:cNvSpPr>
            <a:spLocks noGrp="1"/>
          </p:cNvSpPr>
          <p:nvPr>
            <p:ph type="body" sz="quarter" idx="10"/>
          </p:nvPr>
        </p:nvSpPr>
        <p:spPr>
          <a:xfrm>
            <a:off x="488949" y="333149"/>
            <a:ext cx="8928101" cy="184666"/>
          </a:xfrm>
        </p:spPr>
        <p:txBody>
          <a:bodyPr/>
          <a:lstStyle/>
          <a:p>
            <a:r>
              <a:rPr lang="en-US" altLang="ko-KR" dirty="0"/>
              <a:t>III. </a:t>
            </a:r>
            <a:r>
              <a:rPr lang="ko-KR" altLang="en-US" dirty="0"/>
              <a:t>국내 부실채권</a:t>
            </a:r>
            <a:r>
              <a:rPr lang="en-US" altLang="ko-KR" dirty="0"/>
              <a:t>(NPL) </a:t>
            </a:r>
            <a:r>
              <a:rPr lang="ko-KR" altLang="en-US" dirty="0"/>
              <a:t>시장 동향</a:t>
            </a:r>
          </a:p>
        </p:txBody>
      </p:sp>
      <p:sp>
        <p:nvSpPr>
          <p:cNvPr id="20" name="텍스트 개체 틀 19">
            <a:extLst>
              <a:ext uri="{FF2B5EF4-FFF2-40B4-BE49-F238E27FC236}">
                <a16:creationId xmlns:a16="http://schemas.microsoft.com/office/drawing/2014/main" id="{CF795977-73FF-430C-A45F-AB8B48B53463}"/>
              </a:ext>
            </a:extLst>
          </p:cNvPr>
          <p:cNvSpPr>
            <a:spLocks noGrp="1"/>
          </p:cNvSpPr>
          <p:nvPr>
            <p:ph type="body" sz="quarter" idx="11"/>
          </p:nvPr>
        </p:nvSpPr>
        <p:spPr>
          <a:xfrm>
            <a:off x="488950" y="617249"/>
            <a:ext cx="8928100" cy="322262"/>
          </a:xfrm>
        </p:spPr>
        <p:txBody>
          <a:bodyPr/>
          <a:lstStyle/>
          <a:p>
            <a:pPr lvl="0"/>
            <a:r>
              <a:rPr lang="en-US" altLang="ko-KR" dirty="0"/>
              <a:t>1. NPL </a:t>
            </a:r>
            <a:r>
              <a:rPr lang="ko-KR" altLang="en-US" dirty="0"/>
              <a:t>공급시장</a:t>
            </a:r>
            <a:r>
              <a:rPr lang="en-US" altLang="ko-KR" dirty="0"/>
              <a:t> </a:t>
            </a:r>
            <a:r>
              <a:rPr lang="ko-KR" altLang="en-US" dirty="0"/>
              <a:t>동향 </a:t>
            </a:r>
            <a:r>
              <a:rPr lang="en-US" altLang="ko-KR" dirty="0">
                <a:latin typeface="KoPub돋움체 Medium" panose="02020603020101020101" pitchFamily="18" charset="-127"/>
                <a:ea typeface="KoPub돋움체 Medium" panose="02020603020101020101" pitchFamily="18" charset="-127"/>
              </a:rPr>
              <a:t>》 </a:t>
            </a:r>
            <a:r>
              <a:rPr lang="en-US" altLang="ko-KR" dirty="0">
                <a:latin typeface="KoPub돋움체 Medium" panose="00000600000000000000" pitchFamily="2" charset="-127"/>
                <a:ea typeface="KoPub돋움체 Medium" panose="00000600000000000000" pitchFamily="2" charset="-127"/>
              </a:rPr>
              <a:t>② </a:t>
            </a:r>
            <a:r>
              <a:rPr lang="ko-KR" altLang="en-US" dirty="0">
                <a:latin typeface="KoPub돋움체 Medium" panose="00000600000000000000" pitchFamily="2" charset="-127"/>
                <a:ea typeface="KoPub돋움체 Medium" panose="00000600000000000000" pitchFamily="2" charset="-127"/>
              </a:rPr>
              <a:t>은행 부실채권 잔액 규모 </a:t>
            </a:r>
            <a:r>
              <a:rPr lang="en-US" altLang="ko-KR" dirty="0">
                <a:latin typeface="KoPub돋움체 Medium" panose="00000600000000000000" pitchFamily="2" charset="-127"/>
                <a:ea typeface="KoPub돋움체 Medium" panose="00000600000000000000" pitchFamily="2" charset="-127"/>
              </a:rPr>
              <a:t>(</a:t>
            </a:r>
            <a:r>
              <a:rPr lang="ko-KR" altLang="en-US" dirty="0">
                <a:latin typeface="KoPub돋움체 Medium" panose="00000600000000000000" pitchFamily="2" charset="-127"/>
                <a:ea typeface="KoPub돋움체 Medium" panose="00000600000000000000" pitchFamily="2" charset="-127"/>
              </a:rPr>
              <a:t>계속</a:t>
            </a:r>
            <a:r>
              <a:rPr lang="en-US" altLang="ko-KR" dirty="0">
                <a:latin typeface="KoPub돋움체 Medium" panose="00000600000000000000" pitchFamily="2" charset="-127"/>
                <a:ea typeface="KoPub돋움체 Medium" panose="00000600000000000000" pitchFamily="2" charset="-127"/>
              </a:rPr>
              <a:t>)</a:t>
            </a:r>
            <a:endParaRPr lang="ko-KR" altLang="en-US" noProof="0" dirty="0">
              <a:latin typeface="KoPub돋움체 Medium" panose="02020603020101020101" pitchFamily="18" charset="-127"/>
              <a:ea typeface="KoPub돋움체 Medium" panose="02020603020101020101" pitchFamily="18" charset="-127"/>
            </a:endParaRPr>
          </a:p>
        </p:txBody>
      </p:sp>
      <p:sp>
        <p:nvSpPr>
          <p:cNvPr id="22" name="텍스트 개체 틀 21">
            <a:extLst>
              <a:ext uri="{FF2B5EF4-FFF2-40B4-BE49-F238E27FC236}">
                <a16:creationId xmlns:a16="http://schemas.microsoft.com/office/drawing/2014/main" id="{09B6909B-074D-4417-9D18-0B736B482B3F}"/>
              </a:ext>
            </a:extLst>
          </p:cNvPr>
          <p:cNvSpPr>
            <a:spLocks noGrp="1"/>
          </p:cNvSpPr>
          <p:nvPr>
            <p:ph type="body" sz="quarter" idx="13"/>
          </p:nvPr>
        </p:nvSpPr>
        <p:spPr>
          <a:xfrm>
            <a:off x="488950" y="1162471"/>
            <a:ext cx="8928100" cy="864737"/>
          </a:xfrm>
        </p:spPr>
        <p:txBody>
          <a:bodyPr/>
          <a:lstStyle/>
          <a:p>
            <a:pPr algn="just"/>
            <a:r>
              <a:rPr lang="en-US" altLang="ko-KR" dirty="0"/>
              <a:t>’23</a:t>
            </a:r>
            <a:r>
              <a:rPr lang="ko-KR" altLang="en-US" dirty="0"/>
              <a:t>년 </a:t>
            </a:r>
            <a:r>
              <a:rPr lang="en-US" altLang="ko-KR" dirty="0"/>
              <a:t>1</a:t>
            </a:r>
            <a:r>
              <a:rPr lang="ko-KR" altLang="en-US" dirty="0"/>
              <a:t>분기 말 국내은행의 부실채권은 기업여신 </a:t>
            </a:r>
            <a:r>
              <a:rPr lang="en-US" altLang="ko-KR" dirty="0"/>
              <a:t>8.1</a:t>
            </a:r>
            <a:r>
              <a:rPr lang="ko-KR" altLang="en-US" dirty="0"/>
              <a:t>조 원</a:t>
            </a:r>
            <a:r>
              <a:rPr lang="en-US" altLang="ko-KR" dirty="0"/>
              <a:t>, </a:t>
            </a:r>
            <a:r>
              <a:rPr lang="ko-KR" altLang="en-US" dirty="0"/>
              <a:t>가계여신 </a:t>
            </a:r>
            <a:r>
              <a:rPr lang="en-US" altLang="ko-KR" dirty="0"/>
              <a:t>2.0</a:t>
            </a:r>
            <a:r>
              <a:rPr lang="ko-KR" altLang="en-US" dirty="0"/>
              <a:t>조 원을 기록했으며</a:t>
            </a:r>
            <a:r>
              <a:rPr lang="en-US" altLang="ko-KR" dirty="0"/>
              <a:t>, ’22</a:t>
            </a:r>
            <a:r>
              <a:rPr lang="ko-KR" altLang="en-US" dirty="0"/>
              <a:t>년 말 대비 각각 </a:t>
            </a:r>
            <a:r>
              <a:rPr lang="en-US" altLang="ko-KR" dirty="0"/>
              <a:t>0.2</a:t>
            </a:r>
            <a:r>
              <a:rPr lang="ko-KR" altLang="en-US" dirty="0"/>
              <a:t>조 원 감소</a:t>
            </a:r>
            <a:r>
              <a:rPr lang="en-US" altLang="ko-KR" dirty="0"/>
              <a:t>, 0.3</a:t>
            </a:r>
            <a:r>
              <a:rPr lang="ko-KR" altLang="en-US" dirty="0"/>
              <a:t>조 원 증가함</a:t>
            </a:r>
          </a:p>
        </p:txBody>
      </p:sp>
      <p:sp>
        <p:nvSpPr>
          <p:cNvPr id="59" name="TextBox 58">
            <a:extLst>
              <a:ext uri="{FF2B5EF4-FFF2-40B4-BE49-F238E27FC236}">
                <a16:creationId xmlns:a16="http://schemas.microsoft.com/office/drawing/2014/main" id="{148E28FC-4193-4313-BF7C-1EDCC9B22AFF}"/>
              </a:ext>
            </a:extLst>
          </p:cNvPr>
          <p:cNvSpPr txBox="1"/>
          <p:nvPr/>
        </p:nvSpPr>
        <p:spPr>
          <a:xfrm>
            <a:off x="489000" y="5845499"/>
            <a:ext cx="8928000"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금융감독원 금융통계정보시스템</a:t>
            </a:r>
          </a:p>
          <a:p>
            <a:r>
              <a:rPr lang="en-US" altLang="ko-KR" dirty="0">
                <a:solidFill>
                  <a:schemeClr val="bg1">
                    <a:lumMod val="50000"/>
                  </a:schemeClr>
                </a:solidFill>
              </a:rPr>
              <a:t>Note: </a:t>
            </a:r>
            <a:r>
              <a:rPr lang="ko-KR" altLang="en-US" dirty="0">
                <a:solidFill>
                  <a:schemeClr val="bg1">
                    <a:lumMod val="50000"/>
                  </a:schemeClr>
                </a:solidFill>
              </a:rPr>
              <a:t>인터넷전문은행 제외 </a:t>
            </a:r>
          </a:p>
        </p:txBody>
      </p:sp>
      <p:sp>
        <p:nvSpPr>
          <p:cNvPr id="62" name="TextBox 61">
            <a:extLst>
              <a:ext uri="{FF2B5EF4-FFF2-40B4-BE49-F238E27FC236}">
                <a16:creationId xmlns:a16="http://schemas.microsoft.com/office/drawing/2014/main" id="{6F2C20CD-FA72-404C-A7EE-445A46A26366}"/>
              </a:ext>
            </a:extLst>
          </p:cNvPr>
          <p:cNvSpPr txBox="1"/>
          <p:nvPr/>
        </p:nvSpPr>
        <p:spPr>
          <a:xfrm>
            <a:off x="8838261" y="2590141"/>
            <a:ext cx="578685" cy="138499"/>
          </a:xfrm>
          <a:prstGeom prst="rect">
            <a:avLst/>
          </a:prstGeom>
          <a:noFill/>
        </p:spPr>
        <p:txBody>
          <a:bodyPr wrap="none" lIns="0" tIns="0" rIns="0" bIns="0" rtlCol="0">
            <a:spAutoFit/>
          </a:bodyPr>
          <a:lstStyle/>
          <a:p>
            <a:pPr algn="r"/>
            <a:r>
              <a:rPr lang="en-US" altLang="ko-KR" sz="900" dirty="0">
                <a:ln>
                  <a:solidFill>
                    <a:schemeClr val="tx2">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Univers for KPMG"/>
              </a:rPr>
              <a:t>(</a:t>
            </a:r>
            <a:r>
              <a:rPr lang="ko-KR" altLang="en-US" sz="900" dirty="0">
                <a:ln>
                  <a:solidFill>
                    <a:schemeClr val="tx2">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Univers for KPMG"/>
              </a:rPr>
              <a:t>단위</a:t>
            </a:r>
            <a:r>
              <a:rPr lang="en-US" altLang="ko-KR" sz="900" dirty="0">
                <a:ln>
                  <a:solidFill>
                    <a:schemeClr val="tx2">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Univers for KPMG"/>
              </a:rPr>
              <a:t>: </a:t>
            </a:r>
            <a:r>
              <a:rPr lang="ko-KR" altLang="en-US" sz="900" dirty="0">
                <a:ln>
                  <a:solidFill>
                    <a:schemeClr val="tx2">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Univers for KPMG"/>
              </a:rPr>
              <a:t>조 원</a:t>
            </a:r>
            <a:r>
              <a:rPr lang="en-US" altLang="ko-KR" sz="900" dirty="0">
                <a:ln>
                  <a:solidFill>
                    <a:schemeClr val="tx2">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Univers for KPMG"/>
              </a:rPr>
              <a:t>)</a:t>
            </a:r>
          </a:p>
        </p:txBody>
      </p:sp>
      <p:graphicFrame>
        <p:nvGraphicFramePr>
          <p:cNvPr id="63" name="표 2">
            <a:extLst>
              <a:ext uri="{FF2B5EF4-FFF2-40B4-BE49-F238E27FC236}">
                <a16:creationId xmlns:a16="http://schemas.microsoft.com/office/drawing/2014/main" id="{6F41A59C-592A-41F1-9D06-ABFD594959ED}"/>
              </a:ext>
            </a:extLst>
          </p:cNvPr>
          <p:cNvGraphicFramePr>
            <a:graphicFrameLocks noGrp="1"/>
          </p:cNvGraphicFramePr>
          <p:nvPr>
            <p:extLst>
              <p:ext uri="{D42A27DB-BD31-4B8C-83A1-F6EECF244321}">
                <p14:modId xmlns:p14="http://schemas.microsoft.com/office/powerpoint/2010/main" val="2970865432"/>
              </p:ext>
            </p:extLst>
          </p:nvPr>
        </p:nvGraphicFramePr>
        <p:xfrm>
          <a:off x="488949" y="2823751"/>
          <a:ext cx="8927997" cy="2729322"/>
        </p:xfrm>
        <a:graphic>
          <a:graphicData uri="http://schemas.openxmlformats.org/drawingml/2006/table">
            <a:tbl>
              <a:tblPr firstRow="1" bandRow="1">
                <a:tableStyleId>{5C22544A-7EE6-4342-B048-85BDC9FD1C3A}</a:tableStyleId>
              </a:tblPr>
              <a:tblGrid>
                <a:gridCol w="1057095">
                  <a:extLst>
                    <a:ext uri="{9D8B030D-6E8A-4147-A177-3AD203B41FA5}">
                      <a16:colId xmlns:a16="http://schemas.microsoft.com/office/drawing/2014/main" val="20000"/>
                    </a:ext>
                  </a:extLst>
                </a:gridCol>
                <a:gridCol w="605454">
                  <a:extLst>
                    <a:ext uri="{9D8B030D-6E8A-4147-A177-3AD203B41FA5}">
                      <a16:colId xmlns:a16="http://schemas.microsoft.com/office/drawing/2014/main" val="20001"/>
                    </a:ext>
                  </a:extLst>
                </a:gridCol>
                <a:gridCol w="605454">
                  <a:extLst>
                    <a:ext uri="{9D8B030D-6E8A-4147-A177-3AD203B41FA5}">
                      <a16:colId xmlns:a16="http://schemas.microsoft.com/office/drawing/2014/main" val="20002"/>
                    </a:ext>
                  </a:extLst>
                </a:gridCol>
                <a:gridCol w="605454">
                  <a:extLst>
                    <a:ext uri="{9D8B030D-6E8A-4147-A177-3AD203B41FA5}">
                      <a16:colId xmlns:a16="http://schemas.microsoft.com/office/drawing/2014/main" val="20003"/>
                    </a:ext>
                  </a:extLst>
                </a:gridCol>
                <a:gridCol w="605454">
                  <a:extLst>
                    <a:ext uri="{9D8B030D-6E8A-4147-A177-3AD203B41FA5}">
                      <a16:colId xmlns:a16="http://schemas.microsoft.com/office/drawing/2014/main" val="20004"/>
                    </a:ext>
                  </a:extLst>
                </a:gridCol>
                <a:gridCol w="605454">
                  <a:extLst>
                    <a:ext uri="{9D8B030D-6E8A-4147-A177-3AD203B41FA5}">
                      <a16:colId xmlns:a16="http://schemas.microsoft.com/office/drawing/2014/main" val="20005"/>
                    </a:ext>
                  </a:extLst>
                </a:gridCol>
                <a:gridCol w="605454">
                  <a:extLst>
                    <a:ext uri="{9D8B030D-6E8A-4147-A177-3AD203B41FA5}">
                      <a16:colId xmlns:a16="http://schemas.microsoft.com/office/drawing/2014/main" val="20006"/>
                    </a:ext>
                  </a:extLst>
                </a:gridCol>
                <a:gridCol w="605454">
                  <a:extLst>
                    <a:ext uri="{9D8B030D-6E8A-4147-A177-3AD203B41FA5}">
                      <a16:colId xmlns:a16="http://schemas.microsoft.com/office/drawing/2014/main" val="20007"/>
                    </a:ext>
                  </a:extLst>
                </a:gridCol>
                <a:gridCol w="605454">
                  <a:extLst>
                    <a:ext uri="{9D8B030D-6E8A-4147-A177-3AD203B41FA5}">
                      <a16:colId xmlns:a16="http://schemas.microsoft.com/office/drawing/2014/main" val="20008"/>
                    </a:ext>
                  </a:extLst>
                </a:gridCol>
                <a:gridCol w="605454">
                  <a:extLst>
                    <a:ext uri="{9D8B030D-6E8A-4147-A177-3AD203B41FA5}">
                      <a16:colId xmlns:a16="http://schemas.microsoft.com/office/drawing/2014/main" val="20009"/>
                    </a:ext>
                  </a:extLst>
                </a:gridCol>
                <a:gridCol w="605454">
                  <a:extLst>
                    <a:ext uri="{9D8B030D-6E8A-4147-A177-3AD203B41FA5}">
                      <a16:colId xmlns:a16="http://schemas.microsoft.com/office/drawing/2014/main" val="20010"/>
                    </a:ext>
                  </a:extLst>
                </a:gridCol>
                <a:gridCol w="605454">
                  <a:extLst>
                    <a:ext uri="{9D8B030D-6E8A-4147-A177-3AD203B41FA5}">
                      <a16:colId xmlns:a16="http://schemas.microsoft.com/office/drawing/2014/main" val="3996972644"/>
                    </a:ext>
                  </a:extLst>
                </a:gridCol>
                <a:gridCol w="605454">
                  <a:extLst>
                    <a:ext uri="{9D8B030D-6E8A-4147-A177-3AD203B41FA5}">
                      <a16:colId xmlns:a16="http://schemas.microsoft.com/office/drawing/2014/main" val="3182916845"/>
                    </a:ext>
                  </a:extLst>
                </a:gridCol>
                <a:gridCol w="605454">
                  <a:extLst>
                    <a:ext uri="{9D8B030D-6E8A-4147-A177-3AD203B41FA5}">
                      <a16:colId xmlns:a16="http://schemas.microsoft.com/office/drawing/2014/main" val="3875795256"/>
                    </a:ext>
                  </a:extLst>
                </a:gridCol>
              </a:tblGrid>
              <a:tr h="303258">
                <a:tc>
                  <a:txBody>
                    <a:bodyPr/>
                    <a:lstStyle/>
                    <a:p>
                      <a:pPr marL="0" algn="ctr" latinLnBrk="1"/>
                      <a:r>
                        <a:rPr lang="ko-KR" altLang="en-US" sz="1000" b="1" dirty="0">
                          <a:ln>
                            <a:solidFill>
                              <a:schemeClr val="bg1">
                                <a:lumMod val="65000"/>
                                <a:alpha val="0"/>
                              </a:schemeClr>
                            </a:solidFill>
                          </a:ln>
                          <a:solidFill>
                            <a:schemeClr val="bg1"/>
                          </a:solidFill>
                          <a:latin typeface="KoPub돋움체 Medium" panose="00000600000000000000" pitchFamily="2" charset="-127"/>
                          <a:ea typeface="KoPub돋움체 Medium" panose="00000600000000000000" pitchFamily="2" charset="-127"/>
                        </a:rPr>
                        <a:t>구분</a:t>
                      </a:r>
                    </a:p>
                  </a:txBody>
                  <a:tcPr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1"/>
                    </a:solidFill>
                  </a:tcPr>
                </a:tc>
                <a:tc>
                  <a:txBody>
                    <a:bodyPr/>
                    <a:lstStyle/>
                    <a:p>
                      <a:pPr marL="0" algn="ctr" fontAlgn="ctr"/>
                      <a:r>
                        <a:rPr lang="en-US" altLang="ko-KR" sz="1000" b="1" i="0" u="none" strike="noStrike" dirty="0">
                          <a:ln>
                            <a:solidFill>
                              <a:schemeClr val="bg1">
                                <a:lumMod val="65000"/>
                                <a:alpha val="0"/>
                              </a:schemeClr>
                            </a:solidFill>
                          </a:ln>
                          <a:solidFill>
                            <a:schemeClr val="bg1"/>
                          </a:solidFill>
                          <a:effectLst/>
                          <a:latin typeface="KoPub돋움체 Medium" panose="00000600000000000000" pitchFamily="2" charset="-127"/>
                          <a:ea typeface="KoPub돋움체 Medium" panose="00000600000000000000" pitchFamily="2" charset="-127"/>
                        </a:rPr>
                        <a:t>'11</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1"/>
                    </a:solidFill>
                  </a:tcPr>
                </a:tc>
                <a:tc>
                  <a:txBody>
                    <a:bodyPr/>
                    <a:lstStyle/>
                    <a:p>
                      <a:pPr marL="0" algn="ctr" fontAlgn="ctr"/>
                      <a:r>
                        <a:rPr lang="en-US" altLang="ko-KR" sz="1000" b="1" i="0" u="none" strike="noStrike" dirty="0">
                          <a:ln>
                            <a:solidFill>
                              <a:schemeClr val="bg1">
                                <a:lumMod val="65000"/>
                                <a:alpha val="0"/>
                              </a:schemeClr>
                            </a:solidFill>
                          </a:ln>
                          <a:solidFill>
                            <a:schemeClr val="bg1"/>
                          </a:solidFill>
                          <a:effectLst/>
                          <a:latin typeface="KoPub돋움체 Medium" panose="00000600000000000000" pitchFamily="2" charset="-127"/>
                          <a:ea typeface="KoPub돋움체 Medium" panose="00000600000000000000" pitchFamily="2" charset="-127"/>
                        </a:rPr>
                        <a:t>'12</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1"/>
                    </a:solidFill>
                  </a:tcPr>
                </a:tc>
                <a:tc>
                  <a:txBody>
                    <a:bodyPr/>
                    <a:lstStyle/>
                    <a:p>
                      <a:pPr marL="0" algn="ctr" fontAlgn="ctr"/>
                      <a:r>
                        <a:rPr lang="en-US" altLang="ko-KR" sz="1000" b="1" i="0" u="none" strike="noStrike" dirty="0">
                          <a:ln>
                            <a:solidFill>
                              <a:schemeClr val="bg1">
                                <a:lumMod val="65000"/>
                                <a:alpha val="0"/>
                              </a:schemeClr>
                            </a:solidFill>
                          </a:ln>
                          <a:solidFill>
                            <a:schemeClr val="bg1"/>
                          </a:solidFill>
                          <a:effectLst/>
                          <a:latin typeface="KoPub돋움체 Medium" panose="00000600000000000000" pitchFamily="2" charset="-127"/>
                          <a:ea typeface="KoPub돋움체 Medium" panose="00000600000000000000" pitchFamily="2" charset="-127"/>
                        </a:rPr>
                        <a:t>'13</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1"/>
                    </a:solidFill>
                  </a:tcPr>
                </a:tc>
                <a:tc>
                  <a:txBody>
                    <a:bodyPr/>
                    <a:lstStyle/>
                    <a:p>
                      <a:pPr marL="0" algn="ctr" fontAlgn="ctr"/>
                      <a:r>
                        <a:rPr lang="en-US" altLang="ko-KR" sz="1000" b="1" i="0" u="none" strike="noStrike" dirty="0">
                          <a:ln>
                            <a:solidFill>
                              <a:schemeClr val="bg1">
                                <a:lumMod val="65000"/>
                                <a:alpha val="0"/>
                              </a:schemeClr>
                            </a:solidFill>
                          </a:ln>
                          <a:solidFill>
                            <a:schemeClr val="bg1"/>
                          </a:solidFill>
                          <a:effectLst/>
                          <a:latin typeface="KoPub돋움체 Medium" panose="00000600000000000000" pitchFamily="2" charset="-127"/>
                          <a:ea typeface="KoPub돋움체 Medium" panose="00000600000000000000" pitchFamily="2" charset="-127"/>
                        </a:rPr>
                        <a:t>'14</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1"/>
                    </a:solidFill>
                  </a:tcPr>
                </a:tc>
                <a:tc>
                  <a:txBody>
                    <a:bodyPr/>
                    <a:lstStyle/>
                    <a:p>
                      <a:pPr marL="0" algn="ctr" fontAlgn="ctr"/>
                      <a:r>
                        <a:rPr lang="en-US" altLang="ko-KR" sz="1000" b="1" i="0" u="none" strike="noStrike" dirty="0">
                          <a:ln>
                            <a:solidFill>
                              <a:schemeClr val="bg1">
                                <a:lumMod val="65000"/>
                                <a:alpha val="0"/>
                              </a:schemeClr>
                            </a:solidFill>
                          </a:ln>
                          <a:solidFill>
                            <a:schemeClr val="bg1"/>
                          </a:solidFill>
                          <a:effectLst/>
                          <a:latin typeface="KoPub돋움체 Medium" panose="00000600000000000000" pitchFamily="2" charset="-127"/>
                          <a:ea typeface="KoPub돋움체 Medium" panose="00000600000000000000" pitchFamily="2" charset="-127"/>
                        </a:rPr>
                        <a:t>'15</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1"/>
                    </a:solidFill>
                  </a:tcPr>
                </a:tc>
                <a:tc>
                  <a:txBody>
                    <a:bodyPr/>
                    <a:lstStyle/>
                    <a:p>
                      <a:pPr marL="0" algn="ctr" fontAlgn="ctr"/>
                      <a:r>
                        <a:rPr lang="en-US" altLang="ko-KR" sz="1000" b="1" i="0" u="none" strike="noStrike" dirty="0">
                          <a:ln>
                            <a:solidFill>
                              <a:schemeClr val="bg1">
                                <a:lumMod val="65000"/>
                                <a:alpha val="0"/>
                              </a:schemeClr>
                            </a:solidFill>
                          </a:ln>
                          <a:solidFill>
                            <a:schemeClr val="bg1"/>
                          </a:solidFill>
                          <a:effectLst/>
                          <a:latin typeface="KoPub돋움체 Medium" panose="00000600000000000000" pitchFamily="2" charset="-127"/>
                          <a:ea typeface="KoPub돋움체 Medium" panose="00000600000000000000" pitchFamily="2" charset="-127"/>
                        </a:rPr>
                        <a:t>'16</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1"/>
                    </a:solidFill>
                  </a:tcPr>
                </a:tc>
                <a:tc>
                  <a:txBody>
                    <a:bodyPr/>
                    <a:lstStyle/>
                    <a:p>
                      <a:pPr marL="0" algn="ctr" fontAlgn="ctr"/>
                      <a:r>
                        <a:rPr lang="en-US" altLang="ko-KR" sz="1000" b="1" i="0" u="none" strike="noStrike" dirty="0">
                          <a:ln>
                            <a:solidFill>
                              <a:schemeClr val="bg1">
                                <a:lumMod val="65000"/>
                                <a:alpha val="0"/>
                              </a:schemeClr>
                            </a:solidFill>
                          </a:ln>
                          <a:solidFill>
                            <a:schemeClr val="bg1"/>
                          </a:solidFill>
                          <a:effectLst/>
                          <a:latin typeface="KoPub돋움체 Medium" panose="00000600000000000000" pitchFamily="2" charset="-127"/>
                          <a:ea typeface="KoPub돋움체 Medium" panose="00000600000000000000" pitchFamily="2" charset="-127"/>
                        </a:rPr>
                        <a:t>'17</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1"/>
                    </a:solidFill>
                  </a:tcPr>
                </a:tc>
                <a:tc>
                  <a:txBody>
                    <a:bodyPr/>
                    <a:lstStyle/>
                    <a:p>
                      <a:pPr marL="0" algn="ctr" fontAlgn="ctr"/>
                      <a:r>
                        <a:rPr lang="en-US" altLang="ko-KR" sz="1000" b="1" i="0" u="none" strike="noStrike" dirty="0">
                          <a:ln>
                            <a:solidFill>
                              <a:schemeClr val="bg1">
                                <a:lumMod val="65000"/>
                                <a:alpha val="0"/>
                              </a:schemeClr>
                            </a:solidFill>
                          </a:ln>
                          <a:solidFill>
                            <a:schemeClr val="bg1"/>
                          </a:solidFill>
                          <a:effectLst/>
                          <a:latin typeface="KoPub돋움체 Medium" panose="00000600000000000000" pitchFamily="2" charset="-127"/>
                          <a:ea typeface="KoPub돋움체 Medium" panose="00000600000000000000" pitchFamily="2" charset="-127"/>
                        </a:rPr>
                        <a:t>'18</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1"/>
                    </a:solidFill>
                  </a:tcPr>
                </a:tc>
                <a:tc>
                  <a:txBody>
                    <a:bodyPr/>
                    <a:lstStyle/>
                    <a:p>
                      <a:pPr marL="0" algn="ctr" fontAlgn="ctr"/>
                      <a:r>
                        <a:rPr lang="en-US" altLang="ko-KR" sz="1000" b="1" i="0" u="none" strike="noStrike" dirty="0">
                          <a:ln>
                            <a:solidFill>
                              <a:schemeClr val="bg1">
                                <a:lumMod val="65000"/>
                                <a:alpha val="0"/>
                              </a:schemeClr>
                            </a:solidFill>
                          </a:ln>
                          <a:solidFill>
                            <a:schemeClr val="bg1"/>
                          </a:solidFill>
                          <a:effectLst/>
                          <a:latin typeface="KoPub돋움체 Medium" panose="00000600000000000000" pitchFamily="2" charset="-127"/>
                          <a:ea typeface="KoPub돋움체 Medium" panose="00000600000000000000" pitchFamily="2" charset="-127"/>
                        </a:rPr>
                        <a:t>'19</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1"/>
                    </a:solidFill>
                  </a:tcPr>
                </a:tc>
                <a:tc>
                  <a:txBody>
                    <a:bodyPr/>
                    <a:lstStyle/>
                    <a:p>
                      <a:pPr marL="0" algn="ctr" fontAlgn="ctr"/>
                      <a:r>
                        <a:rPr lang="en-US" altLang="ko-KR" sz="1000" b="1" i="0" u="none" strike="noStrike" dirty="0">
                          <a:ln>
                            <a:solidFill>
                              <a:schemeClr val="bg1">
                                <a:lumMod val="65000"/>
                                <a:alpha val="0"/>
                              </a:schemeClr>
                            </a:solidFill>
                          </a:ln>
                          <a:solidFill>
                            <a:schemeClr val="bg1"/>
                          </a:solidFill>
                          <a:effectLst/>
                          <a:latin typeface="KoPub돋움체 Medium" panose="00000600000000000000" pitchFamily="2" charset="-127"/>
                          <a:ea typeface="KoPub돋움체 Medium" panose="00000600000000000000" pitchFamily="2" charset="-127"/>
                        </a:rPr>
                        <a:t>'20</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1"/>
                    </a:solidFill>
                  </a:tcPr>
                </a:tc>
                <a:tc>
                  <a:txBody>
                    <a:bodyPr/>
                    <a:lstStyle/>
                    <a:p>
                      <a:pPr marL="0" algn="ctr" fontAlgn="ctr"/>
                      <a:r>
                        <a:rPr lang="en-US" altLang="ko-KR" sz="1000" b="1" i="0" u="none" strike="noStrike" dirty="0">
                          <a:ln>
                            <a:solidFill>
                              <a:schemeClr val="bg1">
                                <a:lumMod val="65000"/>
                                <a:alpha val="0"/>
                              </a:schemeClr>
                            </a:solidFill>
                          </a:ln>
                          <a:solidFill>
                            <a:schemeClr val="bg1"/>
                          </a:solidFill>
                          <a:effectLst/>
                          <a:latin typeface="KoPub돋움체 Medium" panose="00000600000000000000" pitchFamily="2" charset="-127"/>
                          <a:ea typeface="KoPub돋움체 Medium" panose="00000600000000000000" pitchFamily="2" charset="-127"/>
                        </a:rPr>
                        <a:t>'21</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1"/>
                    </a:solidFill>
                  </a:tcPr>
                </a:tc>
                <a:tc>
                  <a:txBody>
                    <a:bodyPr/>
                    <a:lstStyle/>
                    <a:p>
                      <a:pPr marL="0" algn="ctr" fontAlgn="ctr"/>
                      <a:r>
                        <a:rPr lang="en-US" altLang="ko-KR" sz="1000" b="1" i="0" u="none" strike="noStrike" dirty="0">
                          <a:ln>
                            <a:solidFill>
                              <a:schemeClr val="bg1">
                                <a:lumMod val="65000"/>
                                <a:alpha val="0"/>
                              </a:schemeClr>
                            </a:solidFill>
                          </a:ln>
                          <a:solidFill>
                            <a:schemeClr val="bg1"/>
                          </a:solidFill>
                          <a:effectLst/>
                          <a:latin typeface="KoPub돋움체 Medium" panose="00000600000000000000" pitchFamily="2" charset="-127"/>
                          <a:ea typeface="KoPub돋움체 Medium" panose="00000600000000000000" pitchFamily="2" charset="-127"/>
                        </a:rPr>
                        <a:t>'22</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1"/>
                    </a:solidFill>
                  </a:tcPr>
                </a:tc>
                <a:tc>
                  <a:txBody>
                    <a:bodyPr/>
                    <a:lstStyle/>
                    <a:p>
                      <a:pPr marL="0" marR="0" lvl="0" indent="0" algn="ctr" defTabSz="914400" eaLnBrk="1" fontAlgn="ctr" latinLnBrk="0" hangingPunct="1">
                        <a:lnSpc>
                          <a:spcPct val="100000"/>
                        </a:lnSpc>
                        <a:spcBef>
                          <a:spcPts val="0"/>
                        </a:spcBef>
                        <a:spcAft>
                          <a:spcPts val="0"/>
                        </a:spcAft>
                        <a:buClrTx/>
                        <a:buSzTx/>
                        <a:buFontTx/>
                        <a:buNone/>
                        <a:tabLst/>
                        <a:defRPr/>
                      </a:pPr>
                      <a:r>
                        <a:rPr lang="en-US" altLang="ko-KR" sz="1000" b="1" i="0" u="none" strike="noStrike" dirty="0">
                          <a:ln>
                            <a:solidFill>
                              <a:schemeClr val="bg1">
                                <a:lumMod val="65000"/>
                                <a:alpha val="0"/>
                              </a:schemeClr>
                            </a:solidFill>
                          </a:ln>
                          <a:solidFill>
                            <a:schemeClr val="bg1"/>
                          </a:solidFill>
                          <a:effectLst/>
                          <a:latin typeface="KoPub돋움체 Medium" panose="00000600000000000000" pitchFamily="2" charset="-127"/>
                          <a:ea typeface="KoPub돋움체 Medium" panose="00000600000000000000" pitchFamily="2" charset="-127"/>
                        </a:rPr>
                        <a:t>'23.1Q</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accent1"/>
                    </a:solidFill>
                  </a:tcPr>
                </a:tc>
                <a:extLst>
                  <a:ext uri="{0D108BD9-81ED-4DB2-BD59-A6C34878D82A}">
                    <a16:rowId xmlns:a16="http://schemas.microsoft.com/office/drawing/2014/main" val="10000"/>
                  </a:ext>
                </a:extLst>
              </a:tr>
              <a:tr h="303258">
                <a:tc>
                  <a:txBody>
                    <a:bodyPr/>
                    <a:lstStyle/>
                    <a:p>
                      <a:pPr marL="0" algn="ctr" fontAlgn="ctr"/>
                      <a:r>
                        <a:rPr lang="ko-KR" altLang="en-US"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기업여신 전체</a:t>
                      </a:r>
                    </a:p>
                  </a:txBody>
                  <a:tcPr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marL="0" algn="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15.7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marL="0" algn="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14.9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marL="0" algn="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22.5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marL="0" algn="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21.4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marL="0" algn="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27.8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marL="0" algn="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22.7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marL="0" algn="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19.3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marL="0" algn="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16.1</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marL="0" algn="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13.1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algn="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12.0</a:t>
                      </a:r>
                    </a:p>
                  </a:txBody>
                  <a:tcPr marL="8626" marR="72000" marT="8626"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algn="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10.2</a:t>
                      </a:r>
                    </a:p>
                  </a:txBody>
                  <a:tcPr marL="8626" marR="72000" marT="8626"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algn="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8.3</a:t>
                      </a:r>
                    </a:p>
                  </a:txBody>
                  <a:tcPr marL="8626" marR="72000" marT="8626"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algn="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8.1</a:t>
                      </a:r>
                    </a:p>
                  </a:txBody>
                  <a:tcPr marL="8626" marR="72000" marT="8626"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03258">
                <a:tc>
                  <a:txBody>
                    <a:bodyPr/>
                    <a:lstStyle/>
                    <a:p>
                      <a:pPr marL="0" algn="ctr" fontAlgn="ctr"/>
                      <a:r>
                        <a:rPr lang="ko-KR" altLang="en-US"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시중은행</a:t>
                      </a:r>
                    </a:p>
                  </a:txBody>
                  <a:tcPr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8.1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7.7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11.8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9.9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8.7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6.1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5.2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3.7</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3.1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2.7</a:t>
                      </a:r>
                    </a:p>
                  </a:txBody>
                  <a:tcPr marL="8626" marR="72000" marT="8626"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2.0</a:t>
                      </a:r>
                    </a:p>
                  </a:txBody>
                  <a:tcPr marL="8626" marR="72000" marT="8626"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2.0</a:t>
                      </a:r>
                    </a:p>
                  </a:txBody>
                  <a:tcPr marL="9525" marR="72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2.1</a:t>
                      </a:r>
                    </a:p>
                  </a:txBody>
                  <a:tcPr marL="9525" marR="72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10002"/>
                  </a:ext>
                </a:extLst>
              </a:tr>
              <a:tr h="303258">
                <a:tc>
                  <a:txBody>
                    <a:bodyPr/>
                    <a:lstStyle/>
                    <a:p>
                      <a:pPr marL="0" algn="ctr" fontAlgn="ctr"/>
                      <a:r>
                        <a:rPr lang="ko-KR" altLang="en-US"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지방은행</a:t>
                      </a:r>
                    </a:p>
                  </a:txBody>
                  <a:tcPr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0.9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1.0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1.4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1.4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1.4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1.2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1.3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1.3</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1.0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0.8</a:t>
                      </a:r>
                    </a:p>
                  </a:txBody>
                  <a:tcPr marL="8626" marR="72000" marT="8626"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0.7</a:t>
                      </a:r>
                    </a:p>
                  </a:txBody>
                  <a:tcPr marL="8626" marR="72000" marT="8626"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0.6</a:t>
                      </a:r>
                    </a:p>
                  </a:txBody>
                  <a:tcPr marL="9525" marR="72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0.6</a:t>
                      </a:r>
                    </a:p>
                  </a:txBody>
                  <a:tcPr marL="9525" marR="72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10003"/>
                  </a:ext>
                </a:extLst>
              </a:tr>
              <a:tr h="303258">
                <a:tc>
                  <a:txBody>
                    <a:bodyPr/>
                    <a:lstStyle/>
                    <a:p>
                      <a:pPr marL="0" algn="ctr" fontAlgn="ctr"/>
                      <a:r>
                        <a:rPr lang="ko-KR" altLang="en-US"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특수은행</a:t>
                      </a:r>
                    </a:p>
                  </a:txBody>
                  <a:tcPr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6.6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6.3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9.3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10.0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17.7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15.4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12.8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11.1</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9.1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8.5</a:t>
                      </a:r>
                    </a:p>
                  </a:txBody>
                  <a:tcPr marL="8626" marR="72000" marT="8626"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7.4</a:t>
                      </a:r>
                    </a:p>
                  </a:txBody>
                  <a:tcPr marL="8626" marR="72000" marT="8626"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5.7</a:t>
                      </a:r>
                    </a:p>
                  </a:txBody>
                  <a:tcPr marL="9525" marR="72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5.4</a:t>
                      </a:r>
                    </a:p>
                  </a:txBody>
                  <a:tcPr marL="9525" marR="72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10004"/>
                  </a:ext>
                </a:extLst>
              </a:tr>
              <a:tr h="303258">
                <a:tc>
                  <a:txBody>
                    <a:bodyPr/>
                    <a:lstStyle/>
                    <a:p>
                      <a:pPr marL="0" algn="ctr" fontAlgn="ctr"/>
                      <a:r>
                        <a:rPr lang="ko-KR" altLang="en-US"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가계여신 전체</a:t>
                      </a:r>
                    </a:p>
                  </a:txBody>
                  <a:tcPr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marL="0" algn="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2.7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marL="0" algn="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3.2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marL="0" algn="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2.9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marL="0" algn="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2.6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marL="0" algn="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1.9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marL="0" algn="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1.7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marL="0" algn="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1.6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marL="0" algn="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1.6</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marL="0" algn="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1.9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algn="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1.7</a:t>
                      </a:r>
                    </a:p>
                  </a:txBody>
                  <a:tcPr marL="8626" marR="72000" marT="8626"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algn="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1.4</a:t>
                      </a:r>
                    </a:p>
                  </a:txBody>
                  <a:tcPr marL="8626" marR="72000" marT="8626"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algn="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1.7</a:t>
                      </a:r>
                    </a:p>
                  </a:txBody>
                  <a:tcPr marL="8626" marR="72000" marT="8626"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algn="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2.0</a:t>
                      </a:r>
                    </a:p>
                  </a:txBody>
                  <a:tcPr marL="8626" marR="72000" marT="8626"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5"/>
                  </a:ext>
                </a:extLst>
              </a:tr>
              <a:tr h="303258">
                <a:tc>
                  <a:txBody>
                    <a:bodyPr/>
                    <a:lstStyle/>
                    <a:p>
                      <a:pPr marL="0" algn="ctr" fontAlgn="ctr"/>
                      <a:r>
                        <a:rPr lang="ko-KR" altLang="en-US"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시중은행</a:t>
                      </a:r>
                    </a:p>
                  </a:txBody>
                  <a:tcPr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2.1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2.4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2.2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1.9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1.4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1.2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1.2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1.3</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1.4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1.2</a:t>
                      </a:r>
                    </a:p>
                  </a:txBody>
                  <a:tcPr marL="8626" marR="72000" marT="8626"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0.9</a:t>
                      </a:r>
                    </a:p>
                  </a:txBody>
                  <a:tcPr marL="8626" marR="72000" marT="8626"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0.9</a:t>
                      </a:r>
                    </a:p>
                  </a:txBody>
                  <a:tcPr marL="9525" marR="72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1.1</a:t>
                      </a:r>
                    </a:p>
                  </a:txBody>
                  <a:tcPr marL="9525" marR="72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10006"/>
                  </a:ext>
                </a:extLst>
              </a:tr>
              <a:tr h="303258">
                <a:tc>
                  <a:txBody>
                    <a:bodyPr/>
                    <a:lstStyle/>
                    <a:p>
                      <a:pPr marL="0" algn="ctr" fontAlgn="ctr"/>
                      <a:r>
                        <a:rPr lang="ko-KR" altLang="en-US"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지방은행</a:t>
                      </a:r>
                    </a:p>
                  </a:txBody>
                  <a:tcPr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0.1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0.1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0.1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0.1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0.1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0.1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0.1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0.1</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0.2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0.2</a:t>
                      </a:r>
                    </a:p>
                  </a:txBody>
                  <a:tcPr marL="8626" marR="72000" marT="8626"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0.1</a:t>
                      </a:r>
                    </a:p>
                  </a:txBody>
                  <a:tcPr marL="8626" marR="72000" marT="8626"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0.2</a:t>
                      </a:r>
                    </a:p>
                  </a:txBody>
                  <a:tcPr marL="9525" marR="72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0.3</a:t>
                      </a:r>
                    </a:p>
                  </a:txBody>
                  <a:tcPr marL="9525" marR="72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10007"/>
                  </a:ext>
                </a:extLst>
              </a:tr>
              <a:tr h="303258">
                <a:tc>
                  <a:txBody>
                    <a:bodyPr/>
                    <a:lstStyle/>
                    <a:p>
                      <a:pPr marL="0" algn="ctr" fontAlgn="ctr"/>
                      <a:r>
                        <a:rPr lang="ko-KR" altLang="en-US"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특수은행</a:t>
                      </a:r>
                    </a:p>
                  </a:txBody>
                  <a:tcPr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0.6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0.7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0.6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0.6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0.4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0.4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0.3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0.2</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0.3 </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0.3</a:t>
                      </a:r>
                    </a:p>
                  </a:txBody>
                  <a:tcPr marL="8626" marR="72000" marT="8626"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0.3</a:t>
                      </a:r>
                    </a:p>
                  </a:txBody>
                  <a:tcPr marL="8626" marR="72000" marT="8626"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0.3</a:t>
                      </a:r>
                    </a:p>
                  </a:txBody>
                  <a:tcPr marL="9525" marR="72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algn="r" fontAlgn="ctr"/>
                      <a:r>
                        <a:rPr lang="en-US" altLang="ko-KR" sz="10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0.4</a:t>
                      </a:r>
                    </a:p>
                  </a:txBody>
                  <a:tcPr marL="9525" marR="72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42547187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ED698C70-F79A-47E5-9957-4A5768D01E08}"/>
              </a:ext>
            </a:extLst>
          </p:cNvPr>
          <p:cNvSpPr txBox="1"/>
          <p:nvPr/>
        </p:nvSpPr>
        <p:spPr>
          <a:xfrm>
            <a:off x="5132389" y="5845499"/>
            <a:ext cx="4284613"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금융감독원 </a:t>
            </a:r>
          </a:p>
          <a:p>
            <a:r>
              <a:rPr lang="en-US" altLang="ko-KR" dirty="0">
                <a:solidFill>
                  <a:schemeClr val="bg1">
                    <a:lumMod val="50000"/>
                  </a:schemeClr>
                </a:solidFill>
              </a:rPr>
              <a:t>Note: </a:t>
            </a:r>
            <a:r>
              <a:rPr lang="ko-KR" altLang="en-US" dirty="0">
                <a:solidFill>
                  <a:schemeClr val="bg1">
                    <a:lumMod val="50000"/>
                  </a:schemeClr>
                </a:solidFill>
              </a:rPr>
              <a:t>인터넷전문은행은 제외 </a:t>
            </a:r>
          </a:p>
        </p:txBody>
      </p:sp>
      <p:sp>
        <p:nvSpPr>
          <p:cNvPr id="28" name="텍스트 개체 틀 27">
            <a:extLst>
              <a:ext uri="{FF2B5EF4-FFF2-40B4-BE49-F238E27FC236}">
                <a16:creationId xmlns:a16="http://schemas.microsoft.com/office/drawing/2014/main" id="{259D3791-25DA-4E03-8E5F-258A6FDEB7E2}"/>
              </a:ext>
            </a:extLst>
          </p:cNvPr>
          <p:cNvSpPr>
            <a:spLocks noGrp="1"/>
          </p:cNvSpPr>
          <p:nvPr>
            <p:ph type="body" sz="quarter" idx="10"/>
          </p:nvPr>
        </p:nvSpPr>
        <p:spPr>
          <a:xfrm>
            <a:off x="488949" y="333149"/>
            <a:ext cx="8928101" cy="184666"/>
          </a:xfrm>
        </p:spPr>
        <p:txBody>
          <a:bodyPr/>
          <a:lstStyle/>
          <a:p>
            <a:r>
              <a:rPr lang="en-US" altLang="ko-KR" dirty="0"/>
              <a:t>III. </a:t>
            </a:r>
            <a:r>
              <a:rPr lang="ko-KR" altLang="en-US" dirty="0"/>
              <a:t>국내 부실채권</a:t>
            </a:r>
            <a:r>
              <a:rPr lang="en-US" altLang="ko-KR" dirty="0"/>
              <a:t>(NPL) </a:t>
            </a:r>
            <a:r>
              <a:rPr lang="ko-KR" altLang="en-US" dirty="0"/>
              <a:t>시장 동향</a:t>
            </a:r>
          </a:p>
        </p:txBody>
      </p:sp>
      <p:sp>
        <p:nvSpPr>
          <p:cNvPr id="29" name="텍스트 개체 틀 28">
            <a:extLst>
              <a:ext uri="{FF2B5EF4-FFF2-40B4-BE49-F238E27FC236}">
                <a16:creationId xmlns:a16="http://schemas.microsoft.com/office/drawing/2014/main" id="{D76A6FAF-1367-4DCA-84D3-8A949242B9D3}"/>
              </a:ext>
            </a:extLst>
          </p:cNvPr>
          <p:cNvSpPr>
            <a:spLocks noGrp="1"/>
          </p:cNvSpPr>
          <p:nvPr>
            <p:ph type="body" sz="quarter" idx="11"/>
          </p:nvPr>
        </p:nvSpPr>
        <p:spPr>
          <a:xfrm>
            <a:off x="488950" y="617249"/>
            <a:ext cx="8928100" cy="322262"/>
          </a:xfrm>
        </p:spPr>
        <p:txBody>
          <a:bodyPr/>
          <a:lstStyle/>
          <a:p>
            <a:pPr lvl="0"/>
            <a:r>
              <a:rPr lang="en-US" altLang="ko-KR" dirty="0"/>
              <a:t>1. NPL </a:t>
            </a:r>
            <a:r>
              <a:rPr lang="ko-KR" altLang="en-US" dirty="0"/>
              <a:t>공급시장</a:t>
            </a:r>
            <a:r>
              <a:rPr lang="en-US" altLang="ko-KR" dirty="0"/>
              <a:t> </a:t>
            </a:r>
            <a:r>
              <a:rPr lang="ko-KR" altLang="en-US" dirty="0"/>
              <a:t>동향 </a:t>
            </a:r>
            <a:r>
              <a:rPr lang="en-US" altLang="ko-KR" dirty="0">
                <a:latin typeface="KoPub돋움체 Medium" panose="02020603020101020101" pitchFamily="18" charset="-127"/>
                <a:ea typeface="KoPub돋움체 Medium" panose="02020603020101020101" pitchFamily="18" charset="-127"/>
              </a:rPr>
              <a:t>》 </a:t>
            </a:r>
            <a:r>
              <a:rPr lang="en-US" altLang="ko-KR" dirty="0">
                <a:latin typeface="KoPub돋움체 Medium" panose="00000600000000000000" pitchFamily="2" charset="-127"/>
                <a:ea typeface="KoPub돋움체 Medium" panose="00000600000000000000" pitchFamily="2" charset="-127"/>
              </a:rPr>
              <a:t>② </a:t>
            </a:r>
            <a:r>
              <a:rPr lang="ko-KR" altLang="en-US" dirty="0">
                <a:latin typeface="KoPub돋움체 Medium" panose="00000600000000000000" pitchFamily="2" charset="-127"/>
                <a:ea typeface="KoPub돋움체 Medium" panose="00000600000000000000" pitchFamily="2" charset="-127"/>
              </a:rPr>
              <a:t>은행 부실채권 잔액 규모 </a:t>
            </a:r>
            <a:r>
              <a:rPr lang="en-US" altLang="ko-KR" dirty="0">
                <a:latin typeface="KoPub돋움체 Medium" panose="00000600000000000000" pitchFamily="2" charset="-127"/>
                <a:ea typeface="KoPub돋움체 Medium" panose="00000600000000000000" pitchFamily="2" charset="-127"/>
              </a:rPr>
              <a:t>(</a:t>
            </a:r>
            <a:r>
              <a:rPr lang="ko-KR" altLang="en-US" dirty="0">
                <a:latin typeface="KoPub돋움체 Medium" panose="00000600000000000000" pitchFamily="2" charset="-127"/>
                <a:ea typeface="KoPub돋움체 Medium" panose="00000600000000000000" pitchFamily="2" charset="-127"/>
              </a:rPr>
              <a:t>계속</a:t>
            </a:r>
            <a:r>
              <a:rPr lang="en-US" altLang="ko-KR" dirty="0">
                <a:latin typeface="KoPub돋움체 Medium" panose="00000600000000000000" pitchFamily="2" charset="-127"/>
                <a:ea typeface="KoPub돋움체 Medium" panose="00000600000000000000" pitchFamily="2" charset="-127"/>
              </a:rPr>
              <a:t>)</a:t>
            </a:r>
            <a:endParaRPr lang="ko-KR" altLang="en-US" noProof="0" dirty="0">
              <a:latin typeface="KoPub돋움체 Medium" panose="02020603020101020101" pitchFamily="18" charset="-127"/>
              <a:ea typeface="KoPub돋움체 Medium" panose="02020603020101020101" pitchFamily="18" charset="-127"/>
            </a:endParaRPr>
          </a:p>
        </p:txBody>
      </p:sp>
      <p:sp>
        <p:nvSpPr>
          <p:cNvPr id="30" name="텍스트 개체 틀 29">
            <a:extLst>
              <a:ext uri="{FF2B5EF4-FFF2-40B4-BE49-F238E27FC236}">
                <a16:creationId xmlns:a16="http://schemas.microsoft.com/office/drawing/2014/main" id="{183C42BE-A3A8-4442-962E-02357DF3145F}"/>
              </a:ext>
            </a:extLst>
          </p:cNvPr>
          <p:cNvSpPr>
            <a:spLocks noGrp="1"/>
          </p:cNvSpPr>
          <p:nvPr>
            <p:ph type="body" sz="quarter" idx="13"/>
          </p:nvPr>
        </p:nvSpPr>
        <p:spPr>
          <a:xfrm>
            <a:off x="488950" y="1162050"/>
            <a:ext cx="8928100" cy="865188"/>
          </a:xfrm>
        </p:spPr>
        <p:txBody>
          <a:bodyPr/>
          <a:lstStyle/>
          <a:p>
            <a:pPr lvl="0" algn="just"/>
            <a:r>
              <a:rPr lang="ko-KR" altLang="en-US" dirty="0"/>
              <a:t>대기업 부실채권은 ’</a:t>
            </a:r>
            <a:r>
              <a:rPr lang="en-US" altLang="ko-KR" dirty="0"/>
              <a:t>16</a:t>
            </a:r>
            <a:r>
              <a:rPr lang="ko-KR" altLang="en-US" dirty="0"/>
              <a:t>년 이후 지속적으로 줄어들고 있으며</a:t>
            </a:r>
            <a:r>
              <a:rPr lang="en-US" altLang="ko-KR" dirty="0"/>
              <a:t>, ’23</a:t>
            </a:r>
            <a:r>
              <a:rPr lang="ko-KR" altLang="en-US" dirty="0"/>
              <a:t>년 </a:t>
            </a:r>
            <a:r>
              <a:rPr lang="en-US" altLang="ko-KR" dirty="0"/>
              <a:t>1</a:t>
            </a:r>
            <a:r>
              <a:rPr lang="ko-KR" altLang="en-US" dirty="0"/>
              <a:t>분기 말 </a:t>
            </a:r>
            <a:r>
              <a:rPr lang="en-US" altLang="ko-KR" dirty="0"/>
              <a:t>2.2</a:t>
            </a:r>
            <a:r>
              <a:rPr lang="ko-KR" altLang="en-US" dirty="0"/>
              <a:t>조 원</a:t>
            </a:r>
            <a:r>
              <a:rPr lang="en-US" altLang="ko-KR" dirty="0"/>
              <a:t>(</a:t>
            </a:r>
            <a:r>
              <a:rPr lang="ko-KR" altLang="en-US" dirty="0"/>
              <a:t>특수은행 </a:t>
            </a:r>
            <a:r>
              <a:rPr lang="en-US" altLang="ko-KR" dirty="0"/>
              <a:t>1.8</a:t>
            </a:r>
            <a:r>
              <a:rPr lang="ko-KR" altLang="en-US" dirty="0"/>
              <a:t>조 원</a:t>
            </a:r>
            <a:r>
              <a:rPr lang="en-US" altLang="ko-KR" dirty="0"/>
              <a:t>, </a:t>
            </a:r>
            <a:r>
              <a:rPr lang="ko-KR" altLang="en-US" dirty="0"/>
              <a:t>시중은행 </a:t>
            </a:r>
            <a:r>
              <a:rPr lang="en-US" altLang="ko-KR" dirty="0"/>
              <a:t>0.3</a:t>
            </a:r>
            <a:r>
              <a:rPr lang="ko-KR" altLang="en-US" dirty="0"/>
              <a:t>조 원</a:t>
            </a:r>
            <a:r>
              <a:rPr lang="en-US" altLang="ko-KR" dirty="0"/>
              <a:t>, </a:t>
            </a:r>
            <a:r>
              <a:rPr lang="ko-KR" altLang="en-US" dirty="0"/>
              <a:t>지방은행 </a:t>
            </a:r>
            <a:r>
              <a:rPr lang="en-US" altLang="ko-KR" dirty="0"/>
              <a:t>0.1</a:t>
            </a:r>
            <a:r>
              <a:rPr lang="ko-KR" altLang="en-US" dirty="0"/>
              <a:t>조 원</a:t>
            </a:r>
            <a:r>
              <a:rPr lang="en-US" altLang="ko-KR" dirty="0"/>
              <a:t>)</a:t>
            </a:r>
            <a:r>
              <a:rPr lang="ko-KR" altLang="en-US" dirty="0"/>
              <a:t>으로 전년대비 </a:t>
            </a:r>
            <a:r>
              <a:rPr lang="en-US" altLang="ko-KR" dirty="0"/>
              <a:t>0.5</a:t>
            </a:r>
            <a:r>
              <a:rPr lang="ko-KR" altLang="en-US" dirty="0"/>
              <a:t>조 원 감소</a:t>
            </a:r>
            <a:r>
              <a:rPr lang="en-US" altLang="ko-KR" dirty="0"/>
              <a:t>. </a:t>
            </a:r>
            <a:r>
              <a:rPr lang="ko-KR" altLang="en-US" dirty="0"/>
              <a:t>중소기업 부실채권은 ’</a:t>
            </a:r>
            <a:r>
              <a:rPr lang="en-US" altLang="ko-KR" dirty="0"/>
              <a:t>23</a:t>
            </a:r>
            <a:r>
              <a:rPr lang="ko-KR" altLang="en-US" dirty="0"/>
              <a:t>년 </a:t>
            </a:r>
            <a:r>
              <a:rPr lang="en-US" altLang="ko-KR" dirty="0"/>
              <a:t>1</a:t>
            </a:r>
            <a:r>
              <a:rPr lang="ko-KR" altLang="en-US" dirty="0"/>
              <a:t>분기 말 </a:t>
            </a:r>
            <a:r>
              <a:rPr lang="en-US" altLang="ko-KR" dirty="0"/>
              <a:t>6.0</a:t>
            </a:r>
            <a:r>
              <a:rPr lang="ko-KR" altLang="en-US" dirty="0"/>
              <a:t>조 원</a:t>
            </a:r>
            <a:r>
              <a:rPr lang="en-US" altLang="ko-KR" dirty="0"/>
              <a:t>(</a:t>
            </a:r>
            <a:r>
              <a:rPr lang="ko-KR" altLang="en-US" dirty="0"/>
              <a:t>특수 </a:t>
            </a:r>
            <a:r>
              <a:rPr lang="en-US" altLang="ko-KR" dirty="0"/>
              <a:t>3.6</a:t>
            </a:r>
            <a:r>
              <a:rPr lang="ko-KR" altLang="en-US" dirty="0"/>
              <a:t>조 원</a:t>
            </a:r>
            <a:r>
              <a:rPr lang="en-US" altLang="ko-KR" dirty="0"/>
              <a:t>, </a:t>
            </a:r>
            <a:r>
              <a:rPr lang="ko-KR" altLang="en-US" dirty="0"/>
              <a:t>시중 </a:t>
            </a:r>
            <a:r>
              <a:rPr lang="en-US" altLang="ko-KR" dirty="0"/>
              <a:t>1.8</a:t>
            </a:r>
            <a:r>
              <a:rPr lang="ko-KR" altLang="en-US" dirty="0"/>
              <a:t>조 원</a:t>
            </a:r>
            <a:r>
              <a:rPr lang="en-US" altLang="ko-KR" dirty="0"/>
              <a:t>, </a:t>
            </a:r>
            <a:r>
              <a:rPr lang="ko-KR" altLang="en-US" dirty="0"/>
              <a:t>지방 </a:t>
            </a:r>
            <a:r>
              <a:rPr lang="en-US" altLang="ko-KR" dirty="0"/>
              <a:t>0.6</a:t>
            </a:r>
            <a:r>
              <a:rPr lang="ko-KR" altLang="en-US" dirty="0"/>
              <a:t>조 원</a:t>
            </a:r>
            <a:r>
              <a:rPr lang="en-US" altLang="ko-KR" dirty="0"/>
              <a:t>)</a:t>
            </a:r>
            <a:r>
              <a:rPr lang="ko-KR" altLang="en-US" dirty="0"/>
              <a:t>으로 전년 말 대비 </a:t>
            </a:r>
            <a:r>
              <a:rPr lang="en-US" altLang="ko-KR" dirty="0"/>
              <a:t>0.4</a:t>
            </a:r>
            <a:r>
              <a:rPr lang="ko-KR" altLang="en-US" dirty="0"/>
              <a:t>조 원 증가함</a:t>
            </a:r>
          </a:p>
        </p:txBody>
      </p:sp>
      <p:grpSp>
        <p:nvGrpSpPr>
          <p:cNvPr id="39" name="그룹 38">
            <a:extLst>
              <a:ext uri="{FF2B5EF4-FFF2-40B4-BE49-F238E27FC236}">
                <a16:creationId xmlns:a16="http://schemas.microsoft.com/office/drawing/2014/main" id="{B64A79FF-6D7D-48AC-9ED1-364E86600BBB}"/>
              </a:ext>
            </a:extLst>
          </p:cNvPr>
          <p:cNvGrpSpPr/>
          <p:nvPr/>
        </p:nvGrpSpPr>
        <p:grpSpPr>
          <a:xfrm>
            <a:off x="488950" y="2176483"/>
            <a:ext cx="4284000" cy="276837"/>
            <a:chOff x="704850" y="2013298"/>
            <a:chExt cx="4140200" cy="276837"/>
          </a:xfrm>
        </p:grpSpPr>
        <p:sp>
          <p:nvSpPr>
            <p:cNvPr id="41" name="TextBox 40">
              <a:extLst>
                <a:ext uri="{FF2B5EF4-FFF2-40B4-BE49-F238E27FC236}">
                  <a16:creationId xmlns:a16="http://schemas.microsoft.com/office/drawing/2014/main" id="{B562D2CA-9D0A-49A0-B253-8687FD0A26BD}"/>
                </a:ext>
              </a:extLst>
            </p:cNvPr>
            <p:cNvSpPr txBox="1"/>
            <p:nvPr/>
          </p:nvSpPr>
          <p:spPr>
            <a:xfrm>
              <a:off x="704850" y="2046854"/>
              <a:ext cx="3051915"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은행유형별 대기업여신 관련 부실채권 규모 추이</a:t>
              </a:r>
            </a:p>
          </p:txBody>
        </p:sp>
        <p:cxnSp>
          <p:nvCxnSpPr>
            <p:cNvPr id="42" name="직선 연결선 41">
              <a:extLst>
                <a:ext uri="{FF2B5EF4-FFF2-40B4-BE49-F238E27FC236}">
                  <a16:creationId xmlns:a16="http://schemas.microsoft.com/office/drawing/2014/main" id="{2B89C74A-8801-4C11-8E3F-4DE58DA45C97}"/>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3" name="직선 연결선 42">
              <a:extLst>
                <a:ext uri="{FF2B5EF4-FFF2-40B4-BE49-F238E27FC236}">
                  <a16:creationId xmlns:a16="http://schemas.microsoft.com/office/drawing/2014/main" id="{2399490A-0770-4114-8931-EEC08474A9D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4" name="그룹 43">
            <a:extLst>
              <a:ext uri="{FF2B5EF4-FFF2-40B4-BE49-F238E27FC236}">
                <a16:creationId xmlns:a16="http://schemas.microsoft.com/office/drawing/2014/main" id="{7A966C1A-85C7-4C9D-A83B-C34A3F6176F8}"/>
              </a:ext>
            </a:extLst>
          </p:cNvPr>
          <p:cNvGrpSpPr/>
          <p:nvPr/>
        </p:nvGrpSpPr>
        <p:grpSpPr>
          <a:xfrm>
            <a:off x="5132388" y="2180439"/>
            <a:ext cx="4284000" cy="276837"/>
            <a:chOff x="704850" y="2013298"/>
            <a:chExt cx="4140200" cy="276837"/>
          </a:xfrm>
        </p:grpSpPr>
        <p:sp>
          <p:nvSpPr>
            <p:cNvPr id="45" name="TextBox 44">
              <a:extLst>
                <a:ext uri="{FF2B5EF4-FFF2-40B4-BE49-F238E27FC236}">
                  <a16:creationId xmlns:a16="http://schemas.microsoft.com/office/drawing/2014/main" id="{F7FE45B1-4243-4583-987A-8DF818E083DB}"/>
                </a:ext>
              </a:extLst>
            </p:cNvPr>
            <p:cNvSpPr txBox="1"/>
            <p:nvPr/>
          </p:nvSpPr>
          <p:spPr>
            <a:xfrm>
              <a:off x="704850" y="2046854"/>
              <a:ext cx="3192892"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은행유형별 중소기업여신 관련 부실채권 규모 추이</a:t>
              </a:r>
            </a:p>
          </p:txBody>
        </p:sp>
        <p:cxnSp>
          <p:nvCxnSpPr>
            <p:cNvPr id="46" name="직선 연결선 45">
              <a:extLst>
                <a:ext uri="{FF2B5EF4-FFF2-40B4-BE49-F238E27FC236}">
                  <a16:creationId xmlns:a16="http://schemas.microsoft.com/office/drawing/2014/main" id="{65443B1C-2045-47FB-8463-9CD55458A735}"/>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8" name="직선 연결선 47">
              <a:extLst>
                <a:ext uri="{FF2B5EF4-FFF2-40B4-BE49-F238E27FC236}">
                  <a16:creationId xmlns:a16="http://schemas.microsoft.com/office/drawing/2014/main" id="{C8231BB7-04DB-4E01-8476-09C9D47A1A9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6" name="TextBox 25">
            <a:extLst>
              <a:ext uri="{FF2B5EF4-FFF2-40B4-BE49-F238E27FC236}">
                <a16:creationId xmlns:a16="http://schemas.microsoft.com/office/drawing/2014/main" id="{6DD5534C-CCCB-4654-A76A-90154AE82E0E}"/>
              </a:ext>
            </a:extLst>
          </p:cNvPr>
          <p:cNvSpPr txBox="1"/>
          <p:nvPr/>
        </p:nvSpPr>
        <p:spPr>
          <a:xfrm>
            <a:off x="489000" y="5845499"/>
            <a:ext cx="4284613"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금융감독원 금융통계정보시스템 </a:t>
            </a:r>
          </a:p>
          <a:p>
            <a:r>
              <a:rPr lang="en-US" altLang="ko-KR" dirty="0">
                <a:solidFill>
                  <a:schemeClr val="bg1">
                    <a:lumMod val="50000"/>
                  </a:schemeClr>
                </a:solidFill>
              </a:rPr>
              <a:t>Note: </a:t>
            </a:r>
            <a:r>
              <a:rPr lang="ko-KR" altLang="en-US" dirty="0">
                <a:solidFill>
                  <a:schemeClr val="bg1">
                    <a:lumMod val="50000"/>
                  </a:schemeClr>
                </a:solidFill>
              </a:rPr>
              <a:t>인터넷전문은행은 제외 </a:t>
            </a:r>
          </a:p>
        </p:txBody>
      </p:sp>
      <p:graphicFrame>
        <p:nvGraphicFramePr>
          <p:cNvPr id="23" name="차트 3">
            <a:extLst>
              <a:ext uri="{FF2B5EF4-FFF2-40B4-BE49-F238E27FC236}">
                <a16:creationId xmlns:a16="http://schemas.microsoft.com/office/drawing/2014/main" id="{9D24AE67-2C52-4F70-B628-56A8DF9F7FA2}"/>
              </a:ext>
            </a:extLst>
          </p:cNvPr>
          <p:cNvGraphicFramePr/>
          <p:nvPr>
            <p:extLst>
              <p:ext uri="{D42A27DB-BD31-4B8C-83A1-F6EECF244321}">
                <p14:modId xmlns:p14="http://schemas.microsoft.com/office/powerpoint/2010/main" val="145521717"/>
              </p:ext>
            </p:extLst>
          </p:nvPr>
        </p:nvGraphicFramePr>
        <p:xfrm>
          <a:off x="5060388" y="2720947"/>
          <a:ext cx="4356000" cy="307087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4" name="차트 1">
            <a:extLst>
              <a:ext uri="{FF2B5EF4-FFF2-40B4-BE49-F238E27FC236}">
                <a16:creationId xmlns:a16="http://schemas.microsoft.com/office/drawing/2014/main" id="{FBF7C4D7-F512-420D-9CED-D287F27FBCBC}"/>
              </a:ext>
            </a:extLst>
          </p:cNvPr>
          <p:cNvGraphicFramePr/>
          <p:nvPr>
            <p:extLst>
              <p:ext uri="{D42A27DB-BD31-4B8C-83A1-F6EECF244321}">
                <p14:modId xmlns:p14="http://schemas.microsoft.com/office/powerpoint/2010/main" val="3288346972"/>
              </p:ext>
            </p:extLst>
          </p:nvPr>
        </p:nvGraphicFramePr>
        <p:xfrm>
          <a:off x="398950" y="2759919"/>
          <a:ext cx="4374000" cy="2887846"/>
        </p:xfrm>
        <a:graphic>
          <a:graphicData uri="http://schemas.openxmlformats.org/drawingml/2006/chart">
            <c:chart xmlns:c="http://schemas.openxmlformats.org/drawingml/2006/chart" xmlns:r="http://schemas.openxmlformats.org/officeDocument/2006/relationships" r:id="rId3"/>
          </a:graphicData>
        </a:graphic>
      </p:graphicFrame>
      <p:sp>
        <p:nvSpPr>
          <p:cNvPr id="25" name="TextBox 24">
            <a:extLst>
              <a:ext uri="{FF2B5EF4-FFF2-40B4-BE49-F238E27FC236}">
                <a16:creationId xmlns:a16="http://schemas.microsoft.com/office/drawing/2014/main" id="{BEDB15F4-849B-47C1-A42E-43A3D6AB8EDE}"/>
              </a:ext>
            </a:extLst>
          </p:cNvPr>
          <p:cNvSpPr txBox="1"/>
          <p:nvPr/>
        </p:nvSpPr>
        <p:spPr>
          <a:xfrm>
            <a:off x="539526" y="2589447"/>
            <a:ext cx="274114"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조 원</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
        <p:nvSpPr>
          <p:cNvPr id="31" name="TextBox 30">
            <a:extLst>
              <a:ext uri="{FF2B5EF4-FFF2-40B4-BE49-F238E27FC236}">
                <a16:creationId xmlns:a16="http://schemas.microsoft.com/office/drawing/2014/main" id="{445218C5-FF20-49AA-8E39-6920E8163B66}"/>
              </a:ext>
            </a:extLst>
          </p:cNvPr>
          <p:cNvSpPr txBox="1"/>
          <p:nvPr/>
        </p:nvSpPr>
        <p:spPr>
          <a:xfrm>
            <a:off x="5205073" y="2589447"/>
            <a:ext cx="274114"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조 원</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Tree>
    <p:extLst>
      <p:ext uri="{BB962C8B-B14F-4D97-AF65-F5344CB8AC3E}">
        <p14:creationId xmlns:p14="http://schemas.microsoft.com/office/powerpoint/2010/main" val="254702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그룹 24">
            <a:extLst>
              <a:ext uri="{FF2B5EF4-FFF2-40B4-BE49-F238E27FC236}">
                <a16:creationId xmlns:a16="http://schemas.microsoft.com/office/drawing/2014/main" id="{3B445245-7347-4EE8-A40A-07D0023333E2}"/>
              </a:ext>
            </a:extLst>
          </p:cNvPr>
          <p:cNvGrpSpPr/>
          <p:nvPr/>
        </p:nvGrpSpPr>
        <p:grpSpPr>
          <a:xfrm>
            <a:off x="489000" y="2176483"/>
            <a:ext cx="8928000" cy="276837"/>
            <a:chOff x="704850" y="2013298"/>
            <a:chExt cx="4140200" cy="276837"/>
          </a:xfrm>
        </p:grpSpPr>
        <p:sp>
          <p:nvSpPr>
            <p:cNvPr id="26" name="TextBox 25">
              <a:extLst>
                <a:ext uri="{FF2B5EF4-FFF2-40B4-BE49-F238E27FC236}">
                  <a16:creationId xmlns:a16="http://schemas.microsoft.com/office/drawing/2014/main" id="{0F6768E2-CBC5-4A0E-816D-A8678FE811DD}"/>
                </a:ext>
              </a:extLst>
            </p:cNvPr>
            <p:cNvSpPr txBox="1"/>
            <p:nvPr/>
          </p:nvSpPr>
          <p:spPr>
            <a:xfrm>
              <a:off x="704850" y="2046854"/>
              <a:ext cx="1239188"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분기별 국내은행 신규발생 부실채권 추이</a:t>
              </a:r>
            </a:p>
          </p:txBody>
        </p:sp>
        <p:cxnSp>
          <p:nvCxnSpPr>
            <p:cNvPr id="27" name="직선 연결선 26">
              <a:extLst>
                <a:ext uri="{FF2B5EF4-FFF2-40B4-BE49-F238E27FC236}">
                  <a16:creationId xmlns:a16="http://schemas.microsoft.com/office/drawing/2014/main" id="{68DEB5BD-70F8-4DDC-B9F5-998D73E7DA9F}"/>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8" name="직선 연결선 27">
              <a:extLst>
                <a:ext uri="{FF2B5EF4-FFF2-40B4-BE49-F238E27FC236}">
                  <a16:creationId xmlns:a16="http://schemas.microsoft.com/office/drawing/2014/main" id="{109424E6-4836-4A38-A512-04BD26412F0E}"/>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60" name="텍스트 개체 틀 27">
            <a:extLst>
              <a:ext uri="{FF2B5EF4-FFF2-40B4-BE49-F238E27FC236}">
                <a16:creationId xmlns:a16="http://schemas.microsoft.com/office/drawing/2014/main" id="{F13C5E73-7E9C-4741-9E6D-268332045257}"/>
              </a:ext>
            </a:extLst>
          </p:cNvPr>
          <p:cNvSpPr>
            <a:spLocks noGrp="1"/>
          </p:cNvSpPr>
          <p:nvPr>
            <p:ph type="body" sz="quarter" idx="10"/>
          </p:nvPr>
        </p:nvSpPr>
        <p:spPr>
          <a:xfrm>
            <a:off x="488949" y="333149"/>
            <a:ext cx="8928101" cy="184666"/>
          </a:xfrm>
        </p:spPr>
        <p:txBody>
          <a:bodyPr/>
          <a:lstStyle/>
          <a:p>
            <a:r>
              <a:rPr lang="en-US" altLang="ko-KR" dirty="0"/>
              <a:t>III. </a:t>
            </a:r>
            <a:r>
              <a:rPr lang="ko-KR" altLang="en-US" dirty="0"/>
              <a:t>국내 부실채권</a:t>
            </a:r>
            <a:r>
              <a:rPr lang="en-US" altLang="ko-KR" dirty="0"/>
              <a:t>(NPL) </a:t>
            </a:r>
            <a:r>
              <a:rPr lang="ko-KR" altLang="en-US" dirty="0"/>
              <a:t>시장 동향</a:t>
            </a:r>
          </a:p>
        </p:txBody>
      </p:sp>
      <p:sp>
        <p:nvSpPr>
          <p:cNvPr id="20" name="텍스트 개체 틀 19">
            <a:extLst>
              <a:ext uri="{FF2B5EF4-FFF2-40B4-BE49-F238E27FC236}">
                <a16:creationId xmlns:a16="http://schemas.microsoft.com/office/drawing/2014/main" id="{CF795977-73FF-430C-A45F-AB8B48B53463}"/>
              </a:ext>
            </a:extLst>
          </p:cNvPr>
          <p:cNvSpPr>
            <a:spLocks noGrp="1"/>
          </p:cNvSpPr>
          <p:nvPr>
            <p:ph type="body" sz="quarter" idx="11"/>
          </p:nvPr>
        </p:nvSpPr>
        <p:spPr>
          <a:xfrm>
            <a:off x="488950" y="617249"/>
            <a:ext cx="8928100" cy="322262"/>
          </a:xfrm>
        </p:spPr>
        <p:txBody>
          <a:bodyPr/>
          <a:lstStyle/>
          <a:p>
            <a:pPr lvl="0"/>
            <a:r>
              <a:rPr lang="en-US" altLang="ko-KR" dirty="0"/>
              <a:t>1. NPL </a:t>
            </a:r>
            <a:r>
              <a:rPr lang="ko-KR" altLang="en-US" dirty="0"/>
              <a:t>공급시장</a:t>
            </a:r>
            <a:r>
              <a:rPr lang="en-US" altLang="ko-KR" dirty="0"/>
              <a:t> </a:t>
            </a:r>
            <a:r>
              <a:rPr lang="ko-KR" altLang="en-US" dirty="0"/>
              <a:t>동향 </a:t>
            </a:r>
            <a:r>
              <a:rPr lang="en-US" altLang="ko-KR" dirty="0">
                <a:latin typeface="KoPub돋움체 Medium" panose="02020603020101020101" pitchFamily="18" charset="-127"/>
                <a:ea typeface="KoPub돋움체 Medium" panose="02020603020101020101" pitchFamily="18" charset="-127"/>
              </a:rPr>
              <a:t>》 </a:t>
            </a:r>
            <a:r>
              <a:rPr lang="en-US" altLang="ko-KR" dirty="0">
                <a:latin typeface="KoPub돋움체 Medium" panose="00000600000000000000" pitchFamily="2" charset="-127"/>
                <a:ea typeface="KoPub돋움체 Medium" panose="00000600000000000000" pitchFamily="2" charset="-127"/>
              </a:rPr>
              <a:t>③ </a:t>
            </a:r>
            <a:r>
              <a:rPr lang="ko-KR" altLang="en-US" dirty="0">
                <a:latin typeface="KoPub돋움체 Medium" panose="00000600000000000000" pitchFamily="2" charset="-127"/>
                <a:ea typeface="KoPub돋움체 Medium" panose="00000600000000000000" pitchFamily="2" charset="-127"/>
              </a:rPr>
              <a:t>은행 신규 발생 부실채권 규모</a:t>
            </a:r>
            <a:endParaRPr lang="ko-KR" altLang="en-US" noProof="0" dirty="0">
              <a:latin typeface="KoPub돋움체 Medium" panose="02020603020101020101" pitchFamily="18" charset="-127"/>
              <a:ea typeface="KoPub돋움체 Medium" panose="02020603020101020101" pitchFamily="18" charset="-127"/>
            </a:endParaRPr>
          </a:p>
        </p:txBody>
      </p:sp>
      <p:sp>
        <p:nvSpPr>
          <p:cNvPr id="22" name="텍스트 개체 틀 21">
            <a:extLst>
              <a:ext uri="{FF2B5EF4-FFF2-40B4-BE49-F238E27FC236}">
                <a16:creationId xmlns:a16="http://schemas.microsoft.com/office/drawing/2014/main" id="{09B6909B-074D-4417-9D18-0B736B482B3F}"/>
              </a:ext>
            </a:extLst>
          </p:cNvPr>
          <p:cNvSpPr>
            <a:spLocks noGrp="1"/>
          </p:cNvSpPr>
          <p:nvPr>
            <p:ph type="body" sz="quarter" idx="13"/>
          </p:nvPr>
        </p:nvSpPr>
        <p:spPr>
          <a:xfrm>
            <a:off x="488950" y="1162471"/>
            <a:ext cx="8928100" cy="864737"/>
          </a:xfrm>
        </p:spPr>
        <p:txBody>
          <a:bodyPr/>
          <a:lstStyle/>
          <a:p>
            <a:pPr algn="just"/>
            <a:r>
              <a:rPr lang="ko-KR" altLang="en-US" dirty="0"/>
              <a:t>’</a:t>
            </a:r>
            <a:r>
              <a:rPr lang="en-US" altLang="ko-KR" dirty="0"/>
              <a:t>23</a:t>
            </a:r>
            <a:r>
              <a:rPr lang="ko-KR" altLang="en-US" dirty="0"/>
              <a:t>년 </a:t>
            </a:r>
            <a:r>
              <a:rPr lang="en-US" altLang="ko-KR" dirty="0"/>
              <a:t>1</a:t>
            </a:r>
            <a:r>
              <a:rPr lang="ko-KR" altLang="en-US" dirty="0"/>
              <a:t>분기 중 신규발생 부실채권 규모는 </a:t>
            </a:r>
            <a:r>
              <a:rPr lang="en-US" altLang="ko-KR" dirty="0"/>
              <a:t>3.0</a:t>
            </a:r>
            <a:r>
              <a:rPr lang="ko-KR" altLang="en-US" dirty="0"/>
              <a:t>조 원으로 전년동기대비 </a:t>
            </a:r>
            <a:r>
              <a:rPr lang="en-US" altLang="ko-KR" dirty="0"/>
              <a:t>1.2</a:t>
            </a:r>
            <a:r>
              <a:rPr lang="ko-KR" altLang="en-US" dirty="0"/>
              <a:t>조 원 증가</a:t>
            </a:r>
            <a:r>
              <a:rPr lang="en-US" altLang="ko-KR" dirty="0"/>
              <a:t>. </a:t>
            </a:r>
            <a:r>
              <a:rPr lang="ko-KR" altLang="en-US" dirty="0"/>
              <a:t>기업여신 신규 부실</a:t>
            </a:r>
            <a:r>
              <a:rPr lang="en-US" altLang="ko-KR" dirty="0"/>
              <a:t>(1.9</a:t>
            </a:r>
            <a:r>
              <a:rPr lang="ko-KR" altLang="en-US" dirty="0"/>
              <a:t>조 원</a:t>
            </a:r>
            <a:r>
              <a:rPr lang="en-US" altLang="ko-KR" dirty="0"/>
              <a:t>)</a:t>
            </a:r>
            <a:r>
              <a:rPr lang="ko-KR" altLang="en-US" dirty="0"/>
              <a:t>은 전년동기대비 </a:t>
            </a:r>
            <a:r>
              <a:rPr lang="en-US" altLang="ko-KR" dirty="0"/>
              <a:t>0.7</a:t>
            </a:r>
            <a:r>
              <a:rPr lang="ko-KR" altLang="en-US" dirty="0"/>
              <a:t>조 원 늘어난 가운데</a:t>
            </a:r>
            <a:r>
              <a:rPr lang="en-US" altLang="ko-KR" dirty="0"/>
              <a:t>, </a:t>
            </a:r>
            <a:r>
              <a:rPr lang="ko-KR" altLang="en-US" dirty="0"/>
              <a:t>이 중 대기업 부문</a:t>
            </a:r>
            <a:r>
              <a:rPr lang="en-US" altLang="ko-KR" dirty="0"/>
              <a:t>(0.1</a:t>
            </a:r>
            <a:r>
              <a:rPr lang="ko-KR" altLang="en-US" dirty="0"/>
              <a:t>조 원</a:t>
            </a:r>
            <a:r>
              <a:rPr lang="en-US" altLang="ko-KR" dirty="0"/>
              <a:t>)</a:t>
            </a:r>
            <a:r>
              <a:rPr lang="ko-KR" altLang="en-US" dirty="0"/>
              <a:t>은 </a:t>
            </a:r>
            <a:r>
              <a:rPr lang="en-US" altLang="ko-KR" dirty="0"/>
              <a:t>0.2</a:t>
            </a:r>
            <a:r>
              <a:rPr lang="ko-KR" altLang="en-US" dirty="0"/>
              <a:t>조 원 감소한 반면</a:t>
            </a:r>
            <a:r>
              <a:rPr lang="en-US" altLang="ko-KR" dirty="0"/>
              <a:t>, </a:t>
            </a:r>
            <a:r>
              <a:rPr lang="ko-KR" altLang="en-US" dirty="0"/>
              <a:t>중소기업</a:t>
            </a:r>
            <a:r>
              <a:rPr lang="en-US" altLang="ko-KR" dirty="0"/>
              <a:t>(1.8</a:t>
            </a:r>
            <a:r>
              <a:rPr lang="ko-KR" altLang="en-US" dirty="0"/>
              <a:t>조 원</a:t>
            </a:r>
            <a:r>
              <a:rPr lang="en-US" altLang="ko-KR" dirty="0"/>
              <a:t>)</a:t>
            </a:r>
            <a:r>
              <a:rPr lang="ko-KR" altLang="en-US" dirty="0"/>
              <a:t>은 </a:t>
            </a:r>
            <a:r>
              <a:rPr lang="en-US" altLang="ko-KR" dirty="0"/>
              <a:t>0.9</a:t>
            </a:r>
            <a:r>
              <a:rPr lang="ko-KR" altLang="en-US" dirty="0"/>
              <a:t>조 원 증가함</a:t>
            </a:r>
            <a:r>
              <a:rPr lang="en-US" altLang="ko-KR" dirty="0"/>
              <a:t>. </a:t>
            </a:r>
            <a:r>
              <a:rPr lang="ko-KR" altLang="en-US" dirty="0"/>
              <a:t>가계여신 신규부실</a:t>
            </a:r>
            <a:r>
              <a:rPr lang="en-US" altLang="ko-KR" dirty="0"/>
              <a:t>(1.0</a:t>
            </a:r>
            <a:r>
              <a:rPr lang="ko-KR" altLang="en-US" dirty="0"/>
              <a:t>조 원</a:t>
            </a:r>
            <a:r>
              <a:rPr lang="en-US" altLang="ko-KR" dirty="0"/>
              <a:t>)</a:t>
            </a:r>
            <a:r>
              <a:rPr lang="ko-KR" altLang="en-US" dirty="0"/>
              <a:t>은 전년동기대비 </a:t>
            </a:r>
            <a:r>
              <a:rPr lang="en-US" altLang="ko-KR" dirty="0"/>
              <a:t>0.4</a:t>
            </a:r>
            <a:r>
              <a:rPr lang="ko-KR" altLang="en-US" dirty="0"/>
              <a:t>조 원 증가 </a:t>
            </a:r>
          </a:p>
        </p:txBody>
      </p:sp>
      <p:sp>
        <p:nvSpPr>
          <p:cNvPr id="59" name="TextBox 58">
            <a:extLst>
              <a:ext uri="{FF2B5EF4-FFF2-40B4-BE49-F238E27FC236}">
                <a16:creationId xmlns:a16="http://schemas.microsoft.com/office/drawing/2014/main" id="{148E28FC-4193-4313-BF7C-1EDCC9B22AFF}"/>
              </a:ext>
            </a:extLst>
          </p:cNvPr>
          <p:cNvSpPr txBox="1"/>
          <p:nvPr/>
        </p:nvSpPr>
        <p:spPr>
          <a:xfrm>
            <a:off x="489000" y="5845499"/>
            <a:ext cx="8928000"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금융감독원</a:t>
            </a:r>
            <a:endParaRPr lang="en-US" altLang="ko-KR" dirty="0">
              <a:solidFill>
                <a:schemeClr val="bg1">
                  <a:lumMod val="50000"/>
                </a:schemeClr>
              </a:solidFill>
            </a:endParaRPr>
          </a:p>
          <a:p>
            <a:r>
              <a:rPr lang="en-US" altLang="ko-KR" dirty="0">
                <a:solidFill>
                  <a:schemeClr val="bg1">
                    <a:lumMod val="50000"/>
                  </a:schemeClr>
                </a:solidFill>
              </a:rPr>
              <a:t>Note: </a:t>
            </a:r>
            <a:r>
              <a:rPr lang="ko-KR" altLang="en-US" dirty="0">
                <a:solidFill>
                  <a:schemeClr val="bg1">
                    <a:lumMod val="50000"/>
                  </a:schemeClr>
                </a:solidFill>
              </a:rPr>
              <a:t>반올림 등으로 합산 규모와 일치하지 않을 수 있음</a:t>
            </a:r>
          </a:p>
        </p:txBody>
      </p:sp>
      <p:graphicFrame>
        <p:nvGraphicFramePr>
          <p:cNvPr id="12" name="차트 11">
            <a:extLst>
              <a:ext uri="{FF2B5EF4-FFF2-40B4-BE49-F238E27FC236}">
                <a16:creationId xmlns:a16="http://schemas.microsoft.com/office/drawing/2014/main" id="{0D49587A-FB5D-414C-A246-5D5F8E0E5C77}"/>
              </a:ext>
            </a:extLst>
          </p:cNvPr>
          <p:cNvGraphicFramePr/>
          <p:nvPr>
            <p:extLst>
              <p:ext uri="{D42A27DB-BD31-4B8C-83A1-F6EECF244321}">
                <p14:modId xmlns:p14="http://schemas.microsoft.com/office/powerpoint/2010/main" val="465235639"/>
              </p:ext>
            </p:extLst>
          </p:nvPr>
        </p:nvGraphicFramePr>
        <p:xfrm>
          <a:off x="488950" y="2699914"/>
          <a:ext cx="8928100" cy="2957343"/>
        </p:xfrm>
        <a:graphic>
          <a:graphicData uri="http://schemas.openxmlformats.org/drawingml/2006/chart">
            <c:chart xmlns:c="http://schemas.openxmlformats.org/drawingml/2006/chart" xmlns:r="http://schemas.openxmlformats.org/officeDocument/2006/relationships" r:id="rId2"/>
          </a:graphicData>
        </a:graphic>
      </p:graphicFrame>
      <p:sp>
        <p:nvSpPr>
          <p:cNvPr id="13" name="TextBox 12">
            <a:extLst>
              <a:ext uri="{FF2B5EF4-FFF2-40B4-BE49-F238E27FC236}">
                <a16:creationId xmlns:a16="http://schemas.microsoft.com/office/drawing/2014/main" id="{CF6D0834-2EC2-468D-95EF-C4FF9AE3C4FD}"/>
              </a:ext>
            </a:extLst>
          </p:cNvPr>
          <p:cNvSpPr txBox="1"/>
          <p:nvPr/>
        </p:nvSpPr>
        <p:spPr>
          <a:xfrm>
            <a:off x="556804" y="2600325"/>
            <a:ext cx="274114"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조 원</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Tree>
    <p:extLst>
      <p:ext uri="{BB962C8B-B14F-4D97-AF65-F5344CB8AC3E}">
        <p14:creationId xmlns:p14="http://schemas.microsoft.com/office/powerpoint/2010/main" val="12767665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ED698C70-F79A-47E5-9957-4A5768D01E08}"/>
              </a:ext>
            </a:extLst>
          </p:cNvPr>
          <p:cNvSpPr txBox="1"/>
          <p:nvPr/>
        </p:nvSpPr>
        <p:spPr>
          <a:xfrm>
            <a:off x="5132389" y="5599278"/>
            <a:ext cx="4284613" cy="601497"/>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KPMG Analysis, </a:t>
            </a:r>
            <a:r>
              <a:rPr lang="ko-KR" altLang="en-US" dirty="0" err="1">
                <a:solidFill>
                  <a:schemeClr val="bg1">
                    <a:lumMod val="50000"/>
                  </a:schemeClr>
                </a:solidFill>
              </a:rPr>
              <a:t>더벨</a:t>
            </a:r>
            <a:endParaRPr lang="ko-KR" altLang="en-US" dirty="0">
              <a:solidFill>
                <a:schemeClr val="bg1">
                  <a:lumMod val="50000"/>
                </a:schemeClr>
              </a:solidFill>
            </a:endParaRPr>
          </a:p>
          <a:p>
            <a:r>
              <a:rPr lang="en-US" altLang="ko-KR" dirty="0">
                <a:solidFill>
                  <a:schemeClr val="bg1">
                    <a:lumMod val="50000"/>
                  </a:schemeClr>
                </a:solidFill>
              </a:rPr>
              <a:t>Note 1: </a:t>
            </a:r>
            <a:r>
              <a:rPr lang="ko-KR" altLang="en-US" dirty="0">
                <a:solidFill>
                  <a:schemeClr val="bg1">
                    <a:lumMod val="50000"/>
                  </a:schemeClr>
                </a:solidFill>
              </a:rPr>
              <a:t>각 기간별 누적</a:t>
            </a:r>
          </a:p>
          <a:p>
            <a:r>
              <a:rPr lang="en-US" altLang="ko-KR" dirty="0">
                <a:solidFill>
                  <a:schemeClr val="bg1">
                    <a:lumMod val="50000"/>
                  </a:schemeClr>
                </a:solidFill>
              </a:rPr>
              <a:t>Note 2: </a:t>
            </a:r>
            <a:r>
              <a:rPr lang="ko-KR" altLang="en-US" dirty="0">
                <a:solidFill>
                  <a:schemeClr val="bg1">
                    <a:lumMod val="50000"/>
                  </a:schemeClr>
                </a:solidFill>
              </a:rPr>
              <a:t>시중은행은 국민</a:t>
            </a:r>
            <a:r>
              <a:rPr lang="en-US" altLang="ko-KR" dirty="0">
                <a:solidFill>
                  <a:schemeClr val="bg1">
                    <a:lumMod val="50000"/>
                  </a:schemeClr>
                </a:solidFill>
              </a:rPr>
              <a:t>, </a:t>
            </a:r>
            <a:r>
              <a:rPr lang="ko-KR" altLang="en-US" dirty="0">
                <a:solidFill>
                  <a:schemeClr val="bg1">
                    <a:lumMod val="50000"/>
                  </a:schemeClr>
                </a:solidFill>
              </a:rPr>
              <a:t>신한</a:t>
            </a:r>
            <a:r>
              <a:rPr lang="en-US" altLang="ko-KR" dirty="0">
                <a:solidFill>
                  <a:schemeClr val="bg1">
                    <a:lumMod val="50000"/>
                  </a:schemeClr>
                </a:solidFill>
              </a:rPr>
              <a:t>, </a:t>
            </a:r>
            <a:r>
              <a:rPr lang="ko-KR" altLang="en-US" dirty="0">
                <a:solidFill>
                  <a:schemeClr val="bg1">
                    <a:lumMod val="50000"/>
                  </a:schemeClr>
                </a:solidFill>
              </a:rPr>
              <a:t>우리</a:t>
            </a:r>
            <a:r>
              <a:rPr lang="en-US" altLang="ko-KR" dirty="0">
                <a:solidFill>
                  <a:schemeClr val="bg1">
                    <a:lumMod val="50000"/>
                  </a:schemeClr>
                </a:solidFill>
              </a:rPr>
              <a:t>, </a:t>
            </a:r>
            <a:r>
              <a:rPr lang="ko-KR" altLang="en-US" dirty="0">
                <a:solidFill>
                  <a:schemeClr val="bg1">
                    <a:lumMod val="50000"/>
                  </a:schemeClr>
                </a:solidFill>
              </a:rPr>
              <a:t>하나은행이며 지방은행은 부산</a:t>
            </a:r>
            <a:r>
              <a:rPr lang="en-US" altLang="ko-KR" dirty="0">
                <a:solidFill>
                  <a:schemeClr val="bg1">
                    <a:lumMod val="50000"/>
                  </a:schemeClr>
                </a:solidFill>
              </a:rPr>
              <a:t>, </a:t>
            </a:r>
            <a:r>
              <a:rPr lang="ko-KR" altLang="en-US" dirty="0">
                <a:solidFill>
                  <a:schemeClr val="bg1">
                    <a:lumMod val="50000"/>
                  </a:schemeClr>
                </a:solidFill>
              </a:rPr>
              <a:t>경남</a:t>
            </a:r>
            <a:r>
              <a:rPr lang="en-US" altLang="ko-KR" dirty="0">
                <a:solidFill>
                  <a:schemeClr val="bg1">
                    <a:lumMod val="50000"/>
                  </a:schemeClr>
                </a:solidFill>
              </a:rPr>
              <a:t>, </a:t>
            </a:r>
            <a:r>
              <a:rPr lang="ko-KR" altLang="en-US" dirty="0">
                <a:solidFill>
                  <a:schemeClr val="bg1">
                    <a:lumMod val="50000"/>
                  </a:schemeClr>
                </a:solidFill>
              </a:rPr>
              <a:t>대구은행</a:t>
            </a:r>
            <a:r>
              <a:rPr lang="en-US" altLang="ko-KR" dirty="0">
                <a:solidFill>
                  <a:schemeClr val="bg1">
                    <a:lumMod val="50000"/>
                  </a:schemeClr>
                </a:solidFill>
              </a:rPr>
              <a:t>, </a:t>
            </a:r>
            <a:r>
              <a:rPr lang="ko-KR" altLang="en-US" dirty="0">
                <a:solidFill>
                  <a:schemeClr val="bg1">
                    <a:lumMod val="50000"/>
                  </a:schemeClr>
                </a:solidFill>
              </a:rPr>
              <a:t>특수 은행은 농협</a:t>
            </a:r>
            <a:r>
              <a:rPr lang="en-US" altLang="ko-KR" dirty="0">
                <a:solidFill>
                  <a:schemeClr val="bg1">
                    <a:lumMod val="50000"/>
                  </a:schemeClr>
                </a:solidFill>
              </a:rPr>
              <a:t>, </a:t>
            </a:r>
            <a:r>
              <a:rPr lang="ko-KR" altLang="en-US" dirty="0">
                <a:solidFill>
                  <a:schemeClr val="bg1">
                    <a:lumMod val="50000"/>
                  </a:schemeClr>
                </a:solidFill>
              </a:rPr>
              <a:t>수협</a:t>
            </a:r>
            <a:r>
              <a:rPr lang="en-US" altLang="ko-KR" dirty="0">
                <a:solidFill>
                  <a:schemeClr val="bg1">
                    <a:lumMod val="50000"/>
                  </a:schemeClr>
                </a:solidFill>
              </a:rPr>
              <a:t>, </a:t>
            </a:r>
            <a:r>
              <a:rPr lang="ko-KR" altLang="en-US" dirty="0">
                <a:solidFill>
                  <a:schemeClr val="bg1">
                    <a:lumMod val="50000"/>
                  </a:schemeClr>
                </a:solidFill>
              </a:rPr>
              <a:t>기업</a:t>
            </a:r>
            <a:r>
              <a:rPr lang="en-US" altLang="ko-KR" dirty="0">
                <a:solidFill>
                  <a:schemeClr val="bg1">
                    <a:lumMod val="50000"/>
                  </a:schemeClr>
                </a:solidFill>
              </a:rPr>
              <a:t>, </a:t>
            </a:r>
            <a:r>
              <a:rPr lang="ko-KR" altLang="en-US" dirty="0">
                <a:solidFill>
                  <a:schemeClr val="bg1">
                    <a:lumMod val="50000"/>
                  </a:schemeClr>
                </a:solidFill>
              </a:rPr>
              <a:t>산업임 </a:t>
            </a:r>
          </a:p>
        </p:txBody>
      </p:sp>
      <p:sp>
        <p:nvSpPr>
          <p:cNvPr id="28" name="텍스트 개체 틀 27">
            <a:extLst>
              <a:ext uri="{FF2B5EF4-FFF2-40B4-BE49-F238E27FC236}">
                <a16:creationId xmlns:a16="http://schemas.microsoft.com/office/drawing/2014/main" id="{259D3791-25DA-4E03-8E5F-258A6FDEB7E2}"/>
              </a:ext>
            </a:extLst>
          </p:cNvPr>
          <p:cNvSpPr>
            <a:spLocks noGrp="1"/>
          </p:cNvSpPr>
          <p:nvPr>
            <p:ph type="body" sz="quarter" idx="10"/>
          </p:nvPr>
        </p:nvSpPr>
        <p:spPr>
          <a:xfrm>
            <a:off x="488949" y="333149"/>
            <a:ext cx="8928101" cy="184666"/>
          </a:xfrm>
        </p:spPr>
        <p:txBody>
          <a:bodyPr/>
          <a:lstStyle/>
          <a:p>
            <a:r>
              <a:rPr lang="en-US" altLang="ko-KR" dirty="0"/>
              <a:t>III. </a:t>
            </a:r>
            <a:r>
              <a:rPr lang="ko-KR" altLang="en-US" dirty="0"/>
              <a:t>국내 부실채권</a:t>
            </a:r>
            <a:r>
              <a:rPr lang="en-US" altLang="ko-KR" dirty="0"/>
              <a:t>(NPL) </a:t>
            </a:r>
            <a:r>
              <a:rPr lang="ko-KR" altLang="en-US" dirty="0"/>
              <a:t>시장 동향</a:t>
            </a:r>
          </a:p>
        </p:txBody>
      </p:sp>
      <p:sp>
        <p:nvSpPr>
          <p:cNvPr id="29" name="텍스트 개체 틀 28">
            <a:extLst>
              <a:ext uri="{FF2B5EF4-FFF2-40B4-BE49-F238E27FC236}">
                <a16:creationId xmlns:a16="http://schemas.microsoft.com/office/drawing/2014/main" id="{D76A6FAF-1367-4DCA-84D3-8A949242B9D3}"/>
              </a:ext>
            </a:extLst>
          </p:cNvPr>
          <p:cNvSpPr>
            <a:spLocks noGrp="1"/>
          </p:cNvSpPr>
          <p:nvPr>
            <p:ph type="body" sz="quarter" idx="11"/>
          </p:nvPr>
        </p:nvSpPr>
        <p:spPr>
          <a:xfrm>
            <a:off x="488950" y="617249"/>
            <a:ext cx="8928100" cy="322262"/>
          </a:xfrm>
        </p:spPr>
        <p:txBody>
          <a:bodyPr/>
          <a:lstStyle/>
          <a:p>
            <a:pPr lvl="0"/>
            <a:r>
              <a:rPr lang="en-US" altLang="ko-KR" dirty="0"/>
              <a:t>1. NPL </a:t>
            </a:r>
            <a:r>
              <a:rPr lang="ko-KR" altLang="en-US" dirty="0"/>
              <a:t>공급시장</a:t>
            </a:r>
            <a:r>
              <a:rPr lang="en-US" altLang="ko-KR" dirty="0"/>
              <a:t> </a:t>
            </a:r>
            <a:r>
              <a:rPr lang="ko-KR" altLang="en-US" dirty="0"/>
              <a:t>동향 </a:t>
            </a:r>
            <a:r>
              <a:rPr lang="en-US" altLang="ko-KR" dirty="0">
                <a:latin typeface="KoPub돋움체 Medium" panose="02020603020101020101" pitchFamily="18" charset="-127"/>
                <a:ea typeface="KoPub돋움체 Medium" panose="02020603020101020101" pitchFamily="18" charset="-127"/>
              </a:rPr>
              <a:t>》 </a:t>
            </a:r>
            <a:r>
              <a:rPr lang="en-US" altLang="ko-KR" dirty="0">
                <a:latin typeface="KoPub돋움체 Medium" panose="00000600000000000000" pitchFamily="2" charset="-127"/>
                <a:ea typeface="KoPub돋움체 Medium" panose="00000600000000000000" pitchFamily="2" charset="-127"/>
              </a:rPr>
              <a:t>④ </a:t>
            </a:r>
            <a:r>
              <a:rPr lang="ko-KR" altLang="en-US" dirty="0">
                <a:latin typeface="KoPub돋움체 Medium" panose="00000600000000000000" pitchFamily="2" charset="-127"/>
                <a:ea typeface="KoPub돋움체 Medium" panose="00000600000000000000" pitchFamily="2" charset="-127"/>
              </a:rPr>
              <a:t>은행 부실채권 정리 및 매각</a:t>
            </a:r>
            <a:endParaRPr lang="ko-KR" altLang="en-US" noProof="0" dirty="0">
              <a:latin typeface="KoPub돋움체 Medium" panose="02020603020101020101" pitchFamily="18" charset="-127"/>
              <a:ea typeface="KoPub돋움체 Medium" panose="02020603020101020101" pitchFamily="18" charset="-127"/>
            </a:endParaRPr>
          </a:p>
        </p:txBody>
      </p:sp>
      <p:sp>
        <p:nvSpPr>
          <p:cNvPr id="30" name="텍스트 개체 틀 29">
            <a:extLst>
              <a:ext uri="{FF2B5EF4-FFF2-40B4-BE49-F238E27FC236}">
                <a16:creationId xmlns:a16="http://schemas.microsoft.com/office/drawing/2014/main" id="{183C42BE-A3A8-4442-962E-02357DF3145F}"/>
              </a:ext>
            </a:extLst>
          </p:cNvPr>
          <p:cNvSpPr>
            <a:spLocks noGrp="1"/>
          </p:cNvSpPr>
          <p:nvPr>
            <p:ph type="body" sz="quarter" idx="13"/>
          </p:nvPr>
        </p:nvSpPr>
        <p:spPr>
          <a:xfrm>
            <a:off x="488950" y="1162050"/>
            <a:ext cx="8928100" cy="865188"/>
          </a:xfrm>
        </p:spPr>
        <p:txBody>
          <a:bodyPr/>
          <a:lstStyle/>
          <a:p>
            <a:pPr lvl="0" algn="just"/>
            <a:r>
              <a:rPr lang="ko-KR" altLang="en-US" dirty="0"/>
              <a:t>부실채권 정리</a:t>
            </a:r>
            <a:r>
              <a:rPr lang="en-US" altLang="ko-KR" dirty="0"/>
              <a:t>·</a:t>
            </a:r>
            <a:r>
              <a:rPr lang="ko-KR" altLang="en-US" dirty="0"/>
              <a:t>매각 규모 및 매각 비중은 ’</a:t>
            </a:r>
            <a:r>
              <a:rPr lang="en-US" altLang="ko-KR" dirty="0"/>
              <a:t>19</a:t>
            </a:r>
            <a:r>
              <a:rPr lang="ko-KR" altLang="en-US" dirty="0"/>
              <a:t>년 이후 감소세임</a:t>
            </a:r>
            <a:r>
              <a:rPr lang="en-US" altLang="ko-KR" dirty="0"/>
              <a:t>. </a:t>
            </a:r>
            <a:r>
              <a:rPr lang="ko-KR" altLang="en-US" dirty="0"/>
              <a:t>’</a:t>
            </a:r>
            <a:r>
              <a:rPr lang="en-US" altLang="ko-KR" dirty="0"/>
              <a:t>23</a:t>
            </a:r>
            <a:r>
              <a:rPr lang="ko-KR" altLang="en-US" dirty="0"/>
              <a:t>년 </a:t>
            </a:r>
            <a:r>
              <a:rPr lang="en-US" altLang="ko-KR" dirty="0"/>
              <a:t>1</a:t>
            </a:r>
            <a:r>
              <a:rPr lang="ko-KR" altLang="en-US" dirty="0"/>
              <a:t>분기 중 국내 은행의 부실채권 정리규모는 </a:t>
            </a:r>
            <a:r>
              <a:rPr lang="en-US" altLang="ko-KR" dirty="0"/>
              <a:t>2.7</a:t>
            </a:r>
            <a:r>
              <a:rPr lang="ko-KR" altLang="en-US" dirty="0"/>
              <a:t>조 원으로 전년동기</a:t>
            </a:r>
            <a:r>
              <a:rPr lang="en-US" altLang="ko-KR" dirty="0"/>
              <a:t>(2.8</a:t>
            </a:r>
            <a:r>
              <a:rPr lang="ko-KR" altLang="en-US" dirty="0"/>
              <a:t>조 원</a:t>
            </a:r>
            <a:r>
              <a:rPr lang="en-US" altLang="ko-KR" dirty="0"/>
              <a:t>) </a:t>
            </a:r>
            <a:r>
              <a:rPr lang="ko-KR" altLang="en-US" dirty="0"/>
              <a:t>대비 소폭 감소했으나</a:t>
            </a:r>
            <a:r>
              <a:rPr lang="en-US" altLang="ko-KR" dirty="0"/>
              <a:t>, </a:t>
            </a:r>
            <a:r>
              <a:rPr lang="ko-KR" altLang="en-US" dirty="0"/>
              <a:t>매각 비중은 </a:t>
            </a:r>
            <a:r>
              <a:rPr lang="en-US" altLang="ko-KR" dirty="0"/>
              <a:t>18.5%</a:t>
            </a:r>
            <a:r>
              <a:rPr lang="ko-KR" altLang="en-US" dirty="0"/>
              <a:t>로 상승</a:t>
            </a:r>
            <a:r>
              <a:rPr lang="en-US" altLang="ko-KR" dirty="0"/>
              <a:t>. ’23</a:t>
            </a:r>
            <a:r>
              <a:rPr lang="ko-KR" altLang="en-US" dirty="0"/>
              <a:t>년 상반기</a:t>
            </a:r>
            <a:r>
              <a:rPr lang="en-US" altLang="ko-KR" dirty="0"/>
              <a:t> </a:t>
            </a:r>
            <a:r>
              <a:rPr lang="ko-KR" altLang="en-US" dirty="0"/>
              <a:t>누적 기준 부실채권 </a:t>
            </a:r>
            <a:r>
              <a:rPr lang="ko-KR" altLang="en-US" dirty="0" err="1"/>
              <a:t>매각자</a:t>
            </a:r>
            <a:r>
              <a:rPr lang="ko-KR" altLang="en-US" dirty="0"/>
              <a:t> 유형은 시중은행 비중이 </a:t>
            </a:r>
            <a:r>
              <a:rPr lang="en-US" altLang="ko-KR" dirty="0"/>
              <a:t>48.8%</a:t>
            </a:r>
            <a:r>
              <a:rPr lang="ko-KR" altLang="en-US" dirty="0"/>
              <a:t>로 가장 높으며</a:t>
            </a:r>
            <a:r>
              <a:rPr lang="en-US" altLang="ko-KR" dirty="0"/>
              <a:t>, </a:t>
            </a:r>
            <a:r>
              <a:rPr lang="ko-KR" altLang="en-US" dirty="0"/>
              <a:t>특수은행</a:t>
            </a:r>
            <a:r>
              <a:rPr lang="en-US" altLang="ko-KR" dirty="0"/>
              <a:t>(35.4%), </a:t>
            </a:r>
            <a:r>
              <a:rPr lang="ko-KR" altLang="en-US" dirty="0"/>
              <a:t>지방은행</a:t>
            </a:r>
            <a:r>
              <a:rPr lang="en-US" altLang="ko-KR" dirty="0"/>
              <a:t>(15.8%) </a:t>
            </a:r>
            <a:r>
              <a:rPr lang="ko-KR" altLang="en-US" dirty="0"/>
              <a:t>순임</a:t>
            </a:r>
          </a:p>
        </p:txBody>
      </p:sp>
      <p:grpSp>
        <p:nvGrpSpPr>
          <p:cNvPr id="39" name="그룹 38">
            <a:extLst>
              <a:ext uri="{FF2B5EF4-FFF2-40B4-BE49-F238E27FC236}">
                <a16:creationId xmlns:a16="http://schemas.microsoft.com/office/drawing/2014/main" id="{B64A79FF-6D7D-48AC-9ED1-364E86600BBB}"/>
              </a:ext>
            </a:extLst>
          </p:cNvPr>
          <p:cNvGrpSpPr/>
          <p:nvPr/>
        </p:nvGrpSpPr>
        <p:grpSpPr>
          <a:xfrm>
            <a:off x="488950" y="2176483"/>
            <a:ext cx="4284000" cy="276837"/>
            <a:chOff x="704850" y="2013298"/>
            <a:chExt cx="4140200" cy="276837"/>
          </a:xfrm>
        </p:grpSpPr>
        <p:sp>
          <p:nvSpPr>
            <p:cNvPr id="41" name="TextBox 40">
              <a:extLst>
                <a:ext uri="{FF2B5EF4-FFF2-40B4-BE49-F238E27FC236}">
                  <a16:creationId xmlns:a16="http://schemas.microsoft.com/office/drawing/2014/main" id="{B562D2CA-9D0A-49A0-B253-8687FD0A26BD}"/>
                </a:ext>
              </a:extLst>
            </p:cNvPr>
            <p:cNvSpPr txBox="1"/>
            <p:nvPr/>
          </p:nvSpPr>
          <p:spPr>
            <a:xfrm>
              <a:off x="704850" y="2046854"/>
              <a:ext cx="1690173"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은행의 부실채권 정리 추이</a:t>
              </a:r>
            </a:p>
          </p:txBody>
        </p:sp>
        <p:cxnSp>
          <p:nvCxnSpPr>
            <p:cNvPr id="42" name="직선 연결선 41">
              <a:extLst>
                <a:ext uri="{FF2B5EF4-FFF2-40B4-BE49-F238E27FC236}">
                  <a16:creationId xmlns:a16="http://schemas.microsoft.com/office/drawing/2014/main" id="{2B89C74A-8801-4C11-8E3F-4DE58DA45C97}"/>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3" name="직선 연결선 42">
              <a:extLst>
                <a:ext uri="{FF2B5EF4-FFF2-40B4-BE49-F238E27FC236}">
                  <a16:creationId xmlns:a16="http://schemas.microsoft.com/office/drawing/2014/main" id="{2399490A-0770-4114-8931-EEC08474A9D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4" name="그룹 43">
            <a:extLst>
              <a:ext uri="{FF2B5EF4-FFF2-40B4-BE49-F238E27FC236}">
                <a16:creationId xmlns:a16="http://schemas.microsoft.com/office/drawing/2014/main" id="{7A966C1A-85C7-4C9D-A83B-C34A3F6176F8}"/>
              </a:ext>
            </a:extLst>
          </p:cNvPr>
          <p:cNvGrpSpPr/>
          <p:nvPr/>
        </p:nvGrpSpPr>
        <p:grpSpPr>
          <a:xfrm>
            <a:off x="5132388" y="2180439"/>
            <a:ext cx="4284000" cy="276837"/>
            <a:chOff x="704850" y="2013298"/>
            <a:chExt cx="4140200" cy="276837"/>
          </a:xfrm>
        </p:grpSpPr>
        <p:sp>
          <p:nvSpPr>
            <p:cNvPr id="45" name="TextBox 44">
              <a:extLst>
                <a:ext uri="{FF2B5EF4-FFF2-40B4-BE49-F238E27FC236}">
                  <a16:creationId xmlns:a16="http://schemas.microsoft.com/office/drawing/2014/main" id="{F7FE45B1-4243-4583-987A-8DF818E083DB}"/>
                </a:ext>
              </a:extLst>
            </p:cNvPr>
            <p:cNvSpPr txBox="1"/>
            <p:nvPr/>
          </p:nvSpPr>
          <p:spPr>
            <a:xfrm>
              <a:off x="704850" y="2046854"/>
              <a:ext cx="2206054"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부실채권 </a:t>
              </a:r>
              <a:r>
                <a:rPr lang="ko-KR" altLang="en-US" sz="1300" dirty="0" err="1">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매각자</a:t>
              </a:r>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 유형별 비중 추이 </a:t>
              </a:r>
            </a:p>
          </p:txBody>
        </p:sp>
        <p:cxnSp>
          <p:nvCxnSpPr>
            <p:cNvPr id="46" name="직선 연결선 45">
              <a:extLst>
                <a:ext uri="{FF2B5EF4-FFF2-40B4-BE49-F238E27FC236}">
                  <a16:creationId xmlns:a16="http://schemas.microsoft.com/office/drawing/2014/main" id="{65443B1C-2045-47FB-8463-9CD55458A735}"/>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8" name="직선 연결선 47">
              <a:extLst>
                <a:ext uri="{FF2B5EF4-FFF2-40B4-BE49-F238E27FC236}">
                  <a16:creationId xmlns:a16="http://schemas.microsoft.com/office/drawing/2014/main" id="{C8231BB7-04DB-4E01-8476-09C9D47A1A9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6" name="TextBox 25">
            <a:extLst>
              <a:ext uri="{FF2B5EF4-FFF2-40B4-BE49-F238E27FC236}">
                <a16:creationId xmlns:a16="http://schemas.microsoft.com/office/drawing/2014/main" id="{6DD5534C-CCCB-4654-A76A-90154AE82E0E}"/>
              </a:ext>
            </a:extLst>
          </p:cNvPr>
          <p:cNvSpPr txBox="1"/>
          <p:nvPr/>
        </p:nvSpPr>
        <p:spPr>
          <a:xfrm>
            <a:off x="489000" y="5845499"/>
            <a:ext cx="4284613"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금융감독원</a:t>
            </a:r>
          </a:p>
          <a:p>
            <a:r>
              <a:rPr lang="en-US" altLang="ko-KR" dirty="0">
                <a:solidFill>
                  <a:schemeClr val="bg1">
                    <a:lumMod val="50000"/>
                  </a:schemeClr>
                </a:solidFill>
              </a:rPr>
              <a:t>Note: </a:t>
            </a:r>
            <a:r>
              <a:rPr lang="ko-KR" altLang="en-US" dirty="0">
                <a:solidFill>
                  <a:schemeClr val="bg1">
                    <a:lumMod val="50000"/>
                  </a:schemeClr>
                </a:solidFill>
              </a:rPr>
              <a:t>반올림 등으로 합산 규모와 일치하지 않을 수 있음</a:t>
            </a:r>
          </a:p>
        </p:txBody>
      </p:sp>
      <p:graphicFrame>
        <p:nvGraphicFramePr>
          <p:cNvPr id="19" name="표 2">
            <a:extLst>
              <a:ext uri="{FF2B5EF4-FFF2-40B4-BE49-F238E27FC236}">
                <a16:creationId xmlns:a16="http://schemas.microsoft.com/office/drawing/2014/main" id="{3271EB8D-C502-49CB-B6A0-F1148689066D}"/>
              </a:ext>
            </a:extLst>
          </p:cNvPr>
          <p:cNvGraphicFramePr>
            <a:graphicFrameLocks noGrp="1"/>
          </p:cNvGraphicFramePr>
          <p:nvPr>
            <p:extLst>
              <p:ext uri="{D42A27DB-BD31-4B8C-83A1-F6EECF244321}">
                <p14:modId xmlns:p14="http://schemas.microsoft.com/office/powerpoint/2010/main" val="767189079"/>
              </p:ext>
            </p:extLst>
          </p:nvPr>
        </p:nvGraphicFramePr>
        <p:xfrm>
          <a:off x="488949" y="2798608"/>
          <a:ext cx="4284002" cy="2701179"/>
        </p:xfrm>
        <a:graphic>
          <a:graphicData uri="http://schemas.openxmlformats.org/drawingml/2006/table">
            <a:tbl>
              <a:tblPr firstRow="1" bandRow="1">
                <a:tableStyleId>{5C22544A-7EE6-4342-B048-85BDC9FD1C3A}</a:tableStyleId>
              </a:tblPr>
              <a:tblGrid>
                <a:gridCol w="268826">
                  <a:extLst>
                    <a:ext uri="{9D8B030D-6E8A-4147-A177-3AD203B41FA5}">
                      <a16:colId xmlns:a16="http://schemas.microsoft.com/office/drawing/2014/main" val="20000"/>
                    </a:ext>
                  </a:extLst>
                </a:gridCol>
                <a:gridCol w="603051">
                  <a:extLst>
                    <a:ext uri="{9D8B030D-6E8A-4147-A177-3AD203B41FA5}">
                      <a16:colId xmlns:a16="http://schemas.microsoft.com/office/drawing/2014/main" val="20001"/>
                    </a:ext>
                  </a:extLst>
                </a:gridCol>
                <a:gridCol w="379125">
                  <a:extLst>
                    <a:ext uri="{9D8B030D-6E8A-4147-A177-3AD203B41FA5}">
                      <a16:colId xmlns:a16="http://schemas.microsoft.com/office/drawing/2014/main" val="20003"/>
                    </a:ext>
                  </a:extLst>
                </a:gridCol>
                <a:gridCol w="379125">
                  <a:extLst>
                    <a:ext uri="{9D8B030D-6E8A-4147-A177-3AD203B41FA5}">
                      <a16:colId xmlns:a16="http://schemas.microsoft.com/office/drawing/2014/main" val="20004"/>
                    </a:ext>
                  </a:extLst>
                </a:gridCol>
                <a:gridCol w="379125">
                  <a:extLst>
                    <a:ext uri="{9D8B030D-6E8A-4147-A177-3AD203B41FA5}">
                      <a16:colId xmlns:a16="http://schemas.microsoft.com/office/drawing/2014/main" val="20005"/>
                    </a:ext>
                  </a:extLst>
                </a:gridCol>
                <a:gridCol w="379125">
                  <a:extLst>
                    <a:ext uri="{9D8B030D-6E8A-4147-A177-3AD203B41FA5}">
                      <a16:colId xmlns:a16="http://schemas.microsoft.com/office/drawing/2014/main" val="20006"/>
                    </a:ext>
                  </a:extLst>
                </a:gridCol>
                <a:gridCol w="379125">
                  <a:extLst>
                    <a:ext uri="{9D8B030D-6E8A-4147-A177-3AD203B41FA5}">
                      <a16:colId xmlns:a16="http://schemas.microsoft.com/office/drawing/2014/main" val="20007"/>
                    </a:ext>
                  </a:extLst>
                </a:gridCol>
                <a:gridCol w="379125">
                  <a:extLst>
                    <a:ext uri="{9D8B030D-6E8A-4147-A177-3AD203B41FA5}">
                      <a16:colId xmlns:a16="http://schemas.microsoft.com/office/drawing/2014/main" val="20008"/>
                    </a:ext>
                  </a:extLst>
                </a:gridCol>
                <a:gridCol w="379125">
                  <a:extLst>
                    <a:ext uri="{9D8B030D-6E8A-4147-A177-3AD203B41FA5}">
                      <a16:colId xmlns:a16="http://schemas.microsoft.com/office/drawing/2014/main" val="20009"/>
                    </a:ext>
                  </a:extLst>
                </a:gridCol>
                <a:gridCol w="379125">
                  <a:extLst>
                    <a:ext uri="{9D8B030D-6E8A-4147-A177-3AD203B41FA5}">
                      <a16:colId xmlns:a16="http://schemas.microsoft.com/office/drawing/2014/main" val="1423821091"/>
                    </a:ext>
                  </a:extLst>
                </a:gridCol>
                <a:gridCol w="379125">
                  <a:extLst>
                    <a:ext uri="{9D8B030D-6E8A-4147-A177-3AD203B41FA5}">
                      <a16:colId xmlns:a16="http://schemas.microsoft.com/office/drawing/2014/main" val="20010"/>
                    </a:ext>
                  </a:extLst>
                </a:gridCol>
              </a:tblGrid>
              <a:tr h="288000">
                <a:tc rowSpan="2" gridSpan="2">
                  <a:txBody>
                    <a:bodyPr/>
                    <a:lstStyle/>
                    <a:p>
                      <a:pPr algn="ctr" fontAlgn="ctr"/>
                      <a:r>
                        <a:rPr lang="ko-KR" altLang="en-US"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구분</a:t>
                      </a:r>
                    </a:p>
                  </a:txBody>
                  <a:tcPr marL="36000" marR="36000"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rowSpan="2" hMerge="1">
                  <a:txBody>
                    <a:bodyPr/>
                    <a:lstStyle/>
                    <a:p>
                      <a:pPr algn="l" fontAlgn="ctr"/>
                      <a:endParaRPr lang="ko-KR" altLang="en-US" sz="1000" b="0" i="0" u="none" strike="noStrike" dirty="0">
                        <a:solidFill>
                          <a:srgbClr val="000000"/>
                        </a:solidFill>
                        <a:effectLst/>
                        <a:latin typeface="맑은 고딕"/>
                      </a:endParaRPr>
                    </a:p>
                  </a:txBody>
                  <a:tcPr marL="0" marR="0" marT="0" marB="0" anchor="ctr"/>
                </a:tc>
                <a:tc rowSpan="2">
                  <a:txBody>
                    <a:bodyPr/>
                    <a:lstStyle/>
                    <a:p>
                      <a:pPr algn="ct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'16</a:t>
                      </a:r>
                      <a:endParaRPr lang="ko-KR" altLang="en-US"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endParaRPr>
                    </a:p>
                  </a:txBody>
                  <a:tcPr marL="36000" marR="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rowSpan="2">
                  <a:txBody>
                    <a:bodyPr/>
                    <a:lstStyle/>
                    <a:p>
                      <a:pPr algn="ct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'17</a:t>
                      </a:r>
                      <a:endParaRPr lang="ko-KR" altLang="en-US"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endParaRPr>
                    </a:p>
                  </a:txBody>
                  <a:tcPr marL="36000" marR="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rowSpan="2">
                  <a:txBody>
                    <a:bodyPr/>
                    <a:lstStyle/>
                    <a:p>
                      <a:pPr algn="ct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a:t>
                      </a:r>
                      <a:r>
                        <a:rPr lang="en-US" altLang="ko-KR" sz="1000" b="1" i="0" u="none" strike="noStrike" spc="-50" baseline="0"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18</a:t>
                      </a:r>
                      <a:endParaRPr lang="ko-KR" altLang="en-US" sz="1000" b="1" i="0" u="none" strike="noStrike" spc="-50" baseline="0"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endParaRPr>
                    </a:p>
                  </a:txBody>
                  <a:tcPr marL="36000" marR="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rowSpan="2">
                  <a:txBody>
                    <a:bodyPr/>
                    <a:lstStyle/>
                    <a:p>
                      <a:pPr algn="ct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a:t>
                      </a:r>
                      <a:r>
                        <a:rPr lang="en-US" altLang="ko-KR" sz="1000" b="1" i="0" u="none" strike="noStrike" spc="-50" baseline="0"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19</a:t>
                      </a:r>
                      <a:endParaRPr lang="ko-KR" altLang="en-US" sz="1000" b="1" i="0" u="none" strike="noStrike" spc="-50" baseline="0"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endParaRPr>
                    </a:p>
                  </a:txBody>
                  <a:tcPr marL="36000" marR="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rowSpan="2">
                  <a:txBody>
                    <a:bodyPr/>
                    <a:lstStyle/>
                    <a:p>
                      <a:pPr algn="ct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a:t>
                      </a:r>
                      <a:r>
                        <a:rPr lang="en-US" altLang="ko-KR" sz="1000" b="1" i="0" u="none" strike="noStrike" spc="-50" baseline="0"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20</a:t>
                      </a:r>
                      <a:endParaRPr lang="ko-KR" altLang="en-US" sz="1000" b="1" i="0" u="none" strike="noStrike" spc="-50" baseline="0"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endParaRPr>
                    </a:p>
                  </a:txBody>
                  <a:tcPr marL="36000" marR="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rowSpan="2">
                  <a:txBody>
                    <a:bodyPr/>
                    <a:lstStyle/>
                    <a:p>
                      <a:pPr algn="ct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a:t>
                      </a:r>
                      <a:r>
                        <a:rPr lang="en-US" altLang="ko-KR" sz="1000" b="1" i="0" u="none" strike="noStrike" spc="-50" baseline="0"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21</a:t>
                      </a:r>
                    </a:p>
                  </a:txBody>
                  <a:tcPr marL="36000" marR="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rowSpan="2">
                  <a:txBody>
                    <a:bodyPr/>
                    <a:lstStyle/>
                    <a:p>
                      <a:pPr algn="ct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a:t>
                      </a:r>
                      <a:r>
                        <a:rPr lang="en-US" altLang="ko-KR" sz="1000" b="1" i="0" u="none" strike="noStrike" spc="-50" baseline="0"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22</a:t>
                      </a:r>
                    </a:p>
                  </a:txBody>
                  <a:tcPr marL="36000" marR="0" anchor="ctr">
                    <a:lnL w="3175" cap="flat" cmpd="sng" algn="ctr">
                      <a:solidFill>
                        <a:schemeClr val="bg1">
                          <a:lumMod val="50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gridSpan="2">
                  <a:txBody>
                    <a:bodyPr/>
                    <a:lstStyle/>
                    <a:p>
                      <a:pPr algn="ctr" fontAlgn="ctr"/>
                      <a:r>
                        <a:rPr lang="ko-KR" altLang="en-US"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분기 </a:t>
                      </a:r>
                      <a:endParaRPr lang="ko-KR" altLang="en-US" sz="1000" b="1" i="0" u="none" strike="noStrike" spc="-50" baseline="0"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endParaRPr>
                    </a:p>
                  </a:txBody>
                  <a:tcPr marL="36000" marR="0" anchor="ctr">
                    <a:lnL w="12700" cap="flat" cmpd="sng" algn="ctr">
                      <a:solidFill>
                        <a:schemeClr val="bg1">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hMerge="1">
                  <a:txBody>
                    <a:bodyPr/>
                    <a:lstStyle/>
                    <a:p>
                      <a:pPr algn="ct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a:t>
                      </a:r>
                      <a:r>
                        <a:rPr lang="en-US" altLang="ko-KR" sz="1000" b="1" i="0" u="none" strike="noStrike" spc="-50" baseline="0"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22.1Q </a:t>
                      </a:r>
                      <a:endParaRPr lang="ko-KR" altLang="en-US" sz="1000" b="1" i="0" u="none" strike="noStrike" spc="-50" baseline="0"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endParaRPr>
                    </a:p>
                  </a:txBody>
                  <a:tcPr marL="0" marR="0" anchor="ctr">
                    <a:lnL w="3175" cap="flat" cmpd="sng" algn="ctr">
                      <a:solidFill>
                        <a:schemeClr val="bg1">
                          <a:lumMod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288000">
                <a:tc gridSpan="2" vMerge="1">
                  <a:txBody>
                    <a:bodyPr/>
                    <a:lstStyle/>
                    <a:p>
                      <a:pPr latinLnBrk="1"/>
                      <a:endParaRPr lang="ko-KR" altLang="en-US"/>
                    </a:p>
                  </a:txBody>
                  <a:tcPr/>
                </a:tc>
                <a:tc hMerge="1"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a:txBody>
                    <a:bodyPr/>
                    <a:lstStyle/>
                    <a:p>
                      <a:pPr algn="ct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a:t>
                      </a:r>
                      <a:r>
                        <a:rPr lang="en-US" altLang="ko-KR" sz="1000" b="1" i="0" u="none" strike="noStrike" spc="-50" baseline="0"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22.1Q</a:t>
                      </a:r>
                    </a:p>
                  </a:txBody>
                  <a:tcPr marL="36000" marR="0" anchor="ctr">
                    <a:lnL w="12700" cap="flat" cmpd="sng" algn="ctr">
                      <a:solidFill>
                        <a:schemeClr val="bg1">
                          <a:lumMod val="75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algn="ct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a:t>
                      </a:r>
                      <a:r>
                        <a:rPr lang="en-US" altLang="ko-KR" sz="1000" b="1" i="0" u="none" strike="noStrike" spc="-50" baseline="0"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23.1Q </a:t>
                      </a:r>
                      <a:endParaRPr lang="ko-KR" altLang="en-US" sz="1000" b="1" i="0" u="none" strike="noStrike" spc="-50" baseline="0"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endParaRPr>
                    </a:p>
                  </a:txBody>
                  <a:tcPr marL="0" marR="0" anchor="ctr">
                    <a:lnL w="3175" cap="flat" cmpd="sng" algn="ctr">
                      <a:solidFill>
                        <a:schemeClr val="bg1">
                          <a:lumMod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90285133"/>
                  </a:ext>
                </a:extLst>
              </a:tr>
              <a:tr h="303597">
                <a:tc gridSpan="2">
                  <a:txBody>
                    <a:bodyPr/>
                    <a:lstStyle/>
                    <a:p>
                      <a:pPr algn="ctr" fontAlgn="ctr"/>
                      <a:r>
                        <a:rPr lang="ko-KR" altLang="en-US"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정리실적</a:t>
                      </a:r>
                    </a:p>
                  </a:txBody>
                  <a:tcPr marL="36000" marR="36000"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95000"/>
                      </a:schemeClr>
                    </a:solidFill>
                  </a:tcPr>
                </a:tc>
                <a:tc hMerge="1">
                  <a:txBody>
                    <a:bodyPr/>
                    <a:lstStyle/>
                    <a:p>
                      <a:pPr algn="l" fontAlgn="ctr"/>
                      <a:endParaRPr lang="ko-KR" altLang="en-US" sz="900" b="0" i="0" u="none" strike="noStrike" dirty="0">
                        <a:solidFill>
                          <a:srgbClr val="000000"/>
                        </a:solidFill>
                        <a:effectLst/>
                        <a:latin typeface="맑은 고딕"/>
                      </a:endParaRPr>
                    </a:p>
                  </a:txBody>
                  <a:tcPr marL="0" marR="0" marT="0" marB="0" anchor="ct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30.4 </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20.7 </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21.6 </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18.0</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13.9</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12.9</a:t>
                      </a:r>
                    </a:p>
                  </a:txBody>
                  <a:tcPr marL="9525" marR="36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14.0 </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2.8 </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2.7</a:t>
                      </a:r>
                    </a:p>
                  </a:txBody>
                  <a:tcPr marL="9525" marR="36000" marT="9525" marB="0" anchor="ctr">
                    <a:lnL w="3175" cap="flat" cmpd="sng" algn="ctr">
                      <a:solidFill>
                        <a:schemeClr val="bg1">
                          <a:lumMod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10001"/>
                  </a:ext>
                </a:extLst>
              </a:tr>
              <a:tr h="303597">
                <a:tc rowSpan="5">
                  <a:txBody>
                    <a:bodyPr/>
                    <a:lstStyle/>
                    <a:p>
                      <a:pPr algn="ctr" fontAlgn="ctr"/>
                      <a:r>
                        <a:rPr lang="ko-KR" altLang="en-US"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형</a:t>
                      </a:r>
                    </a:p>
                    <a:p>
                      <a:pPr algn="ctr" fontAlgn="ctr"/>
                      <a:r>
                        <a:rPr lang="ko-KR" altLang="en-US"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태</a:t>
                      </a:r>
                    </a:p>
                    <a:p>
                      <a:pPr algn="ctr" fontAlgn="ctr"/>
                      <a:r>
                        <a:rPr lang="ko-KR" altLang="en-US"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별</a:t>
                      </a:r>
                    </a:p>
                  </a:txBody>
                  <a:tcPr marL="36000" marR="36000"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95000"/>
                      </a:schemeClr>
                    </a:solidFill>
                  </a:tcPr>
                </a:tc>
                <a:tc>
                  <a:txBody>
                    <a:bodyPr/>
                    <a:lstStyle/>
                    <a:p>
                      <a:pPr marL="0" marR="0" lvl="0" indent="0" algn="l" defTabSz="914400" eaLnBrk="1" fontAlgn="ctr" latinLnBrk="0" hangingPunct="1">
                        <a:lnSpc>
                          <a:spcPct val="100000"/>
                        </a:lnSpc>
                        <a:spcBef>
                          <a:spcPts val="0"/>
                        </a:spcBef>
                        <a:spcAft>
                          <a:spcPts val="0"/>
                        </a:spcAft>
                        <a:buClrTx/>
                        <a:buSzTx/>
                        <a:buFontTx/>
                        <a:buNone/>
                        <a:tabLst/>
                        <a:defRPr/>
                      </a:pPr>
                      <a:r>
                        <a:rPr lang="ko-KR" altLang="en-US"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 대손상각</a:t>
                      </a:r>
                    </a:p>
                  </a:txBody>
                  <a:tcPr marL="36000" marR="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95000"/>
                      </a:schemeClr>
                    </a:solid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9.8 </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5.6 </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6.8 </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4.8</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4.3</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3.2</a:t>
                      </a:r>
                    </a:p>
                  </a:txBody>
                  <a:tcPr marL="9525" marR="36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3.7 </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0.6 </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0.8</a:t>
                      </a:r>
                    </a:p>
                  </a:txBody>
                  <a:tcPr marL="9525" marR="36000" marT="9525" marB="0" anchor="ctr">
                    <a:lnL w="3175" cap="flat" cmpd="sng" algn="ctr">
                      <a:solidFill>
                        <a:schemeClr val="bg1">
                          <a:lumMod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10002"/>
                  </a:ext>
                </a:extLst>
              </a:tr>
              <a:tr h="303597">
                <a:tc vMerge="1">
                  <a:txBody>
                    <a:bodyPr/>
                    <a:lstStyle/>
                    <a:p>
                      <a:pPr algn="ctr" fontAlgn="ctr"/>
                      <a:endParaRPr lang="ko-KR" altLang="en-US" sz="900" b="0" i="0" u="none" strike="noStrike" dirty="0">
                        <a:solidFill>
                          <a:srgbClr val="000000"/>
                        </a:solidFill>
                        <a:effectLst/>
                        <a:latin typeface="맑은 고딕"/>
                      </a:endParaRPr>
                    </a:p>
                  </a:txBody>
                  <a:tcPr marL="0" marR="0" marT="0" marB="0" anchor="ctr"/>
                </a:tc>
                <a:tc>
                  <a:txBody>
                    <a:bodyPr/>
                    <a:lstStyle/>
                    <a:p>
                      <a:pPr algn="l" fontAlgn="ctr"/>
                      <a:r>
                        <a:rPr lang="ko-KR" altLang="en-US"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 매각</a:t>
                      </a:r>
                    </a:p>
                  </a:txBody>
                  <a:tcPr marL="36000" marR="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4.7 </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4.2 </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4.2 </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4.1</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3.0</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2.4</a:t>
                      </a:r>
                    </a:p>
                  </a:txBody>
                  <a:tcPr marL="9525" marR="36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algn="r" fontAlgn="ctr"/>
                      <a:r>
                        <a:rPr lang="en-US" altLang="ko-KR" sz="900" b="0" i="0" u="none" strike="noStrike">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2.3</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0.3</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0.5</a:t>
                      </a:r>
                    </a:p>
                  </a:txBody>
                  <a:tcPr marL="9525" marR="36000" marT="9525" marB="0" anchor="ctr">
                    <a:lnL w="3175" cap="flat" cmpd="sng" algn="ctr">
                      <a:solidFill>
                        <a:schemeClr val="bg1">
                          <a:lumMod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extLst>
                  <a:ext uri="{0D108BD9-81ED-4DB2-BD59-A6C34878D82A}">
                    <a16:rowId xmlns:a16="http://schemas.microsoft.com/office/drawing/2014/main" val="10003"/>
                  </a:ext>
                </a:extLst>
              </a:tr>
              <a:tr h="303597">
                <a:tc vMerge="1">
                  <a:txBody>
                    <a:bodyPr/>
                    <a:lstStyle/>
                    <a:p>
                      <a:pPr algn="ctr" fontAlgn="ctr"/>
                      <a:endParaRPr lang="ko-KR" altLang="en-US" sz="900" b="0" i="0" u="none" strike="noStrike" dirty="0">
                        <a:solidFill>
                          <a:srgbClr val="000000"/>
                        </a:solidFill>
                        <a:effectLst/>
                        <a:latin typeface="맑은 고딕"/>
                      </a:endParaRPr>
                    </a:p>
                  </a:txBody>
                  <a:tcPr marL="0" marR="0" marT="0" marB="0" anchor="ctr"/>
                </a:tc>
                <a:tc>
                  <a:txBody>
                    <a:bodyPr/>
                    <a:lstStyle/>
                    <a:p>
                      <a:pPr algn="l" fontAlgn="ctr"/>
                      <a:r>
                        <a:rPr lang="ko-KR" altLang="en-US"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 담보처분</a:t>
                      </a:r>
                    </a:p>
                  </a:txBody>
                  <a:tcPr marL="36000" marR="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95000"/>
                      </a:schemeClr>
                    </a:solid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8.3 </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7.1 </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5.8 </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4.1</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3.6</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2.9</a:t>
                      </a:r>
                    </a:p>
                  </a:txBody>
                  <a:tcPr marL="9525" marR="36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4.0 </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0.9 </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0.4</a:t>
                      </a:r>
                    </a:p>
                  </a:txBody>
                  <a:tcPr marL="9525" marR="36000" marT="9525" marB="0" anchor="ctr">
                    <a:lnL w="3175" cap="flat" cmpd="sng" algn="ctr">
                      <a:solidFill>
                        <a:schemeClr val="bg1">
                          <a:lumMod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10004"/>
                  </a:ext>
                </a:extLst>
              </a:tr>
              <a:tr h="303597">
                <a:tc vMerge="1">
                  <a:txBody>
                    <a:bodyPr/>
                    <a:lstStyle/>
                    <a:p>
                      <a:pPr algn="l" fontAlgn="ctr"/>
                      <a:endParaRPr lang="ko-KR" altLang="en-US" sz="900" b="0" i="0" u="none" strike="noStrike" dirty="0">
                        <a:solidFill>
                          <a:srgbClr val="000000"/>
                        </a:solidFill>
                        <a:effectLst/>
                        <a:latin typeface="맑은 고딕"/>
                      </a:endParaRPr>
                    </a:p>
                  </a:txBody>
                  <a:tcPr marL="0" marR="0" marT="0" marB="0" anchor="ctr"/>
                </a:tc>
                <a:tc>
                  <a:txBody>
                    <a:bodyPr/>
                    <a:lstStyle/>
                    <a:p>
                      <a:pPr algn="l" fontAlgn="ctr"/>
                      <a:r>
                        <a:rPr lang="ko-KR" altLang="en-US"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 정상화</a:t>
                      </a:r>
                    </a:p>
                  </a:txBody>
                  <a:tcPr marL="36000" marR="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95000"/>
                      </a:schemeClr>
                    </a:solidFill>
                  </a:tcPr>
                </a:tc>
                <a:tc>
                  <a:txBody>
                    <a:bodyPr/>
                    <a:lstStyle/>
                    <a:p>
                      <a:pPr algn="r" fontAlgn="ctr"/>
                      <a:r>
                        <a:rPr lang="en-US" altLang="ko-KR" sz="900" b="0" i="0" u="none" strike="noStrike">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3.5 </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2.4 </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3.8 </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4.0</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2.3</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3.3</a:t>
                      </a:r>
                    </a:p>
                  </a:txBody>
                  <a:tcPr marL="9525" marR="36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2.7 </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0.3 </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0.9</a:t>
                      </a:r>
                    </a:p>
                  </a:txBody>
                  <a:tcPr marL="9525" marR="36000" marT="9525" marB="0" anchor="ctr">
                    <a:lnL w="3175" cap="flat" cmpd="sng" algn="ctr">
                      <a:solidFill>
                        <a:schemeClr val="bg1">
                          <a:lumMod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10005"/>
                  </a:ext>
                </a:extLst>
              </a:tr>
              <a:tr h="303597">
                <a:tc vMerge="1">
                  <a:txBody>
                    <a:bodyPr/>
                    <a:lstStyle/>
                    <a:p>
                      <a:pPr algn="l" fontAlgn="ctr"/>
                      <a:endParaRPr lang="ko-KR" altLang="en-US" sz="900" b="0" i="0" u="none" strike="noStrike" dirty="0">
                        <a:solidFill>
                          <a:srgbClr val="000000"/>
                        </a:solidFill>
                        <a:effectLst/>
                        <a:latin typeface="맑은 고딕"/>
                      </a:endParaRPr>
                    </a:p>
                  </a:txBody>
                  <a:tcPr marL="0" marR="0" marT="0" marB="0" anchor="ctr"/>
                </a:tc>
                <a:tc>
                  <a:txBody>
                    <a:bodyPr/>
                    <a:lstStyle/>
                    <a:p>
                      <a:pPr algn="l" fontAlgn="ctr"/>
                      <a:r>
                        <a:rPr lang="ko-KR" altLang="en-US"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 기타</a:t>
                      </a:r>
                    </a:p>
                  </a:txBody>
                  <a:tcPr marL="36000" marR="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95000"/>
                      </a:schemeClr>
                    </a:solidFill>
                  </a:tcPr>
                </a:tc>
                <a:tc>
                  <a:txBody>
                    <a:bodyPr/>
                    <a:lstStyle/>
                    <a:p>
                      <a:pPr algn="r" fontAlgn="ctr"/>
                      <a:r>
                        <a:rPr lang="en-US" altLang="ko-KR" sz="900" b="0" i="0" u="none" strike="noStrike">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4.1 </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1.4 </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1.0 </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1.0</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0.7</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1.1</a:t>
                      </a:r>
                    </a:p>
                  </a:txBody>
                  <a:tcPr marL="9525" marR="36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1.3 </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0.7 </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0.3</a:t>
                      </a:r>
                    </a:p>
                  </a:txBody>
                  <a:tcPr marL="9525" marR="36000" marT="9525" marB="0" anchor="ctr">
                    <a:lnL w="3175" cap="flat" cmpd="sng" algn="ctr">
                      <a:solidFill>
                        <a:schemeClr val="bg1">
                          <a:lumMod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10006"/>
                  </a:ext>
                </a:extLst>
              </a:tr>
              <a:tr h="303597">
                <a:tc gridSpan="2">
                  <a:txBody>
                    <a:bodyPr/>
                    <a:lstStyle/>
                    <a:p>
                      <a:pPr algn="ctr" fontAlgn="ctr"/>
                      <a:r>
                        <a:rPr lang="ko-KR" altLang="en-US"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매각비중</a:t>
                      </a:r>
                    </a:p>
                  </a:txBody>
                  <a:tcPr marL="36000" marR="36000"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hMerge="1">
                  <a:txBody>
                    <a:bodyPr/>
                    <a:lstStyle/>
                    <a:p>
                      <a:pPr algn="just" fontAlgn="ctr"/>
                      <a:endParaRPr lang="ko-KR" altLang="en-US" sz="1000" b="0" i="0" u="none" strike="noStrike" dirty="0">
                        <a:solidFill>
                          <a:srgbClr val="000000"/>
                        </a:solidFill>
                        <a:effectLst/>
                        <a:latin typeface="맑은 고딕"/>
                      </a:endParaRPr>
                    </a:p>
                  </a:txBody>
                  <a:tcPr marL="0" marR="0" marT="0" marB="0" anchor="ct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15.4 </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algn="r" fontAlgn="ctr"/>
                      <a:r>
                        <a:rPr lang="en-US" altLang="ko-KR" sz="900" b="0" i="0" u="none" strike="noStrike">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20.3 </a:t>
                      </a:r>
                      <a:endPar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endParaRP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19.4 </a:t>
                      </a: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algn="r" fontAlgn="ctr"/>
                      <a:r>
                        <a:rPr lang="en-US" altLang="ko-KR" sz="900" b="0" i="0" u="none" strike="noStrike">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22.8</a:t>
                      </a:r>
                      <a:endPar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endParaRP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algn="r" fontAlgn="ctr"/>
                      <a:r>
                        <a:rPr lang="en-US" altLang="ko-KR" sz="900" b="0" i="0" u="none" strike="noStrike">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21.6</a:t>
                      </a:r>
                      <a:endPar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endParaRPr>
                    </a:p>
                  </a:txBody>
                  <a:tcPr marL="0" marR="36000" marT="0"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18.6</a:t>
                      </a:r>
                    </a:p>
                  </a:txBody>
                  <a:tcPr marL="9525" marR="36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16.4</a:t>
                      </a:r>
                    </a:p>
                  </a:txBody>
                  <a:tcPr marL="9525" marR="36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10.7</a:t>
                      </a:r>
                    </a:p>
                  </a:txBody>
                  <a:tcPr marL="9525" marR="36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algn="r" fontAlgn="ctr"/>
                      <a:r>
                        <a:rPr lang="en-US" altLang="ko-KR" sz="900" b="0"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18.5</a:t>
                      </a:r>
                    </a:p>
                  </a:txBody>
                  <a:tcPr marL="9525" marR="36000" marT="9525" marB="0" anchor="ctr">
                    <a:lnL w="3175" cap="flat" cmpd="sng" algn="ctr">
                      <a:solidFill>
                        <a:schemeClr val="bg1">
                          <a:lumMod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extLst>
                  <a:ext uri="{0D108BD9-81ED-4DB2-BD59-A6C34878D82A}">
                    <a16:rowId xmlns:a16="http://schemas.microsoft.com/office/drawing/2014/main" val="10007"/>
                  </a:ext>
                </a:extLst>
              </a:tr>
            </a:tbl>
          </a:graphicData>
        </a:graphic>
      </p:graphicFrame>
      <p:graphicFrame>
        <p:nvGraphicFramePr>
          <p:cNvPr id="20" name="차트 2">
            <a:extLst>
              <a:ext uri="{FF2B5EF4-FFF2-40B4-BE49-F238E27FC236}">
                <a16:creationId xmlns:a16="http://schemas.microsoft.com/office/drawing/2014/main" id="{779C319A-8C33-416F-BFE9-51809251F29B}"/>
              </a:ext>
            </a:extLst>
          </p:cNvPr>
          <p:cNvGraphicFramePr/>
          <p:nvPr>
            <p:extLst>
              <p:ext uri="{D42A27DB-BD31-4B8C-83A1-F6EECF244321}">
                <p14:modId xmlns:p14="http://schemas.microsoft.com/office/powerpoint/2010/main" val="250855397"/>
              </p:ext>
            </p:extLst>
          </p:nvPr>
        </p:nvGraphicFramePr>
        <p:xfrm>
          <a:off x="5101693" y="2590141"/>
          <a:ext cx="4099457" cy="2970033"/>
        </p:xfrm>
        <a:graphic>
          <a:graphicData uri="http://schemas.openxmlformats.org/drawingml/2006/chart">
            <c:chart xmlns:c="http://schemas.openxmlformats.org/drawingml/2006/chart" xmlns:r="http://schemas.openxmlformats.org/officeDocument/2006/relationships" r:id="rId2"/>
          </a:graphicData>
        </a:graphic>
      </p:graphicFrame>
      <p:sp>
        <p:nvSpPr>
          <p:cNvPr id="21" name="TextBox 20">
            <a:extLst>
              <a:ext uri="{FF2B5EF4-FFF2-40B4-BE49-F238E27FC236}">
                <a16:creationId xmlns:a16="http://schemas.microsoft.com/office/drawing/2014/main" id="{4EAD4C9B-A08D-435B-85F5-F7442DF0D030}"/>
              </a:ext>
            </a:extLst>
          </p:cNvPr>
          <p:cNvSpPr txBox="1"/>
          <p:nvPr/>
        </p:nvSpPr>
        <p:spPr>
          <a:xfrm>
            <a:off x="4106764" y="2590141"/>
            <a:ext cx="666849" cy="123111"/>
          </a:xfrm>
          <a:prstGeom prst="rect">
            <a:avLst/>
          </a:prstGeom>
          <a:noFill/>
        </p:spPr>
        <p:txBody>
          <a:bodyPr wrap="none" lIns="0" tIns="0" rIns="0" bIns="0" rtlCol="0">
            <a:spAutoFit/>
          </a:bodyPr>
          <a:lstStyle>
            <a:defPPr>
              <a:defRPr lang="en-US"/>
            </a:defPPr>
            <a:lvl1pPr>
              <a:defRPr sz="80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defRPr>
            </a:lvl1pPr>
          </a:lstStyle>
          <a:p>
            <a:r>
              <a:rPr lang="en-US" altLang="ko-KR" dirty="0"/>
              <a:t>(</a:t>
            </a:r>
            <a:r>
              <a:rPr lang="ko-KR" altLang="en-US" dirty="0"/>
              <a:t>단위</a:t>
            </a:r>
            <a:r>
              <a:rPr lang="en-US" altLang="ko-KR" dirty="0"/>
              <a:t>: </a:t>
            </a:r>
            <a:r>
              <a:rPr lang="ko-KR" altLang="en-US" dirty="0"/>
              <a:t>조 원</a:t>
            </a:r>
            <a:r>
              <a:rPr lang="en-US" altLang="ko-KR" dirty="0"/>
              <a:t>, %)</a:t>
            </a:r>
          </a:p>
        </p:txBody>
      </p:sp>
    </p:spTree>
    <p:extLst>
      <p:ext uri="{BB962C8B-B14F-4D97-AF65-F5344CB8AC3E}">
        <p14:creationId xmlns:p14="http://schemas.microsoft.com/office/powerpoint/2010/main" val="24299989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CEAFF"/>
        </a:solidFill>
        <a:effectLst/>
      </p:bgPr>
    </p:bg>
    <p:spTree>
      <p:nvGrpSpPr>
        <p:cNvPr id="1" name=""/>
        <p:cNvGrpSpPr/>
        <p:nvPr/>
      </p:nvGrpSpPr>
      <p:grpSpPr>
        <a:xfrm>
          <a:off x="0" y="0"/>
          <a:ext cx="0" cy="0"/>
          <a:chOff x="0" y="0"/>
          <a:chExt cx="0" cy="0"/>
        </a:xfrm>
      </p:grpSpPr>
      <p:graphicFrame>
        <p:nvGraphicFramePr>
          <p:cNvPr id="9" name="Table 24">
            <a:extLst>
              <a:ext uri="{FF2B5EF4-FFF2-40B4-BE49-F238E27FC236}">
                <a16:creationId xmlns:a16="http://schemas.microsoft.com/office/drawing/2014/main" id="{CC7076F7-0D4D-4B9E-BB41-B7E0BA780CC5}"/>
              </a:ext>
            </a:extLst>
          </p:cNvPr>
          <p:cNvGraphicFramePr>
            <a:graphicFrameLocks/>
          </p:cNvGraphicFramePr>
          <p:nvPr>
            <p:extLst>
              <p:ext uri="{D42A27DB-BD31-4B8C-83A1-F6EECF244321}">
                <p14:modId xmlns:p14="http://schemas.microsoft.com/office/powerpoint/2010/main" val="3318887766"/>
              </p:ext>
            </p:extLst>
          </p:nvPr>
        </p:nvGraphicFramePr>
        <p:xfrm>
          <a:off x="1050977" y="2420937"/>
          <a:ext cx="5849657" cy="2333715"/>
        </p:xfrm>
        <a:graphic>
          <a:graphicData uri="http://schemas.openxmlformats.org/drawingml/2006/table">
            <a:tbl>
              <a:tblPr firstRow="1" bandRow="1"/>
              <a:tblGrid>
                <a:gridCol w="558067">
                  <a:extLst>
                    <a:ext uri="{9D8B030D-6E8A-4147-A177-3AD203B41FA5}">
                      <a16:colId xmlns:a16="http://schemas.microsoft.com/office/drawing/2014/main" val="3168549752"/>
                    </a:ext>
                  </a:extLst>
                </a:gridCol>
                <a:gridCol w="4690223">
                  <a:extLst>
                    <a:ext uri="{9D8B030D-6E8A-4147-A177-3AD203B41FA5}">
                      <a16:colId xmlns:a16="http://schemas.microsoft.com/office/drawing/2014/main" val="620299569"/>
                    </a:ext>
                  </a:extLst>
                </a:gridCol>
                <a:gridCol w="601367">
                  <a:extLst>
                    <a:ext uri="{9D8B030D-6E8A-4147-A177-3AD203B41FA5}">
                      <a16:colId xmlns:a16="http://schemas.microsoft.com/office/drawing/2014/main" val="1172101712"/>
                    </a:ext>
                  </a:extLst>
                </a:gridCol>
              </a:tblGrid>
              <a:tr h="466743">
                <a:tc>
                  <a:txBody>
                    <a:bodyPr/>
                    <a:lstStyle/>
                    <a:p>
                      <a:r>
                        <a:rPr lang="en-GB" sz="1500" b="1" dirty="0">
                          <a:ln>
                            <a:solidFill>
                              <a:schemeClr val="accent1">
                                <a:alpha val="0"/>
                              </a:schemeClr>
                            </a:solidFill>
                          </a:ln>
                          <a:solidFill>
                            <a:schemeClr val="bg1"/>
                          </a:solidFill>
                          <a:latin typeface="+mn-ea"/>
                          <a:ea typeface="+mn-ea"/>
                        </a:rPr>
                        <a:t>I.</a:t>
                      </a:r>
                    </a:p>
                  </a:txBody>
                  <a:tcPr marL="108000" marR="0" marT="0" marB="0" anchor="ctr">
                    <a:lnL w="12700" cmpd="sng">
                      <a:noFill/>
                    </a:lnL>
                    <a:lnR w="12700" cmpd="sng">
                      <a:noFill/>
                    </a:lnR>
                    <a:lnT w="6350" cap="flat" cmpd="sng" algn="ctr">
                      <a:no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lvl1pPr marL="0" algn="l" defTabSz="914400" rtl="0" eaLnBrk="1" latinLnBrk="1" hangingPunct="1">
                        <a:defRPr sz="1800" b="1" kern="1200">
                          <a:solidFill>
                            <a:schemeClr val="lt1"/>
                          </a:solidFill>
                          <a:latin typeface="Arial"/>
                        </a:defRPr>
                      </a:lvl1pPr>
                      <a:lvl2pPr marL="457200" algn="l" defTabSz="914400" rtl="0" eaLnBrk="1" latinLnBrk="1" hangingPunct="1">
                        <a:defRPr sz="1800" b="1" kern="1200">
                          <a:solidFill>
                            <a:schemeClr val="lt1"/>
                          </a:solidFill>
                          <a:latin typeface="Arial"/>
                        </a:defRPr>
                      </a:lvl2pPr>
                      <a:lvl3pPr marL="914400" algn="l" defTabSz="914400" rtl="0" eaLnBrk="1" latinLnBrk="1" hangingPunct="1">
                        <a:defRPr sz="1800" b="1" kern="1200">
                          <a:solidFill>
                            <a:schemeClr val="lt1"/>
                          </a:solidFill>
                          <a:latin typeface="Arial"/>
                        </a:defRPr>
                      </a:lvl3pPr>
                      <a:lvl4pPr marL="1371600" algn="l" defTabSz="914400" rtl="0" eaLnBrk="1" latinLnBrk="1" hangingPunct="1">
                        <a:defRPr sz="1800" b="1" kern="1200">
                          <a:solidFill>
                            <a:schemeClr val="lt1"/>
                          </a:solidFill>
                          <a:latin typeface="Arial"/>
                        </a:defRPr>
                      </a:lvl4pPr>
                      <a:lvl5pPr marL="1828800" algn="l" defTabSz="914400" rtl="0" eaLnBrk="1" latinLnBrk="1" hangingPunct="1">
                        <a:defRPr sz="1800" b="1" kern="1200">
                          <a:solidFill>
                            <a:schemeClr val="lt1"/>
                          </a:solidFill>
                          <a:latin typeface="Arial"/>
                        </a:defRPr>
                      </a:lvl5pPr>
                      <a:lvl6pPr marL="2286000" algn="l" defTabSz="914400" rtl="0" eaLnBrk="1" latinLnBrk="1" hangingPunct="1">
                        <a:defRPr sz="1800" b="1" kern="1200">
                          <a:solidFill>
                            <a:schemeClr val="lt1"/>
                          </a:solidFill>
                          <a:latin typeface="Arial"/>
                        </a:defRPr>
                      </a:lvl6pPr>
                      <a:lvl7pPr marL="2743200" algn="l" defTabSz="914400" rtl="0" eaLnBrk="1" latinLnBrk="1" hangingPunct="1">
                        <a:defRPr sz="1800" b="1" kern="1200">
                          <a:solidFill>
                            <a:schemeClr val="lt1"/>
                          </a:solidFill>
                          <a:latin typeface="Arial"/>
                        </a:defRPr>
                      </a:lvl7pPr>
                      <a:lvl8pPr marL="3200400" algn="l" defTabSz="914400" rtl="0" eaLnBrk="1" latinLnBrk="1" hangingPunct="1">
                        <a:defRPr sz="1800" b="1" kern="1200">
                          <a:solidFill>
                            <a:schemeClr val="lt1"/>
                          </a:solidFill>
                          <a:latin typeface="Arial"/>
                        </a:defRPr>
                      </a:lvl8pPr>
                      <a:lvl9pPr marL="3657600" algn="l" defTabSz="914400" rtl="0" eaLnBrk="1" latinLnBrk="1" hangingPunct="1">
                        <a:defRPr sz="1800" b="1" kern="1200">
                          <a:solidFill>
                            <a:schemeClr val="lt1"/>
                          </a:solidFill>
                          <a:latin typeface="Arial"/>
                        </a:defRPr>
                      </a:lvl9pPr>
                    </a:lstStyle>
                    <a:p>
                      <a:r>
                        <a:rPr lang="ko-KR" altLang="en-US" sz="1500" b="1" dirty="0">
                          <a:ln>
                            <a:solidFill>
                              <a:schemeClr val="accent1">
                                <a:alpha val="0"/>
                              </a:schemeClr>
                            </a:solidFill>
                          </a:ln>
                          <a:solidFill>
                            <a:schemeClr val="bg1"/>
                          </a:solidFill>
                          <a:latin typeface="+mn-ea"/>
                          <a:ea typeface="+mn-ea"/>
                        </a:rPr>
                        <a:t>국내외</a:t>
                      </a:r>
                      <a:r>
                        <a:rPr lang="en-US" sz="1500" b="1" dirty="0">
                          <a:ln>
                            <a:solidFill>
                              <a:schemeClr val="accent1">
                                <a:alpha val="0"/>
                              </a:schemeClr>
                            </a:solidFill>
                          </a:ln>
                          <a:solidFill>
                            <a:schemeClr val="bg1"/>
                          </a:solidFill>
                          <a:latin typeface="+mn-ea"/>
                          <a:ea typeface="+mn-ea"/>
                        </a:rPr>
                        <a:t> </a:t>
                      </a:r>
                      <a:r>
                        <a:rPr lang="ko-KR" altLang="en-US" sz="1500" b="1" dirty="0">
                          <a:ln>
                            <a:solidFill>
                              <a:schemeClr val="accent1">
                                <a:alpha val="0"/>
                              </a:schemeClr>
                            </a:solidFill>
                          </a:ln>
                          <a:solidFill>
                            <a:schemeClr val="bg1"/>
                          </a:solidFill>
                          <a:latin typeface="+mn-ea"/>
                          <a:ea typeface="+mn-ea"/>
                        </a:rPr>
                        <a:t>경제 동향</a:t>
                      </a:r>
                      <a:endParaRPr lang="en-GB" sz="1500" b="1" dirty="0">
                        <a:ln>
                          <a:solidFill>
                            <a:schemeClr val="accent1">
                              <a:alpha val="0"/>
                            </a:schemeClr>
                          </a:solidFill>
                        </a:ln>
                        <a:solidFill>
                          <a:schemeClr val="bg1"/>
                        </a:solidFill>
                        <a:latin typeface="+mn-ea"/>
                        <a:ea typeface="+mn-ea"/>
                      </a:endParaRPr>
                    </a:p>
                  </a:txBody>
                  <a:tcPr marL="0" marR="0" marT="0" marB="0" anchor="ctr">
                    <a:lnL w="12700" cmpd="sng">
                      <a:noFill/>
                    </a:lnL>
                    <a:lnR w="12700" cmpd="sng">
                      <a:noFill/>
                    </a:lnR>
                    <a:lnT w="6350" cap="flat" cmpd="sng" algn="ctr">
                      <a:no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lvl1pPr marL="0" algn="l" defTabSz="914400" rtl="0" eaLnBrk="1" latinLnBrk="1" hangingPunct="1">
                        <a:defRPr sz="1800" b="1" kern="1200">
                          <a:solidFill>
                            <a:schemeClr val="lt1"/>
                          </a:solidFill>
                          <a:latin typeface="Arial"/>
                        </a:defRPr>
                      </a:lvl1pPr>
                      <a:lvl2pPr marL="457200" algn="l" defTabSz="914400" rtl="0" eaLnBrk="1" latinLnBrk="1" hangingPunct="1">
                        <a:defRPr sz="1800" b="1" kern="1200">
                          <a:solidFill>
                            <a:schemeClr val="lt1"/>
                          </a:solidFill>
                          <a:latin typeface="Arial"/>
                        </a:defRPr>
                      </a:lvl2pPr>
                      <a:lvl3pPr marL="914400" algn="l" defTabSz="914400" rtl="0" eaLnBrk="1" latinLnBrk="1" hangingPunct="1">
                        <a:defRPr sz="1800" b="1" kern="1200">
                          <a:solidFill>
                            <a:schemeClr val="lt1"/>
                          </a:solidFill>
                          <a:latin typeface="Arial"/>
                        </a:defRPr>
                      </a:lvl3pPr>
                      <a:lvl4pPr marL="1371600" algn="l" defTabSz="914400" rtl="0" eaLnBrk="1" latinLnBrk="1" hangingPunct="1">
                        <a:defRPr sz="1800" b="1" kern="1200">
                          <a:solidFill>
                            <a:schemeClr val="lt1"/>
                          </a:solidFill>
                          <a:latin typeface="Arial"/>
                        </a:defRPr>
                      </a:lvl4pPr>
                      <a:lvl5pPr marL="1828800" algn="l" defTabSz="914400" rtl="0" eaLnBrk="1" latinLnBrk="1" hangingPunct="1">
                        <a:defRPr sz="1800" b="1" kern="1200">
                          <a:solidFill>
                            <a:schemeClr val="lt1"/>
                          </a:solidFill>
                          <a:latin typeface="Arial"/>
                        </a:defRPr>
                      </a:lvl5pPr>
                      <a:lvl6pPr marL="2286000" algn="l" defTabSz="914400" rtl="0" eaLnBrk="1" latinLnBrk="1" hangingPunct="1">
                        <a:defRPr sz="1800" b="1" kern="1200">
                          <a:solidFill>
                            <a:schemeClr val="lt1"/>
                          </a:solidFill>
                          <a:latin typeface="Arial"/>
                        </a:defRPr>
                      </a:lvl6pPr>
                      <a:lvl7pPr marL="2743200" algn="l" defTabSz="914400" rtl="0" eaLnBrk="1" latinLnBrk="1" hangingPunct="1">
                        <a:defRPr sz="1800" b="1" kern="1200">
                          <a:solidFill>
                            <a:schemeClr val="lt1"/>
                          </a:solidFill>
                          <a:latin typeface="Arial"/>
                        </a:defRPr>
                      </a:lvl7pPr>
                      <a:lvl8pPr marL="3200400" algn="l" defTabSz="914400" rtl="0" eaLnBrk="1" latinLnBrk="1" hangingPunct="1">
                        <a:defRPr sz="1800" b="1" kern="1200">
                          <a:solidFill>
                            <a:schemeClr val="lt1"/>
                          </a:solidFill>
                          <a:latin typeface="Arial"/>
                        </a:defRPr>
                      </a:lvl8pPr>
                      <a:lvl9pPr marL="3657600" algn="l" defTabSz="914400" rtl="0" eaLnBrk="1" latinLnBrk="1" hangingPunct="1">
                        <a:defRPr sz="1800" b="1" kern="1200">
                          <a:solidFill>
                            <a:schemeClr val="lt1"/>
                          </a:solidFill>
                          <a:latin typeface="Arial"/>
                        </a:defRPr>
                      </a:lvl9pPr>
                    </a:lstStyle>
                    <a:p>
                      <a:pPr algn="r"/>
                      <a:r>
                        <a:rPr lang="en-GB" sz="1500" b="1" dirty="0">
                          <a:ln>
                            <a:solidFill>
                              <a:schemeClr val="accent1">
                                <a:alpha val="0"/>
                              </a:schemeClr>
                            </a:solidFill>
                          </a:ln>
                          <a:solidFill>
                            <a:schemeClr val="bg1"/>
                          </a:solidFill>
                          <a:latin typeface="+mn-ea"/>
                          <a:ea typeface="+mn-ea"/>
                        </a:rPr>
                        <a:t>2</a:t>
                      </a:r>
                    </a:p>
                  </a:txBody>
                  <a:tcPr marL="80189" marR="108000" marT="0" marB="0" anchor="ctr">
                    <a:lnL w="12700" cmpd="sng">
                      <a:noFill/>
                    </a:lnL>
                    <a:lnR w="12700" cmpd="sng">
                      <a:noFill/>
                    </a:lnR>
                    <a:lnT w="6350" cap="flat" cmpd="sng" algn="ctr">
                      <a:no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rgbClr val="00338D"/>
                    </a:solidFill>
                  </a:tcPr>
                </a:tc>
                <a:extLst>
                  <a:ext uri="{0D108BD9-81ED-4DB2-BD59-A6C34878D82A}">
                    <a16:rowId xmlns:a16="http://schemas.microsoft.com/office/drawing/2014/main" val="2449216587"/>
                  </a:ext>
                </a:extLst>
              </a:tr>
              <a:tr h="46674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500" b="0" i="0" u="none" strike="noStrike" kern="1200" cap="none" spc="0" normalizeH="0" baseline="0" noProof="0" dirty="0">
                          <a:ln>
                            <a:solidFill>
                              <a:schemeClr val="accent1">
                                <a:alpha val="0"/>
                              </a:schemeClr>
                            </a:solidFill>
                          </a:ln>
                          <a:solidFill>
                            <a:srgbClr val="00338D"/>
                          </a:solidFill>
                          <a:effectLst/>
                          <a:uLnTx/>
                          <a:uFillTx/>
                          <a:latin typeface="+mn-lt"/>
                          <a:ea typeface="+mn-ea"/>
                          <a:cs typeface="+mn-cs"/>
                        </a:rPr>
                        <a:t>II.</a:t>
                      </a:r>
                    </a:p>
                  </a:txBody>
                  <a:tcPr marL="108000" marR="0" marT="0" marB="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ko-KR" altLang="en-US" sz="1500" b="0" i="0" u="none" strike="noStrike" kern="1200" cap="none" spc="0" normalizeH="0" baseline="0" noProof="0" dirty="0">
                          <a:ln>
                            <a:solidFill>
                              <a:schemeClr val="accent1">
                                <a:alpha val="0"/>
                              </a:schemeClr>
                            </a:solidFill>
                          </a:ln>
                          <a:solidFill>
                            <a:srgbClr val="00328C"/>
                          </a:solidFill>
                          <a:effectLst/>
                          <a:uLnTx/>
                          <a:uFillTx/>
                          <a:latin typeface="+mn-ea"/>
                          <a:ea typeface="+mn-ea"/>
                          <a:cs typeface="+mn-cs"/>
                        </a:rPr>
                        <a:t>국내 금융안정 상황 진단</a:t>
                      </a:r>
                    </a:p>
                  </a:txBody>
                  <a:tcPr marL="0" marR="0" marT="0" marB="0" anchor="ctr">
                    <a:lnL w="12700" cmpd="sng">
                      <a:noFill/>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algn="r"/>
                      <a:r>
                        <a:rPr lang="en-GB" sz="1500" b="0" dirty="0">
                          <a:ln>
                            <a:solidFill>
                              <a:schemeClr val="accent1">
                                <a:alpha val="0"/>
                              </a:schemeClr>
                            </a:solidFill>
                          </a:ln>
                          <a:solidFill>
                            <a:srgbClr val="00338D"/>
                          </a:solidFill>
                          <a:latin typeface="+mn-lt"/>
                        </a:rPr>
                        <a:t>10</a:t>
                      </a:r>
                    </a:p>
                  </a:txBody>
                  <a:tcPr marL="80189" marR="10800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60955894"/>
                  </a:ext>
                </a:extLst>
              </a:tr>
              <a:tr h="46674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500" b="0" i="0" u="none" strike="noStrike" kern="1200" cap="none" spc="0" normalizeH="0" baseline="0" noProof="0" dirty="0">
                          <a:ln>
                            <a:solidFill>
                              <a:schemeClr val="accent1">
                                <a:alpha val="0"/>
                              </a:schemeClr>
                            </a:solidFill>
                          </a:ln>
                          <a:solidFill>
                            <a:srgbClr val="00338D"/>
                          </a:solidFill>
                          <a:effectLst/>
                          <a:uLnTx/>
                          <a:uFillTx/>
                          <a:latin typeface="+mn-lt"/>
                          <a:ea typeface="+mn-ea"/>
                          <a:cs typeface="+mn-cs"/>
                        </a:rPr>
                        <a:t>III.</a:t>
                      </a:r>
                    </a:p>
                  </a:txBody>
                  <a:tcPr marL="10800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ko-KR" altLang="en-US" sz="1500" b="0" i="0" u="none" strike="noStrike" kern="1200" cap="none" spc="0" normalizeH="0" baseline="0" noProof="0" dirty="0">
                          <a:ln>
                            <a:solidFill>
                              <a:schemeClr val="accent1">
                                <a:alpha val="0"/>
                              </a:schemeClr>
                            </a:solidFill>
                          </a:ln>
                          <a:solidFill>
                            <a:srgbClr val="00328C"/>
                          </a:solidFill>
                          <a:effectLst/>
                          <a:uLnTx/>
                          <a:uFillTx/>
                          <a:latin typeface="+mn-ea"/>
                          <a:ea typeface="+mn-ea"/>
                          <a:cs typeface="+mn-cs"/>
                        </a:rPr>
                        <a:t>국내 부실채권</a:t>
                      </a:r>
                      <a:r>
                        <a:rPr kumimoji="0" lang="en-US" altLang="ko-KR" sz="1500" b="0" i="0" u="none" strike="noStrike" kern="1200" cap="none" spc="0" normalizeH="0" baseline="0" noProof="0" dirty="0">
                          <a:ln>
                            <a:solidFill>
                              <a:schemeClr val="accent1">
                                <a:alpha val="0"/>
                              </a:schemeClr>
                            </a:solidFill>
                          </a:ln>
                          <a:solidFill>
                            <a:srgbClr val="00328C"/>
                          </a:solidFill>
                          <a:effectLst/>
                          <a:uLnTx/>
                          <a:uFillTx/>
                          <a:latin typeface="+mn-ea"/>
                          <a:ea typeface="+mn-ea"/>
                          <a:cs typeface="+mn-cs"/>
                        </a:rPr>
                        <a:t>(NPL) </a:t>
                      </a:r>
                      <a:r>
                        <a:rPr kumimoji="0" lang="ko-KR" altLang="en-US" sz="1500" b="0" i="0" u="none" strike="noStrike" kern="1200" cap="none" spc="0" normalizeH="0" baseline="0" noProof="0" dirty="0">
                          <a:ln>
                            <a:solidFill>
                              <a:schemeClr val="accent1">
                                <a:alpha val="0"/>
                              </a:schemeClr>
                            </a:solidFill>
                          </a:ln>
                          <a:solidFill>
                            <a:srgbClr val="00328C"/>
                          </a:solidFill>
                          <a:effectLst/>
                          <a:uLnTx/>
                          <a:uFillTx/>
                          <a:latin typeface="+mn-ea"/>
                          <a:ea typeface="+mn-ea"/>
                          <a:cs typeface="+mn-cs"/>
                        </a:rPr>
                        <a:t>시장 동향</a:t>
                      </a:r>
                    </a:p>
                  </a:txBody>
                  <a:tcPr marL="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GB" sz="1500" b="0" i="0" u="none" strike="noStrike" kern="1200" cap="none" spc="0" normalizeH="0" baseline="0" dirty="0">
                          <a:ln>
                            <a:solidFill>
                              <a:schemeClr val="accent1">
                                <a:alpha val="0"/>
                              </a:schemeClr>
                            </a:solidFill>
                          </a:ln>
                          <a:solidFill>
                            <a:srgbClr val="00338D"/>
                          </a:solidFill>
                          <a:effectLst/>
                          <a:uLnTx/>
                          <a:uFillTx/>
                          <a:latin typeface="+mn-lt"/>
                          <a:ea typeface="+mn-ea"/>
                          <a:cs typeface="+mn-cs"/>
                        </a:rPr>
                        <a:t>21</a:t>
                      </a:r>
                    </a:p>
                  </a:txBody>
                  <a:tcPr marL="80189" marR="10800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0045840"/>
                  </a:ext>
                </a:extLst>
              </a:tr>
              <a:tr h="46674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500" b="0" i="0" u="none" strike="noStrike" kern="1200" cap="none" spc="0" normalizeH="0" baseline="0" noProof="0" dirty="0">
                          <a:ln>
                            <a:solidFill>
                              <a:schemeClr val="accent1">
                                <a:alpha val="0"/>
                              </a:schemeClr>
                            </a:solidFill>
                          </a:ln>
                          <a:solidFill>
                            <a:srgbClr val="00338D"/>
                          </a:solidFill>
                          <a:effectLst/>
                          <a:uLnTx/>
                          <a:uFillTx/>
                          <a:latin typeface="+mn-lt"/>
                          <a:ea typeface="+mn-ea"/>
                          <a:cs typeface="+mn-cs"/>
                        </a:rPr>
                        <a:t>IV.</a:t>
                      </a:r>
                    </a:p>
                  </a:txBody>
                  <a:tcPr marL="108000" marR="0" marT="0" marB="0" anchor="ctr">
                    <a:lnL w="12700" cmpd="sng">
                      <a:noFill/>
                    </a:lnL>
                    <a:lnR w="12700" cmpd="sng">
                      <a:noFill/>
                    </a:lnR>
                    <a:lnT w="12700" cap="flat" cmpd="sng" algn="ctr">
                      <a:solidFill>
                        <a:schemeClr val="bg1">
                          <a:lumMod val="85000"/>
                        </a:scheme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ko-KR" altLang="en-US"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국내 부실채권</a:t>
                      </a:r>
                      <a:r>
                        <a:rPr kumimoji="0" lang="en-US" altLang="ko-KR"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(NPL) </a:t>
                      </a:r>
                      <a:r>
                        <a:rPr kumimoji="0" lang="ko-KR" altLang="en-US"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시장 주요</a:t>
                      </a:r>
                      <a:r>
                        <a:rPr kumimoji="0" lang="en-US" altLang="ko-KR"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 </a:t>
                      </a:r>
                      <a:r>
                        <a:rPr kumimoji="0" lang="ko-KR" altLang="en-US"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이슈 </a:t>
                      </a:r>
                    </a:p>
                  </a:txBody>
                  <a:tcPr marL="0" marR="0" marT="0" marB="0" anchor="ctr">
                    <a:lnL w="12700" cmpd="sng">
                      <a:noFill/>
                    </a:lnL>
                    <a:lnR w="12700" cmpd="sng">
                      <a:noFill/>
                    </a:lnR>
                    <a:lnT w="12700" cap="flat" cmpd="sng" algn="ctr">
                      <a:solidFill>
                        <a:schemeClr val="bg1">
                          <a:lumMod val="85000"/>
                        </a:scheme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algn="r"/>
                      <a:r>
                        <a:rPr lang="en-GB" sz="1500" b="0" dirty="0">
                          <a:ln>
                            <a:solidFill>
                              <a:schemeClr val="accent1">
                                <a:alpha val="0"/>
                              </a:schemeClr>
                            </a:solidFill>
                          </a:ln>
                          <a:solidFill>
                            <a:srgbClr val="00338D"/>
                          </a:solidFill>
                          <a:latin typeface="+mn-lt"/>
                        </a:rPr>
                        <a:t>31</a:t>
                      </a:r>
                    </a:p>
                  </a:txBody>
                  <a:tcPr marL="80189" marR="108000" marT="0" marB="0" anchor="ctr">
                    <a:lnL w="12700" cmpd="sng">
                      <a:noFill/>
                    </a:lnL>
                    <a:lnR w="12700" cmpd="sng">
                      <a:noFill/>
                    </a:lnR>
                    <a:lnT w="12700" cap="flat" cmpd="sng" algn="ctr">
                      <a:solidFill>
                        <a:schemeClr val="bg1">
                          <a:lumMod val="85000"/>
                        </a:scheme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4883214"/>
                  </a:ext>
                </a:extLst>
              </a:tr>
              <a:tr h="46674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500" b="0" i="0" u="none" strike="noStrike" kern="1200" cap="none" spc="0" normalizeH="0" baseline="0" noProof="0" dirty="0">
                          <a:ln>
                            <a:solidFill>
                              <a:schemeClr val="accent1">
                                <a:alpha val="0"/>
                              </a:schemeClr>
                            </a:solidFill>
                          </a:ln>
                          <a:solidFill>
                            <a:srgbClr val="00338D"/>
                          </a:solidFill>
                          <a:effectLst/>
                          <a:uLnTx/>
                          <a:uFillTx/>
                          <a:latin typeface="+mn-lt"/>
                          <a:ea typeface="+mn-ea"/>
                          <a:cs typeface="+mn-cs"/>
                        </a:rPr>
                        <a:t>V.</a:t>
                      </a:r>
                    </a:p>
                  </a:txBody>
                  <a:tcPr marL="10800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ko-KR"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2023</a:t>
                      </a:r>
                      <a:r>
                        <a:rPr kumimoji="0" lang="ko-KR" altLang="en-US"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년 하반기 부실채권</a:t>
                      </a:r>
                      <a:r>
                        <a:rPr kumimoji="0" lang="en-US" altLang="ko-KR"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(NPL) </a:t>
                      </a:r>
                      <a:r>
                        <a:rPr kumimoji="0" lang="ko-KR" altLang="en-US"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시장 전망</a:t>
                      </a:r>
                    </a:p>
                  </a:txBody>
                  <a:tcPr marL="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algn="r"/>
                      <a:r>
                        <a:rPr lang="en-GB" sz="1500" b="0" dirty="0">
                          <a:ln>
                            <a:solidFill>
                              <a:schemeClr val="accent1">
                                <a:alpha val="0"/>
                              </a:schemeClr>
                            </a:solidFill>
                          </a:ln>
                          <a:solidFill>
                            <a:srgbClr val="00338D"/>
                          </a:solidFill>
                          <a:latin typeface="+mn-lt"/>
                        </a:rPr>
                        <a:t>41</a:t>
                      </a:r>
                    </a:p>
                  </a:txBody>
                  <a:tcPr marL="80189" marR="10800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68550306"/>
                  </a:ext>
                </a:extLst>
              </a:tr>
            </a:tbl>
          </a:graphicData>
        </a:graphic>
      </p:graphicFrame>
    </p:spTree>
    <p:extLst>
      <p:ext uri="{BB962C8B-B14F-4D97-AF65-F5344CB8AC3E}">
        <p14:creationId xmlns:p14="http://schemas.microsoft.com/office/powerpoint/2010/main" val="39898550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ED698C70-F79A-47E5-9957-4A5768D01E08}"/>
              </a:ext>
            </a:extLst>
          </p:cNvPr>
          <p:cNvSpPr txBox="1"/>
          <p:nvPr/>
        </p:nvSpPr>
        <p:spPr>
          <a:xfrm>
            <a:off x="5132389" y="5599278"/>
            <a:ext cx="4284613" cy="601497"/>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각 사 투자설명서 및 신용평가보고서</a:t>
            </a:r>
            <a:r>
              <a:rPr lang="en-US" altLang="ko-KR" dirty="0">
                <a:solidFill>
                  <a:schemeClr val="bg1">
                    <a:lumMod val="50000"/>
                  </a:schemeClr>
                </a:solidFill>
              </a:rPr>
              <a:t>, </a:t>
            </a:r>
            <a:r>
              <a:rPr lang="ko-KR" altLang="en-US" dirty="0">
                <a:solidFill>
                  <a:schemeClr val="bg1">
                    <a:lumMod val="50000"/>
                  </a:schemeClr>
                </a:solidFill>
              </a:rPr>
              <a:t>언론보도 종합</a:t>
            </a:r>
          </a:p>
          <a:p>
            <a:r>
              <a:rPr lang="en-US" altLang="ko-KR" dirty="0">
                <a:solidFill>
                  <a:schemeClr val="bg1">
                    <a:lumMod val="50000"/>
                  </a:schemeClr>
                </a:solidFill>
              </a:rPr>
              <a:t>Note 1: </a:t>
            </a:r>
            <a:r>
              <a:rPr lang="ko-KR" altLang="en-US" dirty="0">
                <a:solidFill>
                  <a:schemeClr val="bg1">
                    <a:lumMod val="50000"/>
                  </a:schemeClr>
                </a:solidFill>
              </a:rPr>
              <a:t>평균 </a:t>
            </a:r>
            <a:r>
              <a:rPr lang="ko-KR" altLang="en-US" dirty="0" err="1">
                <a:solidFill>
                  <a:schemeClr val="bg1">
                    <a:lumMod val="50000"/>
                  </a:schemeClr>
                </a:solidFill>
              </a:rPr>
              <a:t>매입률은</a:t>
            </a:r>
            <a:r>
              <a:rPr lang="ko-KR" altLang="en-US" dirty="0">
                <a:solidFill>
                  <a:schemeClr val="bg1">
                    <a:lumMod val="50000"/>
                  </a:schemeClr>
                </a:solidFill>
              </a:rPr>
              <a:t> </a:t>
            </a:r>
            <a:r>
              <a:rPr lang="en-US" altLang="ko-KR" dirty="0">
                <a:solidFill>
                  <a:schemeClr val="bg1">
                    <a:lumMod val="50000"/>
                  </a:schemeClr>
                </a:solidFill>
              </a:rPr>
              <a:t>2017~2020</a:t>
            </a:r>
            <a:r>
              <a:rPr lang="ko-KR" altLang="en-US" dirty="0">
                <a:solidFill>
                  <a:schemeClr val="bg1">
                    <a:lumMod val="50000"/>
                  </a:schemeClr>
                </a:solidFill>
              </a:rPr>
              <a:t>년은 </a:t>
            </a:r>
            <a:r>
              <a:rPr lang="en-US" altLang="ko-KR" dirty="0">
                <a:solidFill>
                  <a:schemeClr val="bg1">
                    <a:lumMod val="50000"/>
                  </a:schemeClr>
                </a:solidFill>
              </a:rPr>
              <a:t>3</a:t>
            </a:r>
            <a:r>
              <a:rPr lang="ko-KR" altLang="en-US" dirty="0">
                <a:solidFill>
                  <a:schemeClr val="bg1">
                    <a:lumMod val="50000"/>
                  </a:schemeClr>
                </a:solidFill>
              </a:rPr>
              <a:t>개사</a:t>
            </a:r>
            <a:r>
              <a:rPr lang="en-US" altLang="ko-KR" dirty="0">
                <a:solidFill>
                  <a:schemeClr val="bg1">
                    <a:lumMod val="50000"/>
                  </a:schemeClr>
                </a:solidFill>
              </a:rPr>
              <a:t>, 2021~2023</a:t>
            </a:r>
            <a:r>
              <a:rPr lang="ko-KR" altLang="en-US" dirty="0">
                <a:solidFill>
                  <a:schemeClr val="bg1">
                    <a:lumMod val="50000"/>
                  </a:schemeClr>
                </a:solidFill>
              </a:rPr>
              <a:t>년 상반기는 </a:t>
            </a:r>
            <a:r>
              <a:rPr lang="en-US" altLang="ko-KR" dirty="0">
                <a:solidFill>
                  <a:schemeClr val="bg1">
                    <a:lumMod val="50000"/>
                  </a:schemeClr>
                </a:solidFill>
              </a:rPr>
              <a:t>5</a:t>
            </a:r>
            <a:r>
              <a:rPr lang="ko-KR" altLang="en-US" dirty="0">
                <a:solidFill>
                  <a:schemeClr val="bg1">
                    <a:lumMod val="50000"/>
                  </a:schemeClr>
                </a:solidFill>
              </a:rPr>
              <a:t>개사 대상 단순평균으로 산정</a:t>
            </a:r>
            <a:endParaRPr lang="en-US" altLang="ko-KR" dirty="0">
              <a:solidFill>
                <a:schemeClr val="bg1">
                  <a:lumMod val="50000"/>
                </a:schemeClr>
              </a:solidFill>
            </a:endParaRPr>
          </a:p>
          <a:p>
            <a:r>
              <a:rPr lang="en-US" altLang="ko-KR" dirty="0">
                <a:solidFill>
                  <a:schemeClr val="bg1">
                    <a:lumMod val="50000"/>
                  </a:schemeClr>
                </a:solidFill>
              </a:rPr>
              <a:t>Note 2: </a:t>
            </a:r>
            <a:r>
              <a:rPr lang="ko-KR" altLang="en-US" dirty="0">
                <a:solidFill>
                  <a:schemeClr val="bg1">
                    <a:lumMod val="50000"/>
                  </a:schemeClr>
                </a:solidFill>
              </a:rPr>
              <a:t>키움</a:t>
            </a:r>
            <a:r>
              <a:rPr lang="en-US" altLang="ko-KR" dirty="0">
                <a:solidFill>
                  <a:schemeClr val="bg1">
                    <a:lumMod val="50000"/>
                  </a:schemeClr>
                </a:solidFill>
              </a:rPr>
              <a:t>F&amp;I</a:t>
            </a:r>
            <a:r>
              <a:rPr lang="ko-KR" altLang="en-US" dirty="0">
                <a:solidFill>
                  <a:schemeClr val="bg1">
                    <a:lumMod val="50000"/>
                  </a:schemeClr>
                </a:solidFill>
              </a:rPr>
              <a:t>는 </a:t>
            </a:r>
            <a:r>
              <a:rPr lang="en-US" altLang="ko-KR" dirty="0">
                <a:solidFill>
                  <a:schemeClr val="bg1">
                    <a:lumMod val="50000"/>
                  </a:schemeClr>
                </a:solidFill>
              </a:rPr>
              <a:t>2023</a:t>
            </a:r>
            <a:r>
              <a:rPr lang="ko-KR" altLang="en-US" dirty="0">
                <a:solidFill>
                  <a:schemeClr val="bg1">
                    <a:lumMod val="50000"/>
                  </a:schemeClr>
                </a:solidFill>
              </a:rPr>
              <a:t>년 </a:t>
            </a:r>
            <a:r>
              <a:rPr lang="en-US" altLang="ko-KR" dirty="0">
                <a:solidFill>
                  <a:schemeClr val="bg1">
                    <a:lumMod val="50000"/>
                  </a:schemeClr>
                </a:solidFill>
              </a:rPr>
              <a:t>1~5</a:t>
            </a:r>
            <a:r>
              <a:rPr lang="ko-KR" altLang="en-US" dirty="0">
                <a:solidFill>
                  <a:schemeClr val="bg1">
                    <a:lumMod val="50000"/>
                  </a:schemeClr>
                </a:solidFill>
              </a:rPr>
              <a:t>월 기준 </a:t>
            </a:r>
            <a:r>
              <a:rPr lang="ko-KR" altLang="en-US" dirty="0" err="1">
                <a:solidFill>
                  <a:schemeClr val="bg1">
                    <a:lumMod val="50000"/>
                  </a:schemeClr>
                </a:solidFill>
              </a:rPr>
              <a:t>매입률</a:t>
            </a:r>
            <a:r>
              <a:rPr lang="en-US" altLang="ko-KR" dirty="0">
                <a:solidFill>
                  <a:schemeClr val="bg1">
                    <a:lumMod val="50000"/>
                  </a:schemeClr>
                </a:solidFill>
              </a:rPr>
              <a:t>, </a:t>
            </a:r>
            <a:r>
              <a:rPr lang="ko-KR" altLang="en-US" dirty="0">
                <a:solidFill>
                  <a:schemeClr val="bg1">
                    <a:lumMod val="50000"/>
                  </a:schemeClr>
                </a:solidFill>
              </a:rPr>
              <a:t>한국산업은행 부실채권 </a:t>
            </a:r>
            <a:r>
              <a:rPr lang="ko-KR" altLang="en-US" dirty="0" err="1">
                <a:solidFill>
                  <a:schemeClr val="bg1">
                    <a:lumMod val="50000"/>
                  </a:schemeClr>
                </a:solidFill>
              </a:rPr>
              <a:t>매입건</a:t>
            </a:r>
            <a:r>
              <a:rPr lang="ko-KR" altLang="en-US" dirty="0">
                <a:solidFill>
                  <a:schemeClr val="bg1">
                    <a:lumMod val="50000"/>
                  </a:schemeClr>
                </a:solidFill>
              </a:rPr>
              <a:t> 제외 시 </a:t>
            </a:r>
            <a:r>
              <a:rPr lang="ko-KR" altLang="en-US" dirty="0" err="1">
                <a:solidFill>
                  <a:schemeClr val="bg1">
                    <a:lumMod val="50000"/>
                  </a:schemeClr>
                </a:solidFill>
              </a:rPr>
              <a:t>매입률</a:t>
            </a:r>
            <a:r>
              <a:rPr lang="ko-KR" altLang="en-US" dirty="0">
                <a:solidFill>
                  <a:schemeClr val="bg1">
                    <a:lumMod val="50000"/>
                  </a:schemeClr>
                </a:solidFill>
              </a:rPr>
              <a:t> </a:t>
            </a:r>
            <a:r>
              <a:rPr lang="en-US" altLang="ko-KR" dirty="0">
                <a:solidFill>
                  <a:schemeClr val="bg1">
                    <a:lumMod val="50000"/>
                  </a:schemeClr>
                </a:solidFill>
              </a:rPr>
              <a:t>87.9%</a:t>
            </a:r>
          </a:p>
          <a:p>
            <a:r>
              <a:rPr lang="en-US" altLang="ko-KR" dirty="0">
                <a:solidFill>
                  <a:schemeClr val="bg1">
                    <a:lumMod val="50000"/>
                  </a:schemeClr>
                </a:solidFill>
              </a:rPr>
              <a:t>Note</a:t>
            </a:r>
            <a:r>
              <a:rPr lang="ko-KR" altLang="en-US" dirty="0">
                <a:solidFill>
                  <a:schemeClr val="bg1">
                    <a:lumMod val="50000"/>
                  </a:schemeClr>
                </a:solidFill>
              </a:rPr>
              <a:t> </a:t>
            </a:r>
            <a:r>
              <a:rPr lang="en-US" altLang="ko-KR" dirty="0">
                <a:solidFill>
                  <a:schemeClr val="bg1">
                    <a:lumMod val="50000"/>
                  </a:schemeClr>
                </a:solidFill>
              </a:rPr>
              <a:t>3: </a:t>
            </a:r>
            <a:r>
              <a:rPr lang="ko-KR" altLang="en-US" dirty="0">
                <a:solidFill>
                  <a:schemeClr val="bg1">
                    <a:lumMod val="50000"/>
                  </a:schemeClr>
                </a:solidFill>
              </a:rPr>
              <a:t>우리금융</a:t>
            </a:r>
            <a:r>
              <a:rPr lang="en-US" altLang="ko-KR" dirty="0">
                <a:solidFill>
                  <a:schemeClr val="bg1">
                    <a:lumMod val="50000"/>
                  </a:schemeClr>
                </a:solidFill>
              </a:rPr>
              <a:t>F&amp;I</a:t>
            </a:r>
            <a:r>
              <a:rPr lang="ko-KR" altLang="en-US" dirty="0">
                <a:solidFill>
                  <a:schemeClr val="bg1">
                    <a:lumMod val="50000"/>
                  </a:schemeClr>
                </a:solidFill>
              </a:rPr>
              <a:t>는 </a:t>
            </a:r>
            <a:r>
              <a:rPr lang="en-US" altLang="ko-KR" dirty="0">
                <a:solidFill>
                  <a:schemeClr val="bg1">
                    <a:lumMod val="50000"/>
                  </a:schemeClr>
                </a:solidFill>
              </a:rPr>
              <a:t>2022</a:t>
            </a:r>
            <a:r>
              <a:rPr lang="ko-KR" altLang="en-US" dirty="0">
                <a:solidFill>
                  <a:schemeClr val="bg1">
                    <a:lumMod val="50000"/>
                  </a:schemeClr>
                </a:solidFill>
              </a:rPr>
              <a:t>년 설립하여</a:t>
            </a:r>
            <a:r>
              <a:rPr lang="en-US" altLang="ko-KR" dirty="0">
                <a:solidFill>
                  <a:schemeClr val="bg1">
                    <a:lumMod val="50000"/>
                  </a:schemeClr>
                </a:solidFill>
              </a:rPr>
              <a:t>, 2021</a:t>
            </a:r>
            <a:r>
              <a:rPr lang="ko-KR" altLang="en-US" dirty="0">
                <a:solidFill>
                  <a:schemeClr val="bg1">
                    <a:lumMod val="50000"/>
                  </a:schemeClr>
                </a:solidFill>
              </a:rPr>
              <a:t>년 </a:t>
            </a:r>
            <a:r>
              <a:rPr lang="ko-KR" altLang="en-US" dirty="0" err="1">
                <a:solidFill>
                  <a:schemeClr val="bg1">
                    <a:lumMod val="50000"/>
                  </a:schemeClr>
                </a:solidFill>
              </a:rPr>
              <a:t>매입률은</a:t>
            </a:r>
            <a:r>
              <a:rPr lang="ko-KR" altLang="en-US" dirty="0">
                <a:solidFill>
                  <a:schemeClr val="bg1">
                    <a:lumMod val="50000"/>
                  </a:schemeClr>
                </a:solidFill>
              </a:rPr>
              <a:t> </a:t>
            </a:r>
            <a:r>
              <a:rPr lang="ko-KR" altLang="en-US" dirty="0" err="1">
                <a:solidFill>
                  <a:schemeClr val="bg1">
                    <a:lumMod val="50000"/>
                  </a:schemeClr>
                </a:solidFill>
              </a:rPr>
              <a:t>우리종합금융</a:t>
            </a:r>
            <a:r>
              <a:rPr lang="ko-KR" altLang="en-US" dirty="0">
                <a:solidFill>
                  <a:schemeClr val="bg1">
                    <a:lumMod val="50000"/>
                  </a:schemeClr>
                </a:solidFill>
              </a:rPr>
              <a:t> 수치 활용 </a:t>
            </a:r>
          </a:p>
        </p:txBody>
      </p:sp>
      <p:sp>
        <p:nvSpPr>
          <p:cNvPr id="28" name="텍스트 개체 틀 27">
            <a:extLst>
              <a:ext uri="{FF2B5EF4-FFF2-40B4-BE49-F238E27FC236}">
                <a16:creationId xmlns:a16="http://schemas.microsoft.com/office/drawing/2014/main" id="{259D3791-25DA-4E03-8E5F-258A6FDEB7E2}"/>
              </a:ext>
            </a:extLst>
          </p:cNvPr>
          <p:cNvSpPr>
            <a:spLocks noGrp="1"/>
          </p:cNvSpPr>
          <p:nvPr>
            <p:ph type="body" sz="quarter" idx="10"/>
          </p:nvPr>
        </p:nvSpPr>
        <p:spPr>
          <a:xfrm>
            <a:off x="488949" y="333149"/>
            <a:ext cx="8928101" cy="184666"/>
          </a:xfrm>
        </p:spPr>
        <p:txBody>
          <a:bodyPr/>
          <a:lstStyle/>
          <a:p>
            <a:r>
              <a:rPr lang="en-US" altLang="ko-KR" dirty="0"/>
              <a:t>III. </a:t>
            </a:r>
            <a:r>
              <a:rPr lang="ko-KR" altLang="en-US" dirty="0"/>
              <a:t>국내 부실채권</a:t>
            </a:r>
            <a:r>
              <a:rPr lang="en-US" altLang="ko-KR" dirty="0"/>
              <a:t>(NPL) </a:t>
            </a:r>
            <a:r>
              <a:rPr lang="ko-KR" altLang="en-US" dirty="0"/>
              <a:t>시장 동향</a:t>
            </a:r>
          </a:p>
        </p:txBody>
      </p:sp>
      <p:sp>
        <p:nvSpPr>
          <p:cNvPr id="30" name="텍스트 개체 틀 29">
            <a:extLst>
              <a:ext uri="{FF2B5EF4-FFF2-40B4-BE49-F238E27FC236}">
                <a16:creationId xmlns:a16="http://schemas.microsoft.com/office/drawing/2014/main" id="{183C42BE-A3A8-4442-962E-02357DF3145F}"/>
              </a:ext>
            </a:extLst>
          </p:cNvPr>
          <p:cNvSpPr>
            <a:spLocks noGrp="1"/>
          </p:cNvSpPr>
          <p:nvPr>
            <p:ph type="body" sz="quarter" idx="13"/>
          </p:nvPr>
        </p:nvSpPr>
        <p:spPr>
          <a:xfrm>
            <a:off x="488950" y="1162050"/>
            <a:ext cx="8928100" cy="865188"/>
          </a:xfrm>
        </p:spPr>
        <p:txBody>
          <a:bodyPr/>
          <a:lstStyle/>
          <a:p>
            <a:pPr lvl="0" algn="just"/>
            <a:r>
              <a:rPr lang="en-US" altLang="ko-KR" dirty="0"/>
              <a:t>NPL </a:t>
            </a:r>
            <a:r>
              <a:rPr lang="ko-KR" altLang="en-US" dirty="0"/>
              <a:t>시장은 </a:t>
            </a:r>
            <a:r>
              <a:rPr lang="ko-KR" altLang="en-US" dirty="0" err="1"/>
              <a:t>전업사</a:t>
            </a:r>
            <a:r>
              <a:rPr lang="ko-KR" altLang="en-US" dirty="0"/>
              <a:t> 중심으로 과점 시장을 형성 중이며</a:t>
            </a:r>
            <a:r>
              <a:rPr lang="en-US" altLang="ko-KR" dirty="0"/>
              <a:t>, </a:t>
            </a:r>
            <a:r>
              <a:rPr lang="ko-KR" altLang="en-US" dirty="0"/>
              <a:t>최근 하나</a:t>
            </a:r>
            <a:r>
              <a:rPr lang="en-US" altLang="ko-KR" dirty="0"/>
              <a:t>F&amp;I</a:t>
            </a:r>
            <a:r>
              <a:rPr lang="ko-KR" altLang="en-US" dirty="0"/>
              <a:t>가 하나금융그룹의 지원 등에 힘입어 적극적인 영업으로 시장점유율을 확대</a:t>
            </a:r>
            <a:r>
              <a:rPr lang="en-US" altLang="ko-KR" dirty="0"/>
              <a:t>. </a:t>
            </a:r>
            <a:r>
              <a:rPr lang="ko-KR" altLang="en-US" dirty="0"/>
              <a:t>은행권 </a:t>
            </a:r>
            <a:r>
              <a:rPr lang="en-US" altLang="ko-KR" dirty="0"/>
              <a:t>NPL </a:t>
            </a:r>
            <a:r>
              <a:rPr lang="ko-KR" altLang="en-US" dirty="0"/>
              <a:t>매각 물량 축소</a:t>
            </a:r>
            <a:r>
              <a:rPr lang="en-US" altLang="ko-KR" dirty="0"/>
              <a:t>, </a:t>
            </a:r>
            <a:r>
              <a:rPr lang="ko-KR" altLang="en-US" dirty="0" err="1"/>
              <a:t>업권</a:t>
            </a:r>
            <a:r>
              <a:rPr lang="ko-KR" altLang="en-US" dirty="0"/>
              <a:t> 내 신규 경쟁자 진입 등으로 인한 입찰 경쟁이 심화되고 있으나</a:t>
            </a:r>
            <a:r>
              <a:rPr lang="en-US" altLang="ko-KR" dirty="0"/>
              <a:t>, ’23</a:t>
            </a:r>
            <a:r>
              <a:rPr lang="ko-KR" altLang="en-US" dirty="0"/>
              <a:t>년 상반기 조달금리 상승 등으로 평균 </a:t>
            </a:r>
            <a:r>
              <a:rPr lang="ko-KR" altLang="en-US" dirty="0" err="1"/>
              <a:t>매입률은</a:t>
            </a:r>
            <a:r>
              <a:rPr lang="ko-KR" altLang="en-US" dirty="0"/>
              <a:t> 전년대비 소폭 하락한 </a:t>
            </a:r>
            <a:r>
              <a:rPr lang="en-US" altLang="ko-KR" dirty="0"/>
              <a:t>84.3% </a:t>
            </a:r>
            <a:r>
              <a:rPr lang="ko-KR" altLang="en-US" dirty="0"/>
              <a:t>기록</a:t>
            </a:r>
          </a:p>
        </p:txBody>
      </p:sp>
      <p:grpSp>
        <p:nvGrpSpPr>
          <p:cNvPr id="39" name="그룹 38">
            <a:extLst>
              <a:ext uri="{FF2B5EF4-FFF2-40B4-BE49-F238E27FC236}">
                <a16:creationId xmlns:a16="http://schemas.microsoft.com/office/drawing/2014/main" id="{B64A79FF-6D7D-48AC-9ED1-364E86600BBB}"/>
              </a:ext>
            </a:extLst>
          </p:cNvPr>
          <p:cNvGrpSpPr/>
          <p:nvPr/>
        </p:nvGrpSpPr>
        <p:grpSpPr>
          <a:xfrm>
            <a:off x="488950" y="2176483"/>
            <a:ext cx="4284000" cy="276837"/>
            <a:chOff x="704850" y="2013298"/>
            <a:chExt cx="4140200" cy="276837"/>
          </a:xfrm>
        </p:grpSpPr>
        <p:sp>
          <p:nvSpPr>
            <p:cNvPr id="41" name="TextBox 40">
              <a:extLst>
                <a:ext uri="{FF2B5EF4-FFF2-40B4-BE49-F238E27FC236}">
                  <a16:creationId xmlns:a16="http://schemas.microsoft.com/office/drawing/2014/main" id="{B562D2CA-9D0A-49A0-B253-8687FD0A26BD}"/>
                </a:ext>
              </a:extLst>
            </p:cNvPr>
            <p:cNvSpPr txBox="1"/>
            <p:nvPr/>
          </p:nvSpPr>
          <p:spPr>
            <a:xfrm>
              <a:off x="704850" y="2046854"/>
              <a:ext cx="2227743"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매입자별 </a:t>
              </a:r>
              <a:r>
                <a:rPr lang="en-US" altLang="ko-KR"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NPL </a:t>
              </a:r>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매입 규모 비중 추이</a:t>
              </a:r>
            </a:p>
          </p:txBody>
        </p:sp>
        <p:cxnSp>
          <p:nvCxnSpPr>
            <p:cNvPr id="42" name="직선 연결선 41">
              <a:extLst>
                <a:ext uri="{FF2B5EF4-FFF2-40B4-BE49-F238E27FC236}">
                  <a16:creationId xmlns:a16="http://schemas.microsoft.com/office/drawing/2014/main" id="{2B89C74A-8801-4C11-8E3F-4DE58DA45C97}"/>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3" name="직선 연결선 42">
              <a:extLst>
                <a:ext uri="{FF2B5EF4-FFF2-40B4-BE49-F238E27FC236}">
                  <a16:creationId xmlns:a16="http://schemas.microsoft.com/office/drawing/2014/main" id="{2399490A-0770-4114-8931-EEC08474A9D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4" name="그룹 43">
            <a:extLst>
              <a:ext uri="{FF2B5EF4-FFF2-40B4-BE49-F238E27FC236}">
                <a16:creationId xmlns:a16="http://schemas.microsoft.com/office/drawing/2014/main" id="{7A966C1A-85C7-4C9D-A83B-C34A3F6176F8}"/>
              </a:ext>
            </a:extLst>
          </p:cNvPr>
          <p:cNvGrpSpPr/>
          <p:nvPr/>
        </p:nvGrpSpPr>
        <p:grpSpPr>
          <a:xfrm>
            <a:off x="5132388" y="2180439"/>
            <a:ext cx="4284000" cy="276837"/>
            <a:chOff x="704850" y="2013298"/>
            <a:chExt cx="4140200" cy="276837"/>
          </a:xfrm>
        </p:grpSpPr>
        <p:sp>
          <p:nvSpPr>
            <p:cNvPr id="45" name="TextBox 44">
              <a:extLst>
                <a:ext uri="{FF2B5EF4-FFF2-40B4-BE49-F238E27FC236}">
                  <a16:creationId xmlns:a16="http://schemas.microsoft.com/office/drawing/2014/main" id="{F7FE45B1-4243-4583-987A-8DF818E083DB}"/>
                </a:ext>
              </a:extLst>
            </p:cNvPr>
            <p:cNvSpPr txBox="1"/>
            <p:nvPr/>
          </p:nvSpPr>
          <p:spPr>
            <a:xfrm>
              <a:off x="704850" y="2046854"/>
              <a:ext cx="1899314"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주요 </a:t>
              </a:r>
              <a:r>
                <a:rPr lang="en-US" altLang="ko-KR"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NPL</a:t>
              </a:r>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 </a:t>
              </a:r>
              <a:r>
                <a:rPr lang="ko-KR" altLang="en-US" sz="1300" dirty="0" err="1">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매입사</a:t>
              </a:r>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 </a:t>
              </a:r>
              <a:r>
                <a:rPr lang="ko-KR" altLang="en-US" sz="1300" dirty="0" err="1">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매입률</a:t>
              </a:r>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 추이</a:t>
              </a:r>
            </a:p>
          </p:txBody>
        </p:sp>
        <p:cxnSp>
          <p:nvCxnSpPr>
            <p:cNvPr id="46" name="직선 연결선 45">
              <a:extLst>
                <a:ext uri="{FF2B5EF4-FFF2-40B4-BE49-F238E27FC236}">
                  <a16:creationId xmlns:a16="http://schemas.microsoft.com/office/drawing/2014/main" id="{65443B1C-2045-47FB-8463-9CD55458A735}"/>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8" name="직선 연결선 47">
              <a:extLst>
                <a:ext uri="{FF2B5EF4-FFF2-40B4-BE49-F238E27FC236}">
                  <a16:creationId xmlns:a16="http://schemas.microsoft.com/office/drawing/2014/main" id="{C8231BB7-04DB-4E01-8476-09C9D47A1A9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6" name="TextBox 25">
            <a:extLst>
              <a:ext uri="{FF2B5EF4-FFF2-40B4-BE49-F238E27FC236}">
                <a16:creationId xmlns:a16="http://schemas.microsoft.com/office/drawing/2014/main" id="{6DD5534C-CCCB-4654-A76A-90154AE82E0E}"/>
              </a:ext>
            </a:extLst>
          </p:cNvPr>
          <p:cNvSpPr txBox="1"/>
          <p:nvPr/>
        </p:nvSpPr>
        <p:spPr>
          <a:xfrm>
            <a:off x="489000" y="5845499"/>
            <a:ext cx="4284613"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KPMG Analysis, </a:t>
            </a:r>
            <a:r>
              <a:rPr lang="ko-KR" altLang="en-US" dirty="0">
                <a:solidFill>
                  <a:schemeClr val="bg1">
                    <a:lumMod val="50000"/>
                  </a:schemeClr>
                </a:solidFill>
              </a:rPr>
              <a:t>각 사 투자설명서</a:t>
            </a:r>
            <a:r>
              <a:rPr lang="en-US" altLang="ko-KR" dirty="0">
                <a:solidFill>
                  <a:schemeClr val="bg1">
                    <a:lumMod val="50000"/>
                  </a:schemeClr>
                </a:solidFill>
              </a:rPr>
              <a:t>, </a:t>
            </a:r>
            <a:r>
              <a:rPr lang="ko-KR" altLang="en-US" dirty="0">
                <a:solidFill>
                  <a:schemeClr val="bg1">
                    <a:lumMod val="50000"/>
                  </a:schemeClr>
                </a:solidFill>
              </a:rPr>
              <a:t>영업보고서 </a:t>
            </a:r>
          </a:p>
          <a:p>
            <a:r>
              <a:rPr lang="en-US" altLang="ko-KR" dirty="0">
                <a:solidFill>
                  <a:schemeClr val="bg1">
                    <a:lumMod val="50000"/>
                  </a:schemeClr>
                </a:solidFill>
              </a:rPr>
              <a:t>Note: </a:t>
            </a:r>
            <a:r>
              <a:rPr lang="ko-KR" altLang="en-US" dirty="0">
                <a:solidFill>
                  <a:schemeClr val="bg1">
                    <a:lumMod val="50000"/>
                  </a:schemeClr>
                </a:solidFill>
              </a:rPr>
              <a:t>최종 </a:t>
            </a:r>
            <a:r>
              <a:rPr lang="en-US" altLang="ko-KR" dirty="0">
                <a:solidFill>
                  <a:schemeClr val="bg1">
                    <a:lumMod val="50000"/>
                  </a:schemeClr>
                </a:solidFill>
              </a:rPr>
              <a:t>OPB </a:t>
            </a:r>
            <a:r>
              <a:rPr lang="ko-KR" altLang="en-US" dirty="0">
                <a:solidFill>
                  <a:schemeClr val="bg1">
                    <a:lumMod val="50000"/>
                  </a:schemeClr>
                </a:solidFill>
              </a:rPr>
              <a:t>기준</a:t>
            </a:r>
          </a:p>
        </p:txBody>
      </p:sp>
      <p:graphicFrame>
        <p:nvGraphicFramePr>
          <p:cNvPr id="18" name="차트 17">
            <a:extLst>
              <a:ext uri="{FF2B5EF4-FFF2-40B4-BE49-F238E27FC236}">
                <a16:creationId xmlns:a16="http://schemas.microsoft.com/office/drawing/2014/main" id="{8CC2FDBB-5C64-4772-8A34-6B6020979CB8}"/>
              </a:ext>
            </a:extLst>
          </p:cNvPr>
          <p:cNvGraphicFramePr/>
          <p:nvPr>
            <p:extLst>
              <p:ext uri="{D42A27DB-BD31-4B8C-83A1-F6EECF244321}">
                <p14:modId xmlns:p14="http://schemas.microsoft.com/office/powerpoint/2010/main" val="2456534740"/>
              </p:ext>
            </p:extLst>
          </p:nvPr>
        </p:nvGraphicFramePr>
        <p:xfrm>
          <a:off x="534418" y="2699914"/>
          <a:ext cx="4239195" cy="292463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2" name="차트 15">
            <a:extLst>
              <a:ext uri="{FF2B5EF4-FFF2-40B4-BE49-F238E27FC236}">
                <a16:creationId xmlns:a16="http://schemas.microsoft.com/office/drawing/2014/main" id="{3B5D99CC-3F54-4264-8EBE-BC04EC4151A1}"/>
              </a:ext>
            </a:extLst>
          </p:cNvPr>
          <p:cNvGraphicFramePr/>
          <p:nvPr>
            <p:extLst>
              <p:ext uri="{D42A27DB-BD31-4B8C-83A1-F6EECF244321}">
                <p14:modId xmlns:p14="http://schemas.microsoft.com/office/powerpoint/2010/main" val="4107438272"/>
              </p:ext>
            </p:extLst>
          </p:nvPr>
        </p:nvGraphicFramePr>
        <p:xfrm>
          <a:off x="5015582" y="2712557"/>
          <a:ext cx="4356000" cy="2973406"/>
        </p:xfrm>
        <a:graphic>
          <a:graphicData uri="http://schemas.openxmlformats.org/drawingml/2006/chart">
            <c:chart xmlns:c="http://schemas.openxmlformats.org/drawingml/2006/chart" xmlns:r="http://schemas.openxmlformats.org/officeDocument/2006/relationships" r:id="rId3"/>
          </a:graphicData>
        </a:graphic>
      </p:graphicFrame>
      <p:sp>
        <p:nvSpPr>
          <p:cNvPr id="23" name="TextBox 22">
            <a:extLst>
              <a:ext uri="{FF2B5EF4-FFF2-40B4-BE49-F238E27FC236}">
                <a16:creationId xmlns:a16="http://schemas.microsoft.com/office/drawing/2014/main" id="{3B86BC26-8C87-48CF-BD4E-3F502B81C6D2}"/>
              </a:ext>
            </a:extLst>
          </p:cNvPr>
          <p:cNvSpPr txBox="1"/>
          <p:nvPr/>
        </p:nvSpPr>
        <p:spPr>
          <a:xfrm>
            <a:off x="5165728" y="2589447"/>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
        <p:nvSpPr>
          <p:cNvPr id="24" name="TextBox 23">
            <a:extLst>
              <a:ext uri="{FF2B5EF4-FFF2-40B4-BE49-F238E27FC236}">
                <a16:creationId xmlns:a16="http://schemas.microsoft.com/office/drawing/2014/main" id="{0C8A1405-F012-46B8-9E84-84371D2D245F}"/>
              </a:ext>
            </a:extLst>
          </p:cNvPr>
          <p:cNvSpPr txBox="1"/>
          <p:nvPr/>
        </p:nvSpPr>
        <p:spPr>
          <a:xfrm>
            <a:off x="611124" y="2589447"/>
            <a:ext cx="274114"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억 원</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
        <p:nvSpPr>
          <p:cNvPr id="25" name="오른쪽 중괄호 24">
            <a:extLst>
              <a:ext uri="{FF2B5EF4-FFF2-40B4-BE49-F238E27FC236}">
                <a16:creationId xmlns:a16="http://schemas.microsoft.com/office/drawing/2014/main" id="{116CE5B7-BF37-4B73-9117-1AA9E387D036}"/>
              </a:ext>
            </a:extLst>
          </p:cNvPr>
          <p:cNvSpPr/>
          <p:nvPr/>
        </p:nvSpPr>
        <p:spPr>
          <a:xfrm>
            <a:off x="1878398" y="3451825"/>
            <a:ext cx="109448" cy="1917652"/>
          </a:xfrm>
          <a:prstGeom prst="rightBrace">
            <a:avLst/>
          </a:prstGeom>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31" name="오른쪽 중괄호 30">
            <a:extLst>
              <a:ext uri="{FF2B5EF4-FFF2-40B4-BE49-F238E27FC236}">
                <a16:creationId xmlns:a16="http://schemas.microsoft.com/office/drawing/2014/main" id="{AA2A3D64-3C15-4087-B091-EBA782055F7A}"/>
              </a:ext>
            </a:extLst>
          </p:cNvPr>
          <p:cNvSpPr/>
          <p:nvPr/>
        </p:nvSpPr>
        <p:spPr>
          <a:xfrm>
            <a:off x="2967356" y="3905810"/>
            <a:ext cx="109449" cy="1470018"/>
          </a:xfrm>
          <a:prstGeom prst="rightBrace">
            <a:avLst>
              <a:gd name="adj1" fmla="val 12965"/>
              <a:gd name="adj2" fmla="val 50000"/>
            </a:avLst>
          </a:prstGeom>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dirty="0"/>
          </a:p>
        </p:txBody>
      </p:sp>
      <p:sp>
        <p:nvSpPr>
          <p:cNvPr id="32" name="TextBox 31">
            <a:extLst>
              <a:ext uri="{FF2B5EF4-FFF2-40B4-BE49-F238E27FC236}">
                <a16:creationId xmlns:a16="http://schemas.microsoft.com/office/drawing/2014/main" id="{889A223C-F637-4971-8169-645DB4502F4B}"/>
              </a:ext>
            </a:extLst>
          </p:cNvPr>
          <p:cNvSpPr txBox="1"/>
          <p:nvPr/>
        </p:nvSpPr>
        <p:spPr>
          <a:xfrm>
            <a:off x="1964196" y="4293589"/>
            <a:ext cx="369429" cy="430887"/>
          </a:xfrm>
          <a:prstGeom prst="rect">
            <a:avLst/>
          </a:prstGeom>
          <a:noFill/>
        </p:spPr>
        <p:txBody>
          <a:bodyPr wrap="square" lIns="0" tIns="0" rIns="0" bIns="0" rtlCol="0">
            <a:spAutoFit/>
          </a:bodyPr>
          <a:lstStyle/>
          <a:p>
            <a:pPr algn="ctr"/>
            <a:r>
              <a:rPr lang="en-US" altLang="ko-KR" sz="700" dirty="0">
                <a:ln>
                  <a:solidFill>
                    <a:schemeClr val="tx2">
                      <a:alpha val="0"/>
                    </a:schemeClr>
                  </a:solidFill>
                </a:ln>
                <a:solidFill>
                  <a:schemeClr val="tx1">
                    <a:lumMod val="50000"/>
                    <a:lumOff val="50000"/>
                  </a:schemeClr>
                </a:solidFill>
                <a:latin typeface="KoPub돋움체 Medium" panose="00000600000000000000" pitchFamily="2" charset="-127"/>
                <a:ea typeface="KoPub돋움체 Medium" panose="00000600000000000000" pitchFamily="2" charset="-127"/>
                <a:cs typeface="Univers for KPMG"/>
              </a:rPr>
              <a:t>2.3</a:t>
            </a:r>
            <a:r>
              <a:rPr lang="ko-KR" altLang="en-US" sz="700" dirty="0">
                <a:ln>
                  <a:solidFill>
                    <a:schemeClr val="tx2">
                      <a:alpha val="0"/>
                    </a:schemeClr>
                  </a:solidFill>
                </a:ln>
                <a:solidFill>
                  <a:schemeClr val="tx1">
                    <a:lumMod val="50000"/>
                    <a:lumOff val="50000"/>
                  </a:schemeClr>
                </a:solidFill>
                <a:latin typeface="KoPub돋움체 Medium" panose="00000600000000000000" pitchFamily="2" charset="-127"/>
                <a:ea typeface="KoPub돋움체 Medium" panose="00000600000000000000" pitchFamily="2" charset="-127"/>
                <a:cs typeface="Univers for KPMG"/>
              </a:rPr>
              <a:t>조 원 매입</a:t>
            </a:r>
            <a:endParaRPr lang="en-US" altLang="ko-KR" sz="700" dirty="0">
              <a:ln>
                <a:solidFill>
                  <a:schemeClr val="tx2">
                    <a:alpha val="0"/>
                  </a:schemeClr>
                </a:solidFill>
              </a:ln>
              <a:solidFill>
                <a:schemeClr val="tx1">
                  <a:lumMod val="50000"/>
                  <a:lumOff val="50000"/>
                </a:schemeClr>
              </a:solidFill>
              <a:latin typeface="KoPub돋움체 Medium" panose="00000600000000000000" pitchFamily="2" charset="-127"/>
              <a:ea typeface="KoPub돋움체 Medium" panose="00000600000000000000" pitchFamily="2" charset="-127"/>
              <a:cs typeface="Univers for KPMG"/>
            </a:endParaRPr>
          </a:p>
          <a:p>
            <a:pPr algn="ctr"/>
            <a:r>
              <a:rPr lang="en-US" altLang="ko-KR" sz="700" dirty="0">
                <a:ln>
                  <a:solidFill>
                    <a:schemeClr val="tx2">
                      <a:alpha val="0"/>
                    </a:schemeClr>
                  </a:solidFill>
                </a:ln>
                <a:solidFill>
                  <a:schemeClr val="tx1">
                    <a:lumMod val="50000"/>
                    <a:lumOff val="50000"/>
                  </a:schemeClr>
                </a:solidFill>
                <a:latin typeface="KoPub돋움체 Medium" panose="00000600000000000000" pitchFamily="2" charset="-127"/>
                <a:ea typeface="KoPub돋움체 Medium" panose="00000600000000000000" pitchFamily="2" charset="-127"/>
                <a:cs typeface="Univers for KPMG"/>
              </a:rPr>
              <a:t>(</a:t>
            </a:r>
            <a:r>
              <a:rPr lang="ko-KR" altLang="en-US" sz="700" dirty="0">
                <a:ln>
                  <a:solidFill>
                    <a:schemeClr val="tx2">
                      <a:alpha val="0"/>
                    </a:schemeClr>
                  </a:solidFill>
                </a:ln>
                <a:solidFill>
                  <a:schemeClr val="tx1">
                    <a:lumMod val="50000"/>
                    <a:lumOff val="50000"/>
                  </a:schemeClr>
                </a:solidFill>
                <a:latin typeface="KoPub돋움체 Medium" panose="00000600000000000000" pitchFamily="2" charset="-127"/>
                <a:ea typeface="KoPub돋움체 Medium" panose="00000600000000000000" pitchFamily="2" charset="-127"/>
                <a:cs typeface="Univers for KPMG"/>
              </a:rPr>
              <a:t>전체 대비 </a:t>
            </a:r>
            <a:r>
              <a:rPr lang="en-US" altLang="ko-KR" sz="700" dirty="0">
                <a:ln>
                  <a:solidFill>
                    <a:schemeClr val="tx2">
                      <a:alpha val="0"/>
                    </a:schemeClr>
                  </a:solidFill>
                </a:ln>
                <a:solidFill>
                  <a:schemeClr val="tx1">
                    <a:lumMod val="50000"/>
                    <a:lumOff val="50000"/>
                  </a:schemeClr>
                </a:solidFill>
                <a:latin typeface="KoPub돋움체 Medium" panose="00000600000000000000" pitchFamily="2" charset="-127"/>
                <a:ea typeface="KoPub돋움체 Medium" panose="00000600000000000000" pitchFamily="2" charset="-127"/>
                <a:cs typeface="Univers for KPMG"/>
              </a:rPr>
              <a:t>80.4%)</a:t>
            </a:r>
            <a:endParaRPr lang="ko-KR" altLang="en-US" sz="700" dirty="0">
              <a:ln>
                <a:solidFill>
                  <a:schemeClr val="tx2">
                    <a:alpha val="0"/>
                  </a:schemeClr>
                </a:solidFill>
              </a:ln>
              <a:solidFill>
                <a:schemeClr val="tx1">
                  <a:lumMod val="50000"/>
                  <a:lumOff val="50000"/>
                </a:schemeClr>
              </a:solidFill>
              <a:latin typeface="KoPub돋움체 Medium" panose="00000600000000000000" pitchFamily="2" charset="-127"/>
              <a:ea typeface="KoPub돋움체 Medium" panose="00000600000000000000" pitchFamily="2" charset="-127"/>
              <a:cs typeface="Univers for KPMG"/>
            </a:endParaRPr>
          </a:p>
        </p:txBody>
      </p:sp>
      <p:sp>
        <p:nvSpPr>
          <p:cNvPr id="33" name="TextBox 32">
            <a:extLst>
              <a:ext uri="{FF2B5EF4-FFF2-40B4-BE49-F238E27FC236}">
                <a16:creationId xmlns:a16="http://schemas.microsoft.com/office/drawing/2014/main" id="{402E028C-FBA6-433E-9C33-A0F8CDC4AA24}"/>
              </a:ext>
            </a:extLst>
          </p:cNvPr>
          <p:cNvSpPr txBox="1"/>
          <p:nvPr/>
        </p:nvSpPr>
        <p:spPr>
          <a:xfrm>
            <a:off x="3026583" y="4474336"/>
            <a:ext cx="418191" cy="430887"/>
          </a:xfrm>
          <a:prstGeom prst="rect">
            <a:avLst/>
          </a:prstGeom>
          <a:noFill/>
        </p:spPr>
        <p:txBody>
          <a:bodyPr wrap="square" lIns="0" tIns="0" rIns="0" bIns="0" rtlCol="0">
            <a:spAutoFit/>
          </a:bodyPr>
          <a:lstStyle/>
          <a:p>
            <a:pPr algn="ctr"/>
            <a:r>
              <a:rPr lang="en-US" altLang="ko-KR" sz="700" dirty="0">
                <a:ln>
                  <a:solidFill>
                    <a:schemeClr val="tx2">
                      <a:alpha val="0"/>
                    </a:schemeClr>
                  </a:solidFill>
                </a:ln>
                <a:solidFill>
                  <a:schemeClr val="tx1">
                    <a:lumMod val="50000"/>
                    <a:lumOff val="50000"/>
                  </a:schemeClr>
                </a:solidFill>
                <a:latin typeface="KoPub돋움체 Medium" panose="00000600000000000000" pitchFamily="2" charset="-127"/>
                <a:ea typeface="KoPub돋움체 Medium" panose="00000600000000000000" pitchFamily="2" charset="-127"/>
                <a:cs typeface="Univers for KPMG"/>
              </a:rPr>
              <a:t>1.8</a:t>
            </a:r>
            <a:r>
              <a:rPr lang="ko-KR" altLang="en-US" sz="700" dirty="0">
                <a:ln>
                  <a:solidFill>
                    <a:schemeClr val="tx2">
                      <a:alpha val="0"/>
                    </a:schemeClr>
                  </a:solidFill>
                </a:ln>
                <a:solidFill>
                  <a:schemeClr val="tx1">
                    <a:lumMod val="50000"/>
                    <a:lumOff val="50000"/>
                  </a:schemeClr>
                </a:solidFill>
                <a:latin typeface="KoPub돋움체 Medium" panose="00000600000000000000" pitchFamily="2" charset="-127"/>
                <a:ea typeface="KoPub돋움체 Medium" panose="00000600000000000000" pitchFamily="2" charset="-127"/>
                <a:cs typeface="Univers for KPMG"/>
              </a:rPr>
              <a:t>조 원 매입</a:t>
            </a:r>
            <a:endParaRPr lang="en-US" altLang="ko-KR" sz="700" dirty="0">
              <a:ln>
                <a:solidFill>
                  <a:schemeClr val="tx2">
                    <a:alpha val="0"/>
                  </a:schemeClr>
                </a:solidFill>
              </a:ln>
              <a:solidFill>
                <a:schemeClr val="tx1">
                  <a:lumMod val="50000"/>
                  <a:lumOff val="50000"/>
                </a:schemeClr>
              </a:solidFill>
              <a:latin typeface="KoPub돋움체 Medium" panose="00000600000000000000" pitchFamily="2" charset="-127"/>
              <a:ea typeface="KoPub돋움체 Medium" panose="00000600000000000000" pitchFamily="2" charset="-127"/>
              <a:cs typeface="Univers for KPMG"/>
            </a:endParaRPr>
          </a:p>
          <a:p>
            <a:pPr algn="ctr"/>
            <a:r>
              <a:rPr lang="en-US" altLang="ko-KR" sz="700" dirty="0">
                <a:ln>
                  <a:solidFill>
                    <a:schemeClr val="tx2">
                      <a:alpha val="0"/>
                    </a:schemeClr>
                  </a:solidFill>
                </a:ln>
                <a:solidFill>
                  <a:schemeClr val="tx1">
                    <a:lumMod val="50000"/>
                    <a:lumOff val="50000"/>
                  </a:schemeClr>
                </a:solidFill>
                <a:latin typeface="KoPub돋움체 Medium" panose="00000600000000000000" pitchFamily="2" charset="-127"/>
                <a:ea typeface="KoPub돋움체 Medium" panose="00000600000000000000" pitchFamily="2" charset="-127"/>
                <a:cs typeface="Univers for KPMG"/>
              </a:rPr>
              <a:t>(</a:t>
            </a:r>
            <a:r>
              <a:rPr lang="ko-KR" altLang="en-US" sz="700" dirty="0">
                <a:ln>
                  <a:solidFill>
                    <a:schemeClr val="tx2">
                      <a:alpha val="0"/>
                    </a:schemeClr>
                  </a:solidFill>
                </a:ln>
                <a:solidFill>
                  <a:schemeClr val="tx1">
                    <a:lumMod val="50000"/>
                    <a:lumOff val="50000"/>
                  </a:schemeClr>
                </a:solidFill>
                <a:latin typeface="KoPub돋움체 Medium" panose="00000600000000000000" pitchFamily="2" charset="-127"/>
                <a:ea typeface="KoPub돋움체 Medium" panose="00000600000000000000" pitchFamily="2" charset="-127"/>
                <a:cs typeface="Univers for KPMG"/>
              </a:rPr>
              <a:t>전체 대비 </a:t>
            </a:r>
            <a:r>
              <a:rPr lang="en-US" altLang="ko-KR" sz="700" dirty="0">
                <a:ln>
                  <a:solidFill>
                    <a:schemeClr val="tx2">
                      <a:alpha val="0"/>
                    </a:schemeClr>
                  </a:solidFill>
                </a:ln>
                <a:solidFill>
                  <a:schemeClr val="tx1">
                    <a:lumMod val="50000"/>
                    <a:lumOff val="50000"/>
                  </a:schemeClr>
                </a:solidFill>
                <a:latin typeface="KoPub돋움체 Medium" panose="00000600000000000000" pitchFamily="2" charset="-127"/>
                <a:ea typeface="KoPub돋움체 Medium" panose="00000600000000000000" pitchFamily="2" charset="-127"/>
                <a:cs typeface="Univers for KPMG"/>
              </a:rPr>
              <a:t>77.0%)</a:t>
            </a:r>
            <a:endParaRPr lang="ko-KR" altLang="en-US" sz="700" dirty="0">
              <a:ln>
                <a:solidFill>
                  <a:schemeClr val="tx2">
                    <a:alpha val="0"/>
                  </a:schemeClr>
                </a:solidFill>
              </a:ln>
              <a:solidFill>
                <a:schemeClr val="tx1">
                  <a:lumMod val="50000"/>
                  <a:lumOff val="50000"/>
                </a:schemeClr>
              </a:solidFill>
              <a:latin typeface="KoPub돋움체 Medium" panose="00000600000000000000" pitchFamily="2" charset="-127"/>
              <a:ea typeface="KoPub돋움체 Medium" panose="00000600000000000000" pitchFamily="2" charset="-127"/>
              <a:cs typeface="Univers for KPMG"/>
            </a:endParaRPr>
          </a:p>
        </p:txBody>
      </p:sp>
      <p:sp>
        <p:nvSpPr>
          <p:cNvPr id="6" name="오른쪽 중괄호 5">
            <a:extLst>
              <a:ext uri="{FF2B5EF4-FFF2-40B4-BE49-F238E27FC236}">
                <a16:creationId xmlns:a16="http://schemas.microsoft.com/office/drawing/2014/main" id="{6BE6EFE2-A0D2-C74E-887D-1EB93D847EC6}"/>
              </a:ext>
            </a:extLst>
          </p:cNvPr>
          <p:cNvSpPr/>
          <p:nvPr/>
        </p:nvSpPr>
        <p:spPr>
          <a:xfrm>
            <a:off x="4056315" y="4038600"/>
            <a:ext cx="109449" cy="1337227"/>
          </a:xfrm>
          <a:prstGeom prst="rightBrace">
            <a:avLst>
              <a:gd name="adj1" fmla="val 12965"/>
              <a:gd name="adj2" fmla="val 50000"/>
            </a:avLst>
          </a:prstGeom>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dirty="0"/>
          </a:p>
        </p:txBody>
      </p:sp>
      <p:sp>
        <p:nvSpPr>
          <p:cNvPr id="7" name="TextBox 6">
            <a:extLst>
              <a:ext uri="{FF2B5EF4-FFF2-40B4-BE49-F238E27FC236}">
                <a16:creationId xmlns:a16="http://schemas.microsoft.com/office/drawing/2014/main" id="{5E27E3A5-567C-B006-D9FA-7FB0F5C16006}"/>
              </a:ext>
            </a:extLst>
          </p:cNvPr>
          <p:cNvSpPr txBox="1"/>
          <p:nvPr/>
        </p:nvSpPr>
        <p:spPr>
          <a:xfrm>
            <a:off x="4165764" y="4541011"/>
            <a:ext cx="418191" cy="430887"/>
          </a:xfrm>
          <a:prstGeom prst="rect">
            <a:avLst/>
          </a:prstGeom>
          <a:noFill/>
        </p:spPr>
        <p:txBody>
          <a:bodyPr wrap="square" lIns="0" tIns="0" rIns="0" bIns="0" rtlCol="0">
            <a:spAutoFit/>
          </a:bodyPr>
          <a:lstStyle/>
          <a:p>
            <a:pPr algn="ctr"/>
            <a:r>
              <a:rPr lang="en-US" altLang="ko-KR" sz="700" dirty="0">
                <a:ln>
                  <a:solidFill>
                    <a:schemeClr val="tx2">
                      <a:alpha val="0"/>
                    </a:schemeClr>
                  </a:solidFill>
                </a:ln>
                <a:solidFill>
                  <a:schemeClr val="tx1">
                    <a:lumMod val="50000"/>
                    <a:lumOff val="50000"/>
                  </a:schemeClr>
                </a:solidFill>
                <a:latin typeface="KoPub돋움체 Medium" panose="00000600000000000000" pitchFamily="2" charset="-127"/>
                <a:ea typeface="KoPub돋움체 Medium" panose="00000600000000000000" pitchFamily="2" charset="-127"/>
                <a:cs typeface="Univers for KPMG"/>
              </a:rPr>
              <a:t>1.7</a:t>
            </a:r>
            <a:r>
              <a:rPr lang="ko-KR" altLang="en-US" sz="700" dirty="0">
                <a:ln>
                  <a:solidFill>
                    <a:schemeClr val="tx2">
                      <a:alpha val="0"/>
                    </a:schemeClr>
                  </a:solidFill>
                </a:ln>
                <a:solidFill>
                  <a:schemeClr val="tx1">
                    <a:lumMod val="50000"/>
                    <a:lumOff val="50000"/>
                  </a:schemeClr>
                </a:solidFill>
                <a:latin typeface="KoPub돋움체 Medium" panose="00000600000000000000" pitchFamily="2" charset="-127"/>
                <a:ea typeface="KoPub돋움체 Medium" panose="00000600000000000000" pitchFamily="2" charset="-127"/>
                <a:cs typeface="Univers for KPMG"/>
              </a:rPr>
              <a:t>조 원 매입</a:t>
            </a:r>
            <a:endParaRPr lang="en-US" altLang="ko-KR" sz="700" dirty="0">
              <a:ln>
                <a:solidFill>
                  <a:schemeClr val="tx2">
                    <a:alpha val="0"/>
                  </a:schemeClr>
                </a:solidFill>
              </a:ln>
              <a:solidFill>
                <a:schemeClr val="tx1">
                  <a:lumMod val="50000"/>
                  <a:lumOff val="50000"/>
                </a:schemeClr>
              </a:solidFill>
              <a:latin typeface="KoPub돋움체 Medium" panose="00000600000000000000" pitchFamily="2" charset="-127"/>
              <a:ea typeface="KoPub돋움체 Medium" panose="00000600000000000000" pitchFamily="2" charset="-127"/>
              <a:cs typeface="Univers for KPMG"/>
            </a:endParaRPr>
          </a:p>
          <a:p>
            <a:pPr algn="ctr"/>
            <a:r>
              <a:rPr lang="en-US" altLang="ko-KR" sz="700" dirty="0">
                <a:ln>
                  <a:solidFill>
                    <a:schemeClr val="tx2">
                      <a:alpha val="0"/>
                    </a:schemeClr>
                  </a:solidFill>
                </a:ln>
                <a:solidFill>
                  <a:schemeClr val="tx1">
                    <a:lumMod val="50000"/>
                    <a:lumOff val="50000"/>
                  </a:schemeClr>
                </a:solidFill>
                <a:latin typeface="KoPub돋움체 Medium" panose="00000600000000000000" pitchFamily="2" charset="-127"/>
                <a:ea typeface="KoPub돋움체 Medium" panose="00000600000000000000" pitchFamily="2" charset="-127"/>
                <a:cs typeface="Univers for KPMG"/>
              </a:rPr>
              <a:t>(</a:t>
            </a:r>
            <a:r>
              <a:rPr lang="ko-KR" altLang="en-US" sz="700" dirty="0">
                <a:ln>
                  <a:solidFill>
                    <a:schemeClr val="tx2">
                      <a:alpha val="0"/>
                    </a:schemeClr>
                  </a:solidFill>
                </a:ln>
                <a:solidFill>
                  <a:schemeClr val="tx1">
                    <a:lumMod val="50000"/>
                    <a:lumOff val="50000"/>
                  </a:schemeClr>
                </a:solidFill>
                <a:latin typeface="KoPub돋움체 Medium" panose="00000600000000000000" pitchFamily="2" charset="-127"/>
                <a:ea typeface="KoPub돋움체 Medium" panose="00000600000000000000" pitchFamily="2" charset="-127"/>
                <a:cs typeface="Univers for KPMG"/>
              </a:rPr>
              <a:t>전체 대비 </a:t>
            </a:r>
            <a:r>
              <a:rPr lang="en-US" altLang="ko-KR" sz="700" dirty="0">
                <a:ln>
                  <a:solidFill>
                    <a:schemeClr val="tx2">
                      <a:alpha val="0"/>
                    </a:schemeClr>
                  </a:solidFill>
                </a:ln>
                <a:solidFill>
                  <a:schemeClr val="tx1">
                    <a:lumMod val="50000"/>
                    <a:lumOff val="50000"/>
                  </a:schemeClr>
                </a:solidFill>
                <a:latin typeface="KoPub돋움체 Medium" panose="00000600000000000000" pitchFamily="2" charset="-127"/>
                <a:ea typeface="KoPub돋움체 Medium" panose="00000600000000000000" pitchFamily="2" charset="-127"/>
                <a:cs typeface="Univers for KPMG"/>
              </a:rPr>
              <a:t>77.4%)</a:t>
            </a:r>
            <a:endParaRPr lang="ko-KR" altLang="en-US" sz="700" dirty="0">
              <a:ln>
                <a:solidFill>
                  <a:schemeClr val="tx2">
                    <a:alpha val="0"/>
                  </a:schemeClr>
                </a:solidFill>
              </a:ln>
              <a:solidFill>
                <a:schemeClr val="tx1">
                  <a:lumMod val="50000"/>
                  <a:lumOff val="50000"/>
                </a:schemeClr>
              </a:solidFill>
              <a:latin typeface="KoPub돋움체 Medium" panose="00000600000000000000" pitchFamily="2" charset="-127"/>
              <a:ea typeface="KoPub돋움체 Medium" panose="00000600000000000000" pitchFamily="2" charset="-127"/>
              <a:cs typeface="Univers for KPMG"/>
            </a:endParaRPr>
          </a:p>
        </p:txBody>
      </p:sp>
      <p:sp>
        <p:nvSpPr>
          <p:cNvPr id="3" name="텍스트 개체 틀 2">
            <a:extLst>
              <a:ext uri="{FF2B5EF4-FFF2-40B4-BE49-F238E27FC236}">
                <a16:creationId xmlns:a16="http://schemas.microsoft.com/office/drawing/2014/main" id="{66581CCA-FE73-9254-DE0A-A146EE6A5EF6}"/>
              </a:ext>
            </a:extLst>
          </p:cNvPr>
          <p:cNvSpPr>
            <a:spLocks noGrp="1"/>
          </p:cNvSpPr>
          <p:nvPr>
            <p:ph type="body" sz="quarter" idx="11"/>
          </p:nvPr>
        </p:nvSpPr>
        <p:spPr/>
        <p:txBody>
          <a:bodyPr/>
          <a:lstStyle/>
          <a:p>
            <a:r>
              <a:rPr lang="en-US" altLang="ko-KR" dirty="0"/>
              <a:t>2. NPL </a:t>
            </a:r>
            <a:r>
              <a:rPr lang="ko-KR" altLang="en-US" dirty="0"/>
              <a:t>수요시장</a:t>
            </a:r>
            <a:r>
              <a:rPr lang="en-US" altLang="ko-KR" dirty="0"/>
              <a:t> </a:t>
            </a:r>
            <a:r>
              <a:rPr lang="ko-KR" altLang="en-US" dirty="0"/>
              <a:t>동향 </a:t>
            </a:r>
            <a:r>
              <a:rPr lang="en-US" altLang="ko-KR" dirty="0">
                <a:latin typeface="KoPub돋움체 Medium" panose="02020603020101020101" pitchFamily="18" charset="-127"/>
                <a:ea typeface="KoPub돋움체 Medium" panose="02020603020101020101" pitchFamily="18" charset="-127"/>
              </a:rPr>
              <a:t>》 </a:t>
            </a:r>
            <a:r>
              <a:rPr lang="ko-KR" altLang="en-US" dirty="0">
                <a:latin typeface="KoPub돋움체 Medium" panose="00000600000000000000" pitchFamily="2" charset="-127"/>
                <a:ea typeface="KoPub돋움체 Medium" panose="00000600000000000000" pitchFamily="2" charset="-127"/>
              </a:rPr>
              <a:t>부실채권 매입</a:t>
            </a:r>
            <a:endParaRPr lang="ko-KR" altLang="en-US" dirty="0"/>
          </a:p>
        </p:txBody>
      </p:sp>
    </p:spTree>
    <p:extLst>
      <p:ext uri="{BB962C8B-B14F-4D97-AF65-F5344CB8AC3E}">
        <p14:creationId xmlns:p14="http://schemas.microsoft.com/office/powerpoint/2010/main" val="4480893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그룹 24">
            <a:extLst>
              <a:ext uri="{FF2B5EF4-FFF2-40B4-BE49-F238E27FC236}">
                <a16:creationId xmlns:a16="http://schemas.microsoft.com/office/drawing/2014/main" id="{3B445245-7347-4EE8-A40A-07D0023333E2}"/>
              </a:ext>
            </a:extLst>
          </p:cNvPr>
          <p:cNvGrpSpPr/>
          <p:nvPr/>
        </p:nvGrpSpPr>
        <p:grpSpPr>
          <a:xfrm>
            <a:off x="489000" y="2176483"/>
            <a:ext cx="8928000" cy="276837"/>
            <a:chOff x="704850" y="2013298"/>
            <a:chExt cx="4140200" cy="276837"/>
          </a:xfrm>
        </p:grpSpPr>
        <p:sp>
          <p:nvSpPr>
            <p:cNvPr id="26" name="TextBox 25">
              <a:extLst>
                <a:ext uri="{FF2B5EF4-FFF2-40B4-BE49-F238E27FC236}">
                  <a16:creationId xmlns:a16="http://schemas.microsoft.com/office/drawing/2014/main" id="{0F6768E2-CBC5-4A0E-816D-A8678FE811DD}"/>
                </a:ext>
              </a:extLst>
            </p:cNvPr>
            <p:cNvSpPr txBox="1"/>
            <p:nvPr/>
          </p:nvSpPr>
          <p:spPr>
            <a:xfrm>
              <a:off x="704850" y="2046854"/>
              <a:ext cx="1239188"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주요 </a:t>
              </a:r>
              <a:r>
                <a:rPr lang="en-US" altLang="ko-KR"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AMC </a:t>
              </a:r>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연도별 부실채권 회수율 현황 </a:t>
              </a:r>
            </a:p>
          </p:txBody>
        </p:sp>
        <p:cxnSp>
          <p:nvCxnSpPr>
            <p:cNvPr id="27" name="직선 연결선 26">
              <a:extLst>
                <a:ext uri="{FF2B5EF4-FFF2-40B4-BE49-F238E27FC236}">
                  <a16:creationId xmlns:a16="http://schemas.microsoft.com/office/drawing/2014/main" id="{68DEB5BD-70F8-4DDC-B9F5-998D73E7DA9F}"/>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8" name="직선 연결선 27">
              <a:extLst>
                <a:ext uri="{FF2B5EF4-FFF2-40B4-BE49-F238E27FC236}">
                  <a16:creationId xmlns:a16="http://schemas.microsoft.com/office/drawing/2014/main" id="{109424E6-4836-4A38-A512-04BD26412F0E}"/>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60" name="텍스트 개체 틀 27">
            <a:extLst>
              <a:ext uri="{FF2B5EF4-FFF2-40B4-BE49-F238E27FC236}">
                <a16:creationId xmlns:a16="http://schemas.microsoft.com/office/drawing/2014/main" id="{F13C5E73-7E9C-4741-9E6D-268332045257}"/>
              </a:ext>
            </a:extLst>
          </p:cNvPr>
          <p:cNvSpPr>
            <a:spLocks noGrp="1"/>
          </p:cNvSpPr>
          <p:nvPr>
            <p:ph type="body" sz="quarter" idx="10"/>
          </p:nvPr>
        </p:nvSpPr>
        <p:spPr>
          <a:xfrm>
            <a:off x="488949" y="333149"/>
            <a:ext cx="8928101" cy="184666"/>
          </a:xfrm>
        </p:spPr>
        <p:txBody>
          <a:bodyPr/>
          <a:lstStyle/>
          <a:p>
            <a:r>
              <a:rPr lang="en-US" altLang="ko-KR" dirty="0"/>
              <a:t>III. </a:t>
            </a:r>
            <a:r>
              <a:rPr lang="ko-KR" altLang="en-US" dirty="0"/>
              <a:t>국내 부실채권</a:t>
            </a:r>
            <a:r>
              <a:rPr lang="en-US" altLang="ko-KR" dirty="0"/>
              <a:t>(NPL) </a:t>
            </a:r>
            <a:r>
              <a:rPr lang="ko-KR" altLang="en-US" dirty="0"/>
              <a:t>시장 동향</a:t>
            </a:r>
          </a:p>
        </p:txBody>
      </p:sp>
      <p:sp>
        <p:nvSpPr>
          <p:cNvPr id="20" name="텍스트 개체 틀 19">
            <a:extLst>
              <a:ext uri="{FF2B5EF4-FFF2-40B4-BE49-F238E27FC236}">
                <a16:creationId xmlns:a16="http://schemas.microsoft.com/office/drawing/2014/main" id="{CF795977-73FF-430C-A45F-AB8B48B53463}"/>
              </a:ext>
            </a:extLst>
          </p:cNvPr>
          <p:cNvSpPr>
            <a:spLocks noGrp="1"/>
          </p:cNvSpPr>
          <p:nvPr>
            <p:ph type="body" sz="quarter" idx="11"/>
          </p:nvPr>
        </p:nvSpPr>
        <p:spPr>
          <a:xfrm>
            <a:off x="488950" y="617249"/>
            <a:ext cx="8928100" cy="322262"/>
          </a:xfrm>
        </p:spPr>
        <p:txBody>
          <a:bodyPr/>
          <a:lstStyle/>
          <a:p>
            <a:pPr lvl="0"/>
            <a:r>
              <a:rPr lang="en-US" altLang="ko-KR" dirty="0"/>
              <a:t>2. NPL </a:t>
            </a:r>
            <a:r>
              <a:rPr lang="ko-KR" altLang="en-US" dirty="0"/>
              <a:t>수요시장</a:t>
            </a:r>
            <a:r>
              <a:rPr lang="en-US" altLang="ko-KR" dirty="0"/>
              <a:t> </a:t>
            </a:r>
            <a:r>
              <a:rPr lang="ko-KR" altLang="en-US" dirty="0"/>
              <a:t>동향 </a:t>
            </a:r>
            <a:r>
              <a:rPr lang="en-US" altLang="ko-KR" dirty="0">
                <a:latin typeface="KoPub돋움체 Medium" panose="02020603020101020101" pitchFamily="18" charset="-127"/>
                <a:ea typeface="KoPub돋움체 Medium" panose="02020603020101020101" pitchFamily="18" charset="-127"/>
              </a:rPr>
              <a:t>》 </a:t>
            </a:r>
            <a:r>
              <a:rPr lang="ko-KR" altLang="en-US" dirty="0">
                <a:latin typeface="KoPub돋움체 Medium" panose="00000600000000000000" pitchFamily="2" charset="-127"/>
                <a:ea typeface="KoPub돋움체 Medium" panose="00000600000000000000" pitchFamily="2" charset="-127"/>
              </a:rPr>
              <a:t>부실채권 매입 </a:t>
            </a:r>
            <a:r>
              <a:rPr lang="en-US" altLang="ko-KR" dirty="0">
                <a:latin typeface="KoPub돋움체 Medium" panose="00000600000000000000" pitchFamily="2" charset="-127"/>
                <a:ea typeface="KoPub돋움체 Medium" panose="00000600000000000000" pitchFamily="2" charset="-127"/>
              </a:rPr>
              <a:t>(</a:t>
            </a:r>
            <a:r>
              <a:rPr lang="ko-KR" altLang="en-US" dirty="0">
                <a:latin typeface="KoPub돋움체 Medium" panose="00000600000000000000" pitchFamily="2" charset="-127"/>
                <a:ea typeface="KoPub돋움체 Medium" panose="00000600000000000000" pitchFamily="2" charset="-127"/>
              </a:rPr>
              <a:t>계속</a:t>
            </a:r>
            <a:r>
              <a:rPr lang="en-US" altLang="ko-KR" dirty="0">
                <a:latin typeface="KoPub돋움체 Medium" panose="00000600000000000000" pitchFamily="2" charset="-127"/>
                <a:ea typeface="KoPub돋움체 Medium" panose="00000600000000000000" pitchFamily="2" charset="-127"/>
              </a:rPr>
              <a:t>)</a:t>
            </a:r>
            <a:endParaRPr lang="ko-KR" altLang="en-US" noProof="0" dirty="0">
              <a:latin typeface="KoPub돋움체 Medium" panose="02020603020101020101" pitchFamily="18" charset="-127"/>
              <a:ea typeface="KoPub돋움체 Medium" panose="02020603020101020101" pitchFamily="18" charset="-127"/>
            </a:endParaRPr>
          </a:p>
        </p:txBody>
      </p:sp>
      <p:sp>
        <p:nvSpPr>
          <p:cNvPr id="22" name="텍스트 개체 틀 21">
            <a:extLst>
              <a:ext uri="{FF2B5EF4-FFF2-40B4-BE49-F238E27FC236}">
                <a16:creationId xmlns:a16="http://schemas.microsoft.com/office/drawing/2014/main" id="{09B6909B-074D-4417-9D18-0B736B482B3F}"/>
              </a:ext>
            </a:extLst>
          </p:cNvPr>
          <p:cNvSpPr>
            <a:spLocks noGrp="1"/>
          </p:cNvSpPr>
          <p:nvPr>
            <p:ph type="body" sz="quarter" idx="13"/>
          </p:nvPr>
        </p:nvSpPr>
        <p:spPr>
          <a:xfrm>
            <a:off x="488950" y="1162471"/>
            <a:ext cx="8928100" cy="864737"/>
          </a:xfrm>
        </p:spPr>
        <p:txBody>
          <a:bodyPr/>
          <a:lstStyle/>
          <a:p>
            <a:pPr algn="just"/>
            <a:r>
              <a:rPr lang="ko-KR" altLang="en-US" dirty="0"/>
              <a:t>주요 </a:t>
            </a:r>
            <a:r>
              <a:rPr lang="en-US" altLang="ko-KR" dirty="0"/>
              <a:t>NPL </a:t>
            </a:r>
            <a:r>
              <a:rPr lang="ko-KR" altLang="en-US" dirty="0" err="1"/>
              <a:t>매입사</a:t>
            </a:r>
            <a:r>
              <a:rPr lang="ko-KR" altLang="en-US" dirty="0"/>
              <a:t> </a:t>
            </a:r>
            <a:r>
              <a:rPr lang="en-US" altLang="ko-KR" dirty="0"/>
              <a:t>3</a:t>
            </a:r>
            <a:r>
              <a:rPr lang="ko-KR" altLang="en-US" dirty="0"/>
              <a:t>사의 </a:t>
            </a:r>
            <a:r>
              <a:rPr lang="en-US" altLang="ko-KR" dirty="0"/>
              <a:t>4~5</a:t>
            </a:r>
            <a:r>
              <a:rPr lang="ko-KR" altLang="en-US" dirty="0" err="1"/>
              <a:t>년차</a:t>
            </a:r>
            <a:r>
              <a:rPr lang="ko-KR" altLang="en-US" dirty="0"/>
              <a:t> 누적회수율은 </a:t>
            </a:r>
            <a:r>
              <a:rPr lang="en-US" altLang="ko-KR" dirty="0"/>
              <a:t>100%</a:t>
            </a:r>
            <a:r>
              <a:rPr lang="ko-KR" altLang="en-US" dirty="0"/>
              <a:t>를 상회하고 있는 가운데 연합자산관리의 경우 상대적으로 높은 회수율을 기록하고 있음</a:t>
            </a:r>
            <a:r>
              <a:rPr lang="en-US" altLang="ko-KR" dirty="0"/>
              <a:t>. NPL </a:t>
            </a:r>
            <a:r>
              <a:rPr lang="ko-KR" altLang="en-US" dirty="0"/>
              <a:t>투자자산은 </a:t>
            </a:r>
            <a:r>
              <a:rPr lang="en-US" altLang="ko-KR" dirty="0"/>
              <a:t>3</a:t>
            </a:r>
            <a:r>
              <a:rPr lang="ko-KR" altLang="en-US" dirty="0"/>
              <a:t>년 이상 장기에 걸쳐 회수되는 점을 고려 시 전반적으로 양호한 회수율을 보이고 있으나</a:t>
            </a:r>
            <a:r>
              <a:rPr lang="en-US" altLang="ko-KR" dirty="0"/>
              <a:t>, </a:t>
            </a:r>
            <a:r>
              <a:rPr lang="ko-KR" altLang="en-US" dirty="0"/>
              <a:t>국내외 경기불확실성 확대</a:t>
            </a:r>
            <a:r>
              <a:rPr lang="en-US" altLang="ko-KR" dirty="0"/>
              <a:t>, </a:t>
            </a:r>
            <a:r>
              <a:rPr lang="ko-KR" altLang="en-US" dirty="0"/>
              <a:t>국내 부동산경기 하강 등의 영향으로 </a:t>
            </a:r>
            <a:r>
              <a:rPr lang="en-US" altLang="ko-KR" dirty="0"/>
              <a:t>NPL </a:t>
            </a:r>
            <a:r>
              <a:rPr lang="ko-KR" altLang="en-US" dirty="0"/>
              <a:t>회수실적의 변동 위험이 상존함 </a:t>
            </a:r>
          </a:p>
        </p:txBody>
      </p:sp>
      <p:sp>
        <p:nvSpPr>
          <p:cNvPr id="59" name="TextBox 58">
            <a:extLst>
              <a:ext uri="{FF2B5EF4-FFF2-40B4-BE49-F238E27FC236}">
                <a16:creationId xmlns:a16="http://schemas.microsoft.com/office/drawing/2014/main" id="{148E28FC-4193-4313-BF7C-1EDCC9B22AFF}"/>
              </a:ext>
            </a:extLst>
          </p:cNvPr>
          <p:cNvSpPr txBox="1"/>
          <p:nvPr/>
        </p:nvSpPr>
        <p:spPr>
          <a:xfrm>
            <a:off x="489000" y="5845499"/>
            <a:ext cx="8928000"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각 사 투자설명서 및 신용평가보고서</a:t>
            </a:r>
            <a:r>
              <a:rPr lang="en-US" altLang="ko-KR" dirty="0">
                <a:solidFill>
                  <a:schemeClr val="bg1">
                    <a:lumMod val="50000"/>
                  </a:schemeClr>
                </a:solidFill>
              </a:rPr>
              <a:t> </a:t>
            </a:r>
            <a:endParaRPr lang="ko-KR" altLang="en-US" dirty="0">
              <a:solidFill>
                <a:schemeClr val="bg1">
                  <a:lumMod val="50000"/>
                </a:schemeClr>
              </a:solidFill>
            </a:endParaRPr>
          </a:p>
          <a:p>
            <a:r>
              <a:rPr lang="en-US" altLang="ko-KR" dirty="0">
                <a:solidFill>
                  <a:schemeClr val="bg1">
                    <a:lumMod val="50000"/>
                  </a:schemeClr>
                </a:solidFill>
              </a:rPr>
              <a:t>Note: *</a:t>
            </a:r>
            <a:r>
              <a:rPr lang="ko-KR" altLang="en-US" dirty="0">
                <a:solidFill>
                  <a:schemeClr val="bg1">
                    <a:lumMod val="50000"/>
                  </a:schemeClr>
                </a:solidFill>
              </a:rPr>
              <a:t>연합자산관리의 경우</a:t>
            </a:r>
            <a:r>
              <a:rPr lang="en-US" altLang="ko-KR" dirty="0">
                <a:solidFill>
                  <a:schemeClr val="bg1">
                    <a:lumMod val="50000"/>
                  </a:schemeClr>
                </a:solidFill>
              </a:rPr>
              <a:t> 2023</a:t>
            </a:r>
            <a:r>
              <a:rPr lang="ko-KR" altLang="en-US" dirty="0">
                <a:solidFill>
                  <a:schemeClr val="bg1">
                    <a:lumMod val="50000"/>
                  </a:schemeClr>
                </a:solidFill>
              </a:rPr>
              <a:t>년 </a:t>
            </a:r>
            <a:r>
              <a:rPr lang="en-US" altLang="ko-KR" dirty="0">
                <a:solidFill>
                  <a:schemeClr val="bg1">
                    <a:lumMod val="50000"/>
                  </a:schemeClr>
                </a:solidFill>
              </a:rPr>
              <a:t>6</a:t>
            </a:r>
            <a:r>
              <a:rPr lang="ko-KR" altLang="en-US" dirty="0">
                <a:solidFill>
                  <a:schemeClr val="bg1">
                    <a:lumMod val="50000"/>
                  </a:schemeClr>
                </a:solidFill>
              </a:rPr>
              <a:t>월 말까지 누적 회수금액</a:t>
            </a:r>
            <a:r>
              <a:rPr lang="en-US" altLang="ko-KR" dirty="0">
                <a:solidFill>
                  <a:schemeClr val="bg1">
                    <a:lumMod val="50000"/>
                  </a:schemeClr>
                </a:solidFill>
              </a:rPr>
              <a:t>, </a:t>
            </a:r>
            <a:r>
              <a:rPr lang="ko-KR" altLang="en-US" dirty="0">
                <a:solidFill>
                  <a:schemeClr val="bg1">
                    <a:lumMod val="50000"/>
                  </a:schemeClr>
                </a:solidFill>
              </a:rPr>
              <a:t>하나 </a:t>
            </a:r>
            <a:r>
              <a:rPr lang="en-US" altLang="ko-KR" dirty="0">
                <a:solidFill>
                  <a:schemeClr val="bg1">
                    <a:lumMod val="50000"/>
                  </a:schemeClr>
                </a:solidFill>
              </a:rPr>
              <a:t>F&amp;I</a:t>
            </a:r>
            <a:r>
              <a:rPr lang="ko-KR" altLang="en-US" dirty="0">
                <a:solidFill>
                  <a:schemeClr val="bg1">
                    <a:lumMod val="50000"/>
                  </a:schemeClr>
                </a:solidFill>
              </a:rPr>
              <a:t>는 </a:t>
            </a:r>
            <a:r>
              <a:rPr lang="en-US" altLang="ko-KR" dirty="0">
                <a:solidFill>
                  <a:schemeClr val="bg1">
                    <a:lumMod val="50000"/>
                  </a:schemeClr>
                </a:solidFill>
              </a:rPr>
              <a:t>2023</a:t>
            </a:r>
            <a:r>
              <a:rPr lang="ko-KR" altLang="en-US" dirty="0">
                <a:solidFill>
                  <a:schemeClr val="bg1">
                    <a:lumMod val="50000"/>
                  </a:schemeClr>
                </a:solidFill>
              </a:rPr>
              <a:t>년 </a:t>
            </a:r>
            <a:r>
              <a:rPr lang="en-US" altLang="ko-KR" dirty="0">
                <a:solidFill>
                  <a:schemeClr val="bg1">
                    <a:lumMod val="50000"/>
                  </a:schemeClr>
                </a:solidFill>
              </a:rPr>
              <a:t>3</a:t>
            </a:r>
            <a:r>
              <a:rPr lang="ko-KR" altLang="en-US" dirty="0">
                <a:solidFill>
                  <a:schemeClr val="bg1">
                    <a:lumMod val="50000"/>
                  </a:schemeClr>
                </a:solidFill>
              </a:rPr>
              <a:t>월 말까지 누적 회수금액</a:t>
            </a:r>
            <a:r>
              <a:rPr lang="en-US" altLang="ko-KR" dirty="0">
                <a:solidFill>
                  <a:schemeClr val="bg1">
                    <a:lumMod val="50000"/>
                  </a:schemeClr>
                </a:solidFill>
              </a:rPr>
              <a:t> </a:t>
            </a:r>
            <a:r>
              <a:rPr lang="ko-KR" altLang="en-US" dirty="0">
                <a:solidFill>
                  <a:schemeClr val="bg1">
                    <a:lumMod val="50000"/>
                  </a:schemeClr>
                </a:solidFill>
              </a:rPr>
              <a:t>기준</a:t>
            </a:r>
            <a:endParaRPr lang="en-US" altLang="ko-KR" dirty="0">
              <a:solidFill>
                <a:schemeClr val="bg1">
                  <a:lumMod val="50000"/>
                </a:schemeClr>
              </a:solidFill>
            </a:endParaRPr>
          </a:p>
        </p:txBody>
      </p:sp>
      <p:sp>
        <p:nvSpPr>
          <p:cNvPr id="14" name="TextBox 13">
            <a:extLst>
              <a:ext uri="{FF2B5EF4-FFF2-40B4-BE49-F238E27FC236}">
                <a16:creationId xmlns:a16="http://schemas.microsoft.com/office/drawing/2014/main" id="{10612676-037C-4096-8941-7275B4650A39}"/>
              </a:ext>
            </a:extLst>
          </p:cNvPr>
          <p:cNvSpPr txBox="1"/>
          <p:nvPr/>
        </p:nvSpPr>
        <p:spPr>
          <a:xfrm>
            <a:off x="8668397" y="2590141"/>
            <a:ext cx="748603" cy="138499"/>
          </a:xfrm>
          <a:prstGeom prst="rect">
            <a:avLst/>
          </a:prstGeom>
          <a:noFill/>
        </p:spPr>
        <p:txBody>
          <a:bodyPr wrap="none" lIns="0" tIns="0" rIns="0" bIns="0" rtlCol="0">
            <a:spAutoFit/>
          </a:bodyPr>
          <a:lstStyle/>
          <a:p>
            <a:pPr algn="r"/>
            <a:r>
              <a:rPr lang="en-US" altLang="ko-KR" sz="900" dirty="0">
                <a:ln>
                  <a:solidFill>
                    <a:schemeClr val="tx2">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Univers for KPMG"/>
              </a:rPr>
              <a:t>(</a:t>
            </a:r>
            <a:r>
              <a:rPr lang="ko-KR" altLang="en-US" sz="900" dirty="0">
                <a:ln>
                  <a:solidFill>
                    <a:schemeClr val="tx2">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Univers for KPMG"/>
              </a:rPr>
              <a:t>단위</a:t>
            </a:r>
            <a:r>
              <a:rPr lang="en-US" altLang="ko-KR" sz="900" dirty="0">
                <a:ln>
                  <a:solidFill>
                    <a:schemeClr val="tx2">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Univers for KPMG"/>
              </a:rPr>
              <a:t>: </a:t>
            </a:r>
            <a:r>
              <a:rPr lang="ko-KR" altLang="en-US" sz="900" dirty="0">
                <a:ln>
                  <a:solidFill>
                    <a:schemeClr val="tx2">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Univers for KPMG"/>
              </a:rPr>
              <a:t>억 원</a:t>
            </a:r>
            <a:r>
              <a:rPr lang="en-US" altLang="ko-KR" sz="900" dirty="0">
                <a:ln>
                  <a:solidFill>
                    <a:schemeClr val="tx2">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Univers for KPMG"/>
              </a:rPr>
              <a:t>, %)</a:t>
            </a:r>
          </a:p>
        </p:txBody>
      </p:sp>
      <p:graphicFrame>
        <p:nvGraphicFramePr>
          <p:cNvPr id="15" name="표 2">
            <a:extLst>
              <a:ext uri="{FF2B5EF4-FFF2-40B4-BE49-F238E27FC236}">
                <a16:creationId xmlns:a16="http://schemas.microsoft.com/office/drawing/2014/main" id="{680A5AF6-34A0-41B4-B7CD-D739048F26D0}"/>
              </a:ext>
            </a:extLst>
          </p:cNvPr>
          <p:cNvGraphicFramePr>
            <a:graphicFrameLocks noGrp="1"/>
          </p:cNvGraphicFramePr>
          <p:nvPr>
            <p:extLst>
              <p:ext uri="{D42A27DB-BD31-4B8C-83A1-F6EECF244321}">
                <p14:modId xmlns:p14="http://schemas.microsoft.com/office/powerpoint/2010/main" val="4156560365"/>
              </p:ext>
            </p:extLst>
          </p:nvPr>
        </p:nvGraphicFramePr>
        <p:xfrm>
          <a:off x="488950" y="2786685"/>
          <a:ext cx="8928002" cy="2809930"/>
        </p:xfrm>
        <a:graphic>
          <a:graphicData uri="http://schemas.openxmlformats.org/drawingml/2006/table">
            <a:tbl>
              <a:tblPr firstRow="1" bandRow="1">
                <a:tableStyleId>{5C22544A-7EE6-4342-B048-85BDC9FD1C3A}</a:tableStyleId>
              </a:tblPr>
              <a:tblGrid>
                <a:gridCol w="1099563">
                  <a:extLst>
                    <a:ext uri="{9D8B030D-6E8A-4147-A177-3AD203B41FA5}">
                      <a16:colId xmlns:a16="http://schemas.microsoft.com/office/drawing/2014/main" val="20000"/>
                    </a:ext>
                  </a:extLst>
                </a:gridCol>
                <a:gridCol w="994841">
                  <a:extLst>
                    <a:ext uri="{9D8B030D-6E8A-4147-A177-3AD203B41FA5}">
                      <a16:colId xmlns:a16="http://schemas.microsoft.com/office/drawing/2014/main" val="20001"/>
                    </a:ext>
                  </a:extLst>
                </a:gridCol>
                <a:gridCol w="1138933">
                  <a:extLst>
                    <a:ext uri="{9D8B030D-6E8A-4147-A177-3AD203B41FA5}">
                      <a16:colId xmlns:a16="http://schemas.microsoft.com/office/drawing/2014/main" val="20005"/>
                    </a:ext>
                  </a:extLst>
                </a:gridCol>
                <a:gridCol w="1138933">
                  <a:extLst>
                    <a:ext uri="{9D8B030D-6E8A-4147-A177-3AD203B41FA5}">
                      <a16:colId xmlns:a16="http://schemas.microsoft.com/office/drawing/2014/main" val="20006"/>
                    </a:ext>
                  </a:extLst>
                </a:gridCol>
                <a:gridCol w="1138933">
                  <a:extLst>
                    <a:ext uri="{9D8B030D-6E8A-4147-A177-3AD203B41FA5}">
                      <a16:colId xmlns:a16="http://schemas.microsoft.com/office/drawing/2014/main" val="20007"/>
                    </a:ext>
                  </a:extLst>
                </a:gridCol>
                <a:gridCol w="1138933">
                  <a:extLst>
                    <a:ext uri="{9D8B030D-6E8A-4147-A177-3AD203B41FA5}">
                      <a16:colId xmlns:a16="http://schemas.microsoft.com/office/drawing/2014/main" val="2894871631"/>
                    </a:ext>
                  </a:extLst>
                </a:gridCol>
                <a:gridCol w="1138933">
                  <a:extLst>
                    <a:ext uri="{9D8B030D-6E8A-4147-A177-3AD203B41FA5}">
                      <a16:colId xmlns:a16="http://schemas.microsoft.com/office/drawing/2014/main" val="3174453738"/>
                    </a:ext>
                  </a:extLst>
                </a:gridCol>
                <a:gridCol w="1138933">
                  <a:extLst>
                    <a:ext uri="{9D8B030D-6E8A-4147-A177-3AD203B41FA5}">
                      <a16:colId xmlns:a16="http://schemas.microsoft.com/office/drawing/2014/main" val="20008"/>
                    </a:ext>
                  </a:extLst>
                </a:gridCol>
              </a:tblGrid>
              <a:tr h="280993">
                <a:tc gridSpan="2">
                  <a:txBody>
                    <a:bodyPr/>
                    <a:lstStyle/>
                    <a:p>
                      <a:pPr algn="ctr" latinLnBrk="1"/>
                      <a:r>
                        <a:rPr lang="ko-KR" altLang="en-US" sz="1000" b="1"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구분</a:t>
                      </a:r>
                    </a:p>
                  </a:txBody>
                  <a:tcPr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hMerge="1">
                  <a:txBody>
                    <a:bodyPr/>
                    <a:lstStyle/>
                    <a:p>
                      <a:pPr latinLnBrk="1"/>
                      <a:endParaRPr lang="ko-KR" altLang="en-US"/>
                    </a:p>
                  </a:txBody>
                  <a:tcPr/>
                </a:tc>
                <a:tc>
                  <a:txBody>
                    <a:bodyPr/>
                    <a:lstStyle/>
                    <a:p>
                      <a:pPr algn="ctr" fontAlgn="ctr"/>
                      <a:r>
                        <a:rPr lang="en-US" altLang="ko-KR"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’18</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algn="ct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a:t>
                      </a:r>
                      <a:r>
                        <a:rPr lang="en-US" altLang="ko-KR"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19</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algn="ct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a:t>
                      </a:r>
                      <a:r>
                        <a:rPr lang="en-US" altLang="ko-KR"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20</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algn="ct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a:t>
                      </a:r>
                      <a:r>
                        <a:rPr lang="en-US" altLang="ko-KR"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21</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algn="ctr" fontAlgn="ctr"/>
                      <a:r>
                        <a:rPr lang="en-US"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'2</a:t>
                      </a: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2</a:t>
                      </a:r>
                      <a:endParaRPr lang="en-US"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endParaRP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pPr algn="ctr" fontAlgn="ctr"/>
                      <a:r>
                        <a:rPr lang="en-US" altLang="ko-KR"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'23.1H*</a:t>
                      </a:r>
                      <a:endParaRPr lang="en-US" sz="1000" b="1" i="0" u="none" strike="noStrike" dirty="0">
                        <a:ln>
                          <a:solidFill>
                            <a:schemeClr val="bg1">
                              <a:lumMod val="65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endParaRP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280993">
                <a:tc rowSpan="3">
                  <a:txBody>
                    <a:bodyPr/>
                    <a:lstStyle/>
                    <a:p>
                      <a:pPr marL="0" indent="0" algn="ctr" fontAlgn="ctr"/>
                      <a:r>
                        <a:rPr lang="ko-KR" altLang="en-US"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연합자산관리</a:t>
                      </a:r>
                    </a:p>
                  </a:txBody>
                  <a:tcPr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95000"/>
                      </a:schemeClr>
                    </a:solidFill>
                  </a:tcPr>
                </a:tc>
                <a:tc>
                  <a:txBody>
                    <a:bodyPr/>
                    <a:lstStyle/>
                    <a:p>
                      <a:pPr marL="0" indent="0" algn="ctr" fontAlgn="ctr"/>
                      <a:r>
                        <a:rPr lang="ko-KR" altLang="en-US" sz="1000" b="0"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매입금액</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15,517</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13,315</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10,686</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8,309</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8,912</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5,379</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10001"/>
                  </a:ext>
                </a:extLst>
              </a:tr>
              <a:tr h="280993">
                <a:tc vMerge="1">
                  <a:txBody>
                    <a:bodyPr/>
                    <a:lstStyle/>
                    <a:p>
                      <a:pPr marL="0" indent="0" algn="l" fontAlgn="ctr"/>
                      <a:endParaRPr lang="ko-KR" altLang="en-US"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endParaRPr>
                    </a:p>
                  </a:txBody>
                  <a:tcPr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ko-KR" altLang="en-US" sz="1000" b="0"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회수금액</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16,867</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14,833</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12,257</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6,838</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2,478</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317</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10002"/>
                  </a:ext>
                </a:extLst>
              </a:tr>
              <a:tr h="280993">
                <a:tc vMerge="1">
                  <a:txBody>
                    <a:bodyPr/>
                    <a:lstStyle/>
                    <a:p>
                      <a:pPr marL="0" indent="0" algn="l" fontAlgn="ctr"/>
                      <a:endParaRPr lang="ko-KR" altLang="en-US"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endParaRPr>
                    </a:p>
                  </a:txBody>
                  <a:tcPr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ko-KR" altLang="en-US"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회수율</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marL="0" indent="0" algn="ctr" fontAlgn="ctr"/>
                      <a:r>
                        <a:rPr lang="en-US" altLang="ko-KR"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108.7 </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marL="0" indent="0" algn="ctr" fontAlgn="ctr"/>
                      <a:r>
                        <a:rPr lang="en-US" altLang="ko-KR"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111.4 </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marL="0" indent="0" algn="ctr" fontAlgn="ctr"/>
                      <a:r>
                        <a:rPr lang="en-US" altLang="ko-KR"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114.7 </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marL="0" indent="0" algn="ctr" fontAlgn="ctr"/>
                      <a:r>
                        <a:rPr lang="en-US" altLang="ko-KR"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82.3 </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marL="0" indent="0" algn="ctr" fontAlgn="ctr"/>
                      <a:r>
                        <a:rPr lang="en-US" altLang="ko-KR"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27.8 </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marL="0" indent="0" algn="ctr" fontAlgn="ctr"/>
                      <a:r>
                        <a:rPr lang="en-US" altLang="ko-KR"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5.9 </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extLst>
                  <a:ext uri="{0D108BD9-81ED-4DB2-BD59-A6C34878D82A}">
                    <a16:rowId xmlns:a16="http://schemas.microsoft.com/office/drawing/2014/main" val="10003"/>
                  </a:ext>
                </a:extLst>
              </a:tr>
              <a:tr h="280993">
                <a:tc rowSpan="3">
                  <a:txBody>
                    <a:bodyPr/>
                    <a:lstStyle/>
                    <a:p>
                      <a:pPr marL="0" indent="0" algn="ctr" fontAlgn="ctr"/>
                      <a:r>
                        <a:rPr lang="ko-KR" altLang="en-US"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대신 </a:t>
                      </a:r>
                      <a:r>
                        <a:rPr lang="en-US" altLang="ko-KR"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F&amp;I</a:t>
                      </a:r>
                      <a:endParaRPr lang="ko-KR" altLang="en-US"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endParaRPr>
                    </a:p>
                  </a:txBody>
                  <a:tcPr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95000"/>
                      </a:schemeClr>
                    </a:solidFill>
                  </a:tcPr>
                </a:tc>
                <a:tc>
                  <a:txBody>
                    <a:bodyPr/>
                    <a:lstStyle/>
                    <a:p>
                      <a:pPr marL="0" indent="0" algn="ctr" fontAlgn="ctr"/>
                      <a:r>
                        <a:rPr lang="ko-KR" altLang="en-US" sz="1000" b="0"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매입금액</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6,487</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2,617</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4,431</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2,899</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2,485</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10004"/>
                  </a:ext>
                </a:extLst>
              </a:tr>
              <a:tr h="280993">
                <a:tc vMerge="1">
                  <a:txBody>
                    <a:bodyPr/>
                    <a:lstStyle/>
                    <a:p>
                      <a:pPr marL="0" indent="0" algn="l" fontAlgn="ctr"/>
                      <a:endParaRPr lang="ko-KR" altLang="en-US"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endParaRPr>
                    </a:p>
                  </a:txBody>
                  <a:tcPr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ko-KR" altLang="en-US" sz="1000" b="0"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회수금액</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6,466</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2,720</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4,083</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781</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416</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10005"/>
                  </a:ext>
                </a:extLst>
              </a:tr>
              <a:tr h="280993">
                <a:tc vMerge="1">
                  <a:txBody>
                    <a:bodyPr/>
                    <a:lstStyle/>
                    <a:p>
                      <a:pPr marL="0" indent="0" algn="l" fontAlgn="ctr"/>
                      <a:endParaRPr lang="ko-KR" altLang="en-US"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endParaRPr>
                    </a:p>
                  </a:txBody>
                  <a:tcPr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ko-KR" altLang="en-US"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회수율</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marL="0" indent="0" algn="ctr" fontAlgn="ctr"/>
                      <a:r>
                        <a:rPr lang="en-US" altLang="ko-KR"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99.7</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marL="0" indent="0" algn="ctr" fontAlgn="ctr"/>
                      <a:r>
                        <a:rPr lang="en-US" altLang="ko-KR"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103.9</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marL="0" indent="0" algn="ctr" fontAlgn="ctr"/>
                      <a:r>
                        <a:rPr lang="en-US" altLang="ko-KR"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92.1</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marL="0" indent="0" algn="ctr" fontAlgn="ctr"/>
                      <a:r>
                        <a:rPr lang="en-US" altLang="ko-KR"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26.9</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marL="0" indent="0" algn="ctr" fontAlgn="ctr"/>
                      <a:r>
                        <a:rPr lang="en-US" altLang="ko-KR"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16.7</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marL="0" indent="0" algn="ctr" fontAlgn="ctr"/>
                      <a:r>
                        <a:rPr lang="en-US" altLang="ko-KR"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extLst>
                  <a:ext uri="{0D108BD9-81ED-4DB2-BD59-A6C34878D82A}">
                    <a16:rowId xmlns:a16="http://schemas.microsoft.com/office/drawing/2014/main" val="10006"/>
                  </a:ext>
                </a:extLst>
              </a:tr>
              <a:tr h="280993">
                <a:tc rowSpan="3">
                  <a:txBody>
                    <a:bodyPr/>
                    <a:lstStyle/>
                    <a:p>
                      <a:pPr marL="0" indent="0" algn="ctr" fontAlgn="ctr"/>
                      <a:r>
                        <a:rPr lang="ko-KR" altLang="en-US"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하나 </a:t>
                      </a:r>
                      <a:r>
                        <a:rPr lang="en-US" altLang="ko-KR"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F&amp;I</a:t>
                      </a:r>
                      <a:endParaRPr lang="ko-KR" altLang="en-US"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endParaRPr>
                    </a:p>
                  </a:txBody>
                  <a:tcPr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95000"/>
                      </a:schemeClr>
                    </a:solidFill>
                  </a:tcPr>
                </a:tc>
                <a:tc>
                  <a:txBody>
                    <a:bodyPr/>
                    <a:lstStyle/>
                    <a:p>
                      <a:pPr marL="0" indent="0" algn="ctr" fontAlgn="ctr"/>
                      <a:r>
                        <a:rPr lang="ko-KR" altLang="en-US" sz="1000" b="0"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매입금액</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5,761</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4,942</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9,304</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8,829</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4,414</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6,836</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10007"/>
                  </a:ext>
                </a:extLst>
              </a:tr>
              <a:tr h="280993">
                <a:tc vMerge="1">
                  <a:txBody>
                    <a:bodyPr/>
                    <a:lstStyle/>
                    <a:p>
                      <a:pPr marL="0" indent="0" algn="l" fontAlgn="ctr"/>
                      <a:endParaRPr lang="ko-KR" altLang="en-US"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endParaRPr>
                    </a:p>
                  </a:txBody>
                  <a:tcPr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ko-KR" altLang="en-US" sz="1000" b="0"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회수금액</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5,952</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5,130</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8,199</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5,428</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354</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en-US" altLang="ko-KR" sz="1000" b="0"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23</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10008"/>
                  </a:ext>
                </a:extLst>
              </a:tr>
              <a:tr h="280993">
                <a:tc vMerge="1">
                  <a:txBody>
                    <a:bodyPr/>
                    <a:lstStyle/>
                    <a:p>
                      <a:pPr marL="0" indent="0" algn="l" fontAlgn="ctr"/>
                      <a:endParaRPr lang="ko-KR" altLang="en-US"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endParaRPr>
                    </a:p>
                  </a:txBody>
                  <a:tcPr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noFill/>
                  </a:tcPr>
                </a:tc>
                <a:tc>
                  <a:txBody>
                    <a:bodyPr/>
                    <a:lstStyle/>
                    <a:p>
                      <a:pPr marL="0" indent="0" algn="ctr" fontAlgn="ctr"/>
                      <a:r>
                        <a:rPr lang="ko-KR" altLang="en-US" sz="1000" b="1" i="0" u="none" strike="noStrike" baseline="0"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회수율</a:t>
                      </a:r>
                    </a:p>
                  </a:txBody>
                  <a:tcPr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marL="0" indent="0" algn="ctr" fontAlgn="ctr"/>
                      <a:r>
                        <a:rPr lang="en-US" altLang="ko-KR"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103.3 </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marL="0" indent="0" algn="ctr" fontAlgn="ctr"/>
                      <a:r>
                        <a:rPr lang="en-US" altLang="ko-KR"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103.8 </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marL="0" indent="0" algn="ctr" fontAlgn="ctr"/>
                      <a:r>
                        <a:rPr lang="en-US" altLang="ko-KR"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88.1 </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marL="0" indent="0" algn="ctr" fontAlgn="ctr"/>
                      <a:r>
                        <a:rPr lang="en-US" altLang="ko-KR"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61.5 </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marL="0" indent="0" algn="ctr" fontAlgn="ctr"/>
                      <a:r>
                        <a:rPr lang="en-US" altLang="ko-KR"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8.0 </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tc>
                  <a:txBody>
                    <a:bodyPr/>
                    <a:lstStyle/>
                    <a:p>
                      <a:pPr marL="0" indent="0" algn="ctr" fontAlgn="ctr"/>
                      <a:r>
                        <a:rPr lang="en-US" altLang="ko-KR" sz="1000" b="1" i="0" u="none" strike="noStrike" dirty="0">
                          <a:ln>
                            <a:solidFill>
                              <a:schemeClr val="tx1">
                                <a:lumMod val="50000"/>
                                <a:lumOff val="50000"/>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cs typeface="+mn-cs"/>
                        </a:rPr>
                        <a:t>0.3 </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rgbClr val="CCF1FD"/>
                    </a:solidFill>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16586715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ACEAFF"/>
        </a:solidFill>
        <a:effectLst/>
      </p:bgPr>
    </p:bg>
    <p:spTree>
      <p:nvGrpSpPr>
        <p:cNvPr id="1" name=""/>
        <p:cNvGrpSpPr/>
        <p:nvPr/>
      </p:nvGrpSpPr>
      <p:grpSpPr>
        <a:xfrm>
          <a:off x="0" y="0"/>
          <a:ext cx="0" cy="0"/>
          <a:chOff x="0" y="0"/>
          <a:chExt cx="0" cy="0"/>
        </a:xfrm>
      </p:grpSpPr>
      <p:sp>
        <p:nvSpPr>
          <p:cNvPr id="4" name="Rectangle 5">
            <a:extLst>
              <a:ext uri="{FF2B5EF4-FFF2-40B4-BE49-F238E27FC236}">
                <a16:creationId xmlns:a16="http://schemas.microsoft.com/office/drawing/2014/main" id="{DBE57E7B-4F4A-470E-ABD3-DD4D29FF3FA3}"/>
              </a:ext>
            </a:extLst>
          </p:cNvPr>
          <p:cNvSpPr>
            <a:spLocks/>
          </p:cNvSpPr>
          <p:nvPr/>
        </p:nvSpPr>
        <p:spPr>
          <a:xfrm>
            <a:off x="814388" y="1268413"/>
            <a:ext cx="6322834" cy="4407944"/>
          </a:xfrm>
          <a:prstGeom prst="rect">
            <a:avLst/>
          </a:prstGeom>
          <a:solidFill>
            <a:schemeClr val="bg1"/>
          </a:soli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5" name="Text Placeholder 3">
            <a:extLst>
              <a:ext uri="{FF2B5EF4-FFF2-40B4-BE49-F238E27FC236}">
                <a16:creationId xmlns:a16="http://schemas.microsoft.com/office/drawing/2014/main" id="{859AF789-79B7-40EF-8423-1ABFC633B0AD}"/>
              </a:ext>
            </a:extLst>
          </p:cNvPr>
          <p:cNvSpPr txBox="1">
            <a:spLocks/>
          </p:cNvSpPr>
          <p:nvPr/>
        </p:nvSpPr>
        <p:spPr>
          <a:xfrm>
            <a:off x="1050977" y="1439972"/>
            <a:ext cx="2658874" cy="722312"/>
          </a:xfrm>
          <a:prstGeom prst="rect">
            <a:avLst/>
          </a:prstGeom>
        </p:spPr>
        <p:txBody>
          <a:bodyPr vert="horz" lIns="0" tIns="0" rIns="0" bIns="0" rtlCol="0" anchor="t" anchorCtr="0">
            <a:noAutofit/>
          </a:bodyPr>
          <a:lstStyle>
            <a:lvl1pPr marL="0" indent="0" algn="l" defTabSz="914400" rtl="0" eaLnBrk="1" latinLnBrk="1" hangingPunct="1">
              <a:lnSpc>
                <a:spcPct val="80000"/>
              </a:lnSpc>
              <a:spcBef>
                <a:spcPts val="0"/>
              </a:spcBef>
              <a:spcAft>
                <a:spcPts val="600"/>
              </a:spcAft>
              <a:buFontTx/>
              <a:buNone/>
              <a:defRPr sz="6000" b="1" kern="1200">
                <a:solidFill>
                  <a:schemeClr val="tx2"/>
                </a:solidFill>
                <a:latin typeface="+mj-lt"/>
                <a:ea typeface="+mn-ea"/>
                <a:cs typeface="+mn-cs"/>
              </a:defRPr>
            </a:lvl1pPr>
            <a:lvl2pPr marL="0" indent="0" algn="l" defTabSz="914400" rtl="0" eaLnBrk="1" latinLnBrk="1" hangingPunct="1">
              <a:lnSpc>
                <a:spcPct val="100000"/>
              </a:lnSpc>
              <a:spcBef>
                <a:spcPts val="0"/>
              </a:spcBef>
              <a:spcAft>
                <a:spcPts val="600"/>
              </a:spcAft>
              <a:buFontTx/>
              <a:buNone/>
              <a:defRPr sz="900" kern="1200">
                <a:solidFill>
                  <a:schemeClr val="tx2"/>
                </a:solidFill>
                <a:latin typeface="+mj-lt"/>
                <a:ea typeface="+mn-ea"/>
                <a:cs typeface="+mn-cs"/>
              </a:defRPr>
            </a:lvl2pPr>
            <a:lvl3pPr marL="180000" indent="-180000" algn="l" defTabSz="914400" rtl="0" eaLnBrk="1" latinLnBrk="1" hangingPunct="1">
              <a:lnSpc>
                <a:spcPct val="100000"/>
              </a:lnSpc>
              <a:spcBef>
                <a:spcPts val="0"/>
              </a:spcBef>
              <a:spcAft>
                <a:spcPts val="600"/>
              </a:spcAft>
              <a:buClrTx/>
              <a:buFont typeface="Arial" panose="020B0604020202020204" pitchFamily="34" charset="0"/>
              <a:buChar char="•"/>
              <a:defRPr sz="900" kern="1200">
                <a:solidFill>
                  <a:schemeClr val="tx2"/>
                </a:solidFill>
                <a:latin typeface="+mj-lt"/>
                <a:ea typeface="+mn-ea"/>
                <a:cs typeface="+mn-cs"/>
              </a:defRPr>
            </a:lvl3pPr>
            <a:lvl4pPr marL="360000" indent="-180000" algn="l" defTabSz="914400" rtl="0" eaLnBrk="1" latinLnBrk="1" hangingPunct="1">
              <a:lnSpc>
                <a:spcPct val="100000"/>
              </a:lnSpc>
              <a:spcBef>
                <a:spcPts val="0"/>
              </a:spcBef>
              <a:spcAft>
                <a:spcPts val="600"/>
              </a:spcAft>
              <a:buClrTx/>
              <a:buFont typeface="Arial" panose="020B0604020202020204" pitchFamily="34" charset="0"/>
              <a:buChar char="-"/>
              <a:defRPr sz="900" kern="1200">
                <a:solidFill>
                  <a:schemeClr val="tx2"/>
                </a:solidFill>
                <a:latin typeface="+mj-lt"/>
                <a:ea typeface="+mn-ea"/>
                <a:cs typeface="+mn-cs"/>
              </a:defRPr>
            </a:lvl4pPr>
            <a:lvl5pPr marL="540000" indent="-180000" algn="l" defTabSz="914400" rtl="0" eaLnBrk="1" latinLnBrk="1" hangingPunct="1">
              <a:lnSpc>
                <a:spcPct val="100000"/>
              </a:lnSpc>
              <a:spcBef>
                <a:spcPts val="0"/>
              </a:spcBef>
              <a:spcAft>
                <a:spcPts val="600"/>
              </a:spcAft>
              <a:buClrTx/>
              <a:buFont typeface="Arial" panose="020B0604020202020204" pitchFamily="34" charset="0"/>
              <a:buChar char="•"/>
              <a:defRPr sz="900" kern="1200" baseline="0">
                <a:solidFill>
                  <a:schemeClr val="tx2"/>
                </a:solidFill>
                <a:latin typeface="+mj-lt"/>
                <a:ea typeface="+mn-ea"/>
                <a:cs typeface="+mn-cs"/>
              </a:defRPr>
            </a:lvl5pPr>
            <a:lvl6pPr marL="1098000" indent="-2304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1" hangingPunct="1">
              <a:lnSpc>
                <a:spcPct val="80000"/>
              </a:lnSpc>
              <a:spcBef>
                <a:spcPts val="0"/>
              </a:spcBef>
              <a:spcAft>
                <a:spcPts val="600"/>
              </a:spcAft>
              <a:buClrTx/>
              <a:buSzTx/>
              <a:buFontTx/>
              <a:buNone/>
              <a:tabLst/>
              <a:defRPr/>
            </a:pPr>
            <a:r>
              <a:rPr kumimoji="0" lang="en-US" sz="5400" b="1" i="0" u="none" strike="noStrike" kern="1200" cap="none" spc="0" normalizeH="0" baseline="0" noProof="0" dirty="0">
                <a:ln>
                  <a:solidFill>
                    <a:schemeClr val="accent1">
                      <a:alpha val="0"/>
                    </a:schemeClr>
                  </a:solidFill>
                </a:ln>
                <a:solidFill>
                  <a:srgbClr val="00338D"/>
                </a:solidFill>
                <a:effectLst/>
                <a:uLnTx/>
                <a:uFillTx/>
                <a:latin typeface="KPMG Bold"/>
                <a:ea typeface="+mn-ea"/>
                <a:cs typeface="+mn-cs"/>
              </a:rPr>
              <a:t>Contents</a:t>
            </a:r>
          </a:p>
        </p:txBody>
      </p:sp>
      <p:graphicFrame>
        <p:nvGraphicFramePr>
          <p:cNvPr id="7" name="Table 24">
            <a:extLst>
              <a:ext uri="{FF2B5EF4-FFF2-40B4-BE49-F238E27FC236}">
                <a16:creationId xmlns:a16="http://schemas.microsoft.com/office/drawing/2014/main" id="{C79D89B3-10D6-49FE-B626-423F9A717972}"/>
              </a:ext>
            </a:extLst>
          </p:cNvPr>
          <p:cNvGraphicFramePr>
            <a:graphicFrameLocks/>
          </p:cNvGraphicFramePr>
          <p:nvPr>
            <p:extLst>
              <p:ext uri="{D42A27DB-BD31-4B8C-83A1-F6EECF244321}">
                <p14:modId xmlns:p14="http://schemas.microsoft.com/office/powerpoint/2010/main" val="3631371689"/>
              </p:ext>
            </p:extLst>
          </p:nvPr>
        </p:nvGraphicFramePr>
        <p:xfrm>
          <a:off x="1050977" y="2414652"/>
          <a:ext cx="5849657" cy="2340000"/>
        </p:xfrm>
        <a:graphic>
          <a:graphicData uri="http://schemas.openxmlformats.org/drawingml/2006/table">
            <a:tbl>
              <a:tblPr firstRow="1" bandRow="1"/>
              <a:tblGrid>
                <a:gridCol w="558067">
                  <a:extLst>
                    <a:ext uri="{9D8B030D-6E8A-4147-A177-3AD203B41FA5}">
                      <a16:colId xmlns:a16="http://schemas.microsoft.com/office/drawing/2014/main" val="3168549752"/>
                    </a:ext>
                  </a:extLst>
                </a:gridCol>
                <a:gridCol w="4690223">
                  <a:extLst>
                    <a:ext uri="{9D8B030D-6E8A-4147-A177-3AD203B41FA5}">
                      <a16:colId xmlns:a16="http://schemas.microsoft.com/office/drawing/2014/main" val="620299569"/>
                    </a:ext>
                  </a:extLst>
                </a:gridCol>
                <a:gridCol w="601367">
                  <a:extLst>
                    <a:ext uri="{9D8B030D-6E8A-4147-A177-3AD203B41FA5}">
                      <a16:colId xmlns:a16="http://schemas.microsoft.com/office/drawing/2014/main" val="1172101712"/>
                    </a:ext>
                  </a:extLst>
                </a:gridCol>
              </a:tblGrid>
              <a:tr h="468000">
                <a:tc>
                  <a:txBody>
                    <a:bodyPr/>
                    <a:lstStyle/>
                    <a:p>
                      <a:r>
                        <a:rPr lang="en-GB" sz="1500" b="0" dirty="0">
                          <a:ln>
                            <a:solidFill>
                              <a:schemeClr val="accent1">
                                <a:alpha val="0"/>
                              </a:schemeClr>
                            </a:solidFill>
                          </a:ln>
                          <a:solidFill>
                            <a:schemeClr val="tx2"/>
                          </a:solidFill>
                          <a:latin typeface="+mn-ea"/>
                          <a:ea typeface="+mn-ea"/>
                        </a:rPr>
                        <a:t>I.</a:t>
                      </a:r>
                    </a:p>
                  </a:txBody>
                  <a:tcPr marL="108000" marR="0" marT="0" marB="0" anchor="ctr">
                    <a:lnL w="12700" cmpd="sng">
                      <a:noFill/>
                    </a:lnL>
                    <a:lnR w="12700" cmpd="sng">
                      <a:noFill/>
                    </a:lnR>
                    <a:lnT w="6350" cap="flat" cmpd="sng" algn="ctr">
                      <a:no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b="1" kern="1200">
                          <a:solidFill>
                            <a:schemeClr val="lt1"/>
                          </a:solidFill>
                          <a:latin typeface="Arial"/>
                        </a:defRPr>
                      </a:lvl1pPr>
                      <a:lvl2pPr marL="457200" algn="l" defTabSz="914400" rtl="0" eaLnBrk="1" latinLnBrk="1" hangingPunct="1">
                        <a:defRPr sz="1800" b="1" kern="1200">
                          <a:solidFill>
                            <a:schemeClr val="lt1"/>
                          </a:solidFill>
                          <a:latin typeface="Arial"/>
                        </a:defRPr>
                      </a:lvl2pPr>
                      <a:lvl3pPr marL="914400" algn="l" defTabSz="914400" rtl="0" eaLnBrk="1" latinLnBrk="1" hangingPunct="1">
                        <a:defRPr sz="1800" b="1" kern="1200">
                          <a:solidFill>
                            <a:schemeClr val="lt1"/>
                          </a:solidFill>
                          <a:latin typeface="Arial"/>
                        </a:defRPr>
                      </a:lvl3pPr>
                      <a:lvl4pPr marL="1371600" algn="l" defTabSz="914400" rtl="0" eaLnBrk="1" latinLnBrk="1" hangingPunct="1">
                        <a:defRPr sz="1800" b="1" kern="1200">
                          <a:solidFill>
                            <a:schemeClr val="lt1"/>
                          </a:solidFill>
                          <a:latin typeface="Arial"/>
                        </a:defRPr>
                      </a:lvl4pPr>
                      <a:lvl5pPr marL="1828800" algn="l" defTabSz="914400" rtl="0" eaLnBrk="1" latinLnBrk="1" hangingPunct="1">
                        <a:defRPr sz="1800" b="1" kern="1200">
                          <a:solidFill>
                            <a:schemeClr val="lt1"/>
                          </a:solidFill>
                          <a:latin typeface="Arial"/>
                        </a:defRPr>
                      </a:lvl5pPr>
                      <a:lvl6pPr marL="2286000" algn="l" defTabSz="914400" rtl="0" eaLnBrk="1" latinLnBrk="1" hangingPunct="1">
                        <a:defRPr sz="1800" b="1" kern="1200">
                          <a:solidFill>
                            <a:schemeClr val="lt1"/>
                          </a:solidFill>
                          <a:latin typeface="Arial"/>
                        </a:defRPr>
                      </a:lvl6pPr>
                      <a:lvl7pPr marL="2743200" algn="l" defTabSz="914400" rtl="0" eaLnBrk="1" latinLnBrk="1" hangingPunct="1">
                        <a:defRPr sz="1800" b="1" kern="1200">
                          <a:solidFill>
                            <a:schemeClr val="lt1"/>
                          </a:solidFill>
                          <a:latin typeface="Arial"/>
                        </a:defRPr>
                      </a:lvl7pPr>
                      <a:lvl8pPr marL="3200400" algn="l" defTabSz="914400" rtl="0" eaLnBrk="1" latinLnBrk="1" hangingPunct="1">
                        <a:defRPr sz="1800" b="1" kern="1200">
                          <a:solidFill>
                            <a:schemeClr val="lt1"/>
                          </a:solidFill>
                          <a:latin typeface="Arial"/>
                        </a:defRPr>
                      </a:lvl8pPr>
                      <a:lvl9pPr marL="3657600" algn="l" defTabSz="914400" rtl="0" eaLnBrk="1" latinLnBrk="1" hangingPunct="1">
                        <a:defRPr sz="1800" b="1" kern="1200">
                          <a:solidFill>
                            <a:schemeClr val="lt1"/>
                          </a:solidFill>
                          <a:latin typeface="Arial"/>
                        </a:defRPr>
                      </a:lvl9pPr>
                    </a:lstStyle>
                    <a:p>
                      <a:r>
                        <a:rPr lang="ko-KR" altLang="en-US" sz="1500" b="0" dirty="0">
                          <a:ln>
                            <a:solidFill>
                              <a:schemeClr val="accent1">
                                <a:alpha val="0"/>
                              </a:schemeClr>
                            </a:solidFill>
                          </a:ln>
                          <a:solidFill>
                            <a:schemeClr val="tx2"/>
                          </a:solidFill>
                          <a:latin typeface="+mn-ea"/>
                          <a:ea typeface="+mn-ea"/>
                        </a:rPr>
                        <a:t>국내외</a:t>
                      </a:r>
                      <a:r>
                        <a:rPr lang="en-US" sz="1500" b="0" dirty="0">
                          <a:ln>
                            <a:solidFill>
                              <a:schemeClr val="accent1">
                                <a:alpha val="0"/>
                              </a:schemeClr>
                            </a:solidFill>
                          </a:ln>
                          <a:solidFill>
                            <a:schemeClr val="tx2"/>
                          </a:solidFill>
                          <a:latin typeface="+mn-ea"/>
                          <a:ea typeface="+mn-ea"/>
                        </a:rPr>
                        <a:t> </a:t>
                      </a:r>
                      <a:r>
                        <a:rPr lang="ko-KR" altLang="en-US" sz="1500" b="0" dirty="0">
                          <a:ln>
                            <a:solidFill>
                              <a:schemeClr val="accent1">
                                <a:alpha val="0"/>
                              </a:schemeClr>
                            </a:solidFill>
                          </a:ln>
                          <a:solidFill>
                            <a:schemeClr val="tx2"/>
                          </a:solidFill>
                          <a:latin typeface="+mn-ea"/>
                          <a:ea typeface="+mn-ea"/>
                        </a:rPr>
                        <a:t>경제 동향</a:t>
                      </a:r>
                      <a:endParaRPr lang="en-GB" sz="1500" b="0" dirty="0">
                        <a:ln>
                          <a:solidFill>
                            <a:schemeClr val="accent1">
                              <a:alpha val="0"/>
                            </a:schemeClr>
                          </a:solidFill>
                        </a:ln>
                        <a:solidFill>
                          <a:schemeClr val="tx2"/>
                        </a:solidFill>
                        <a:latin typeface="+mn-ea"/>
                        <a:ea typeface="+mn-ea"/>
                      </a:endParaRPr>
                    </a:p>
                  </a:txBody>
                  <a:tcPr marL="0" marR="0" marT="0" marB="0" anchor="ctr">
                    <a:lnL w="12700" cmpd="sng">
                      <a:noFill/>
                    </a:lnL>
                    <a:lnR w="12700" cmpd="sng">
                      <a:noFill/>
                    </a:lnR>
                    <a:lnT w="6350" cap="flat" cmpd="sng" algn="ctr">
                      <a:no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b="1" kern="1200">
                          <a:solidFill>
                            <a:schemeClr val="lt1"/>
                          </a:solidFill>
                          <a:latin typeface="Arial"/>
                        </a:defRPr>
                      </a:lvl1pPr>
                      <a:lvl2pPr marL="457200" algn="l" defTabSz="914400" rtl="0" eaLnBrk="1" latinLnBrk="1" hangingPunct="1">
                        <a:defRPr sz="1800" b="1" kern="1200">
                          <a:solidFill>
                            <a:schemeClr val="lt1"/>
                          </a:solidFill>
                          <a:latin typeface="Arial"/>
                        </a:defRPr>
                      </a:lvl2pPr>
                      <a:lvl3pPr marL="914400" algn="l" defTabSz="914400" rtl="0" eaLnBrk="1" latinLnBrk="1" hangingPunct="1">
                        <a:defRPr sz="1800" b="1" kern="1200">
                          <a:solidFill>
                            <a:schemeClr val="lt1"/>
                          </a:solidFill>
                          <a:latin typeface="Arial"/>
                        </a:defRPr>
                      </a:lvl3pPr>
                      <a:lvl4pPr marL="1371600" algn="l" defTabSz="914400" rtl="0" eaLnBrk="1" latinLnBrk="1" hangingPunct="1">
                        <a:defRPr sz="1800" b="1" kern="1200">
                          <a:solidFill>
                            <a:schemeClr val="lt1"/>
                          </a:solidFill>
                          <a:latin typeface="Arial"/>
                        </a:defRPr>
                      </a:lvl4pPr>
                      <a:lvl5pPr marL="1828800" algn="l" defTabSz="914400" rtl="0" eaLnBrk="1" latinLnBrk="1" hangingPunct="1">
                        <a:defRPr sz="1800" b="1" kern="1200">
                          <a:solidFill>
                            <a:schemeClr val="lt1"/>
                          </a:solidFill>
                          <a:latin typeface="Arial"/>
                        </a:defRPr>
                      </a:lvl5pPr>
                      <a:lvl6pPr marL="2286000" algn="l" defTabSz="914400" rtl="0" eaLnBrk="1" latinLnBrk="1" hangingPunct="1">
                        <a:defRPr sz="1800" b="1" kern="1200">
                          <a:solidFill>
                            <a:schemeClr val="lt1"/>
                          </a:solidFill>
                          <a:latin typeface="Arial"/>
                        </a:defRPr>
                      </a:lvl6pPr>
                      <a:lvl7pPr marL="2743200" algn="l" defTabSz="914400" rtl="0" eaLnBrk="1" latinLnBrk="1" hangingPunct="1">
                        <a:defRPr sz="1800" b="1" kern="1200">
                          <a:solidFill>
                            <a:schemeClr val="lt1"/>
                          </a:solidFill>
                          <a:latin typeface="Arial"/>
                        </a:defRPr>
                      </a:lvl7pPr>
                      <a:lvl8pPr marL="3200400" algn="l" defTabSz="914400" rtl="0" eaLnBrk="1" latinLnBrk="1" hangingPunct="1">
                        <a:defRPr sz="1800" b="1" kern="1200">
                          <a:solidFill>
                            <a:schemeClr val="lt1"/>
                          </a:solidFill>
                          <a:latin typeface="Arial"/>
                        </a:defRPr>
                      </a:lvl8pPr>
                      <a:lvl9pPr marL="3657600" algn="l" defTabSz="914400" rtl="0" eaLnBrk="1" latinLnBrk="1" hangingPunct="1">
                        <a:defRPr sz="1800" b="1" kern="1200">
                          <a:solidFill>
                            <a:schemeClr val="lt1"/>
                          </a:solidFill>
                          <a:latin typeface="Arial"/>
                        </a:defRPr>
                      </a:lvl9pPr>
                    </a:lstStyle>
                    <a:p>
                      <a:pPr algn="r"/>
                      <a:r>
                        <a:rPr lang="en-GB" sz="1500" b="0" dirty="0">
                          <a:ln>
                            <a:solidFill>
                              <a:schemeClr val="accent1">
                                <a:alpha val="0"/>
                              </a:schemeClr>
                            </a:solidFill>
                          </a:ln>
                          <a:solidFill>
                            <a:schemeClr val="tx2"/>
                          </a:solidFill>
                          <a:latin typeface="+mn-ea"/>
                          <a:ea typeface="+mn-ea"/>
                        </a:rPr>
                        <a:t>2</a:t>
                      </a:r>
                    </a:p>
                  </a:txBody>
                  <a:tcPr marL="80189" marR="108000" marT="0" marB="0" anchor="ctr">
                    <a:lnL w="12700" cmpd="sng">
                      <a:noFill/>
                    </a:lnL>
                    <a:lnR w="12700" cmpd="sng">
                      <a:noFill/>
                    </a:lnR>
                    <a:lnT w="6350" cap="flat" cmpd="sng" algn="ctr">
                      <a:no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49216587"/>
                  </a:ext>
                </a:extLst>
              </a:tr>
              <a:tr h="4680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500" b="0" i="0" u="none" strike="noStrike" kern="1200" cap="none" spc="0" normalizeH="0" baseline="0" noProof="0" dirty="0">
                          <a:ln>
                            <a:solidFill>
                              <a:schemeClr val="accent1">
                                <a:alpha val="0"/>
                              </a:schemeClr>
                            </a:solidFill>
                          </a:ln>
                          <a:solidFill>
                            <a:srgbClr val="00338D"/>
                          </a:solidFill>
                          <a:effectLst/>
                          <a:uLnTx/>
                          <a:uFillTx/>
                          <a:latin typeface="+mn-lt"/>
                          <a:ea typeface="+mn-ea"/>
                          <a:cs typeface="+mn-cs"/>
                        </a:rPr>
                        <a:t>II.</a:t>
                      </a:r>
                    </a:p>
                  </a:txBody>
                  <a:tcPr marL="10800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ko-KR" altLang="en-US" sz="1500" b="0" i="0" u="none" strike="noStrike" kern="1200" cap="none" spc="0" normalizeH="0" baseline="0" noProof="0" dirty="0">
                          <a:ln>
                            <a:solidFill>
                              <a:schemeClr val="accent1">
                                <a:alpha val="0"/>
                              </a:schemeClr>
                            </a:solidFill>
                          </a:ln>
                          <a:solidFill>
                            <a:srgbClr val="00338D"/>
                          </a:solidFill>
                          <a:effectLst/>
                          <a:uLnTx/>
                          <a:uFillTx/>
                          <a:latin typeface="+mn-ea"/>
                          <a:ea typeface="+mn-ea"/>
                          <a:cs typeface="+mn-cs"/>
                        </a:rPr>
                        <a:t>국내 금융안정 상황 진단</a:t>
                      </a:r>
                    </a:p>
                  </a:txBody>
                  <a:tcPr marL="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algn="r"/>
                      <a:r>
                        <a:rPr lang="en-GB" sz="1500" b="0" dirty="0">
                          <a:ln>
                            <a:solidFill>
                              <a:schemeClr val="accent1">
                                <a:alpha val="0"/>
                              </a:schemeClr>
                            </a:solidFill>
                          </a:ln>
                          <a:solidFill>
                            <a:srgbClr val="00338D"/>
                          </a:solidFill>
                          <a:latin typeface="+mn-lt"/>
                        </a:rPr>
                        <a:t>10</a:t>
                      </a:r>
                    </a:p>
                  </a:txBody>
                  <a:tcPr marL="80189" marR="10800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60955894"/>
                  </a:ext>
                </a:extLst>
              </a:tr>
              <a:tr h="4680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500" b="0" i="0" u="none" strike="noStrike" kern="1200" cap="none" spc="0" normalizeH="0" baseline="0" noProof="0" dirty="0">
                          <a:ln>
                            <a:solidFill>
                              <a:schemeClr val="accent1">
                                <a:alpha val="0"/>
                              </a:schemeClr>
                            </a:solidFill>
                          </a:ln>
                          <a:solidFill>
                            <a:srgbClr val="00338D"/>
                          </a:solidFill>
                          <a:effectLst/>
                          <a:uLnTx/>
                          <a:uFillTx/>
                          <a:latin typeface="+mn-lt"/>
                          <a:ea typeface="+mn-ea"/>
                          <a:cs typeface="+mn-cs"/>
                        </a:rPr>
                        <a:t>III.</a:t>
                      </a:r>
                    </a:p>
                  </a:txBody>
                  <a:tcPr marL="10800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ko-KR" altLang="en-US" sz="1500" b="0" i="0" u="none" strike="noStrike" kern="1200" cap="none" spc="0" normalizeH="0" baseline="0" noProof="0" dirty="0">
                          <a:ln>
                            <a:solidFill>
                              <a:schemeClr val="accent1">
                                <a:alpha val="0"/>
                              </a:schemeClr>
                            </a:solidFill>
                          </a:ln>
                          <a:solidFill>
                            <a:srgbClr val="00338D"/>
                          </a:solidFill>
                          <a:effectLst/>
                          <a:uLnTx/>
                          <a:uFillTx/>
                          <a:latin typeface="+mn-ea"/>
                          <a:ea typeface="+mn-ea"/>
                          <a:cs typeface="+mn-cs"/>
                        </a:rPr>
                        <a:t>국내 부실채권</a:t>
                      </a:r>
                      <a:r>
                        <a:rPr kumimoji="0" lang="en-US" altLang="ko-KR" sz="1500" b="0" i="0" u="none" strike="noStrike" kern="1200" cap="none" spc="0" normalizeH="0" baseline="0" noProof="0" dirty="0">
                          <a:ln>
                            <a:solidFill>
                              <a:schemeClr val="accent1">
                                <a:alpha val="0"/>
                              </a:schemeClr>
                            </a:solidFill>
                          </a:ln>
                          <a:solidFill>
                            <a:srgbClr val="00338D"/>
                          </a:solidFill>
                          <a:effectLst/>
                          <a:uLnTx/>
                          <a:uFillTx/>
                          <a:latin typeface="+mn-ea"/>
                          <a:ea typeface="+mn-ea"/>
                          <a:cs typeface="+mn-cs"/>
                        </a:rPr>
                        <a:t>(NPL) </a:t>
                      </a:r>
                      <a:r>
                        <a:rPr kumimoji="0" lang="ko-KR" altLang="en-US" sz="1500" b="0" i="0" u="none" strike="noStrike" kern="1200" cap="none" spc="0" normalizeH="0" baseline="0" noProof="0" dirty="0">
                          <a:ln>
                            <a:solidFill>
                              <a:schemeClr val="accent1">
                                <a:alpha val="0"/>
                              </a:schemeClr>
                            </a:solidFill>
                          </a:ln>
                          <a:solidFill>
                            <a:srgbClr val="00338D"/>
                          </a:solidFill>
                          <a:effectLst/>
                          <a:uLnTx/>
                          <a:uFillTx/>
                          <a:latin typeface="+mn-ea"/>
                          <a:ea typeface="+mn-ea"/>
                          <a:cs typeface="+mn-cs"/>
                        </a:rPr>
                        <a:t>시장 동향</a:t>
                      </a:r>
                    </a:p>
                  </a:txBody>
                  <a:tcPr marL="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GB" sz="1500" b="0" i="0" u="none" strike="noStrike" kern="1200" cap="none" spc="0" normalizeH="0" baseline="0" dirty="0">
                          <a:ln>
                            <a:solidFill>
                              <a:schemeClr val="accent1">
                                <a:alpha val="0"/>
                              </a:schemeClr>
                            </a:solidFill>
                          </a:ln>
                          <a:solidFill>
                            <a:srgbClr val="00338D"/>
                          </a:solidFill>
                          <a:effectLst/>
                          <a:uLnTx/>
                          <a:uFillTx/>
                          <a:latin typeface="+mn-lt"/>
                          <a:ea typeface="+mn-ea"/>
                          <a:cs typeface="+mn-cs"/>
                        </a:rPr>
                        <a:t>21</a:t>
                      </a:r>
                    </a:p>
                  </a:txBody>
                  <a:tcPr marL="80189" marR="10800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51883591"/>
                  </a:ext>
                </a:extLst>
              </a:tr>
              <a:tr h="4680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500" b="1" i="0" u="none" strike="noStrike" kern="1200" cap="none" spc="0" normalizeH="0" baseline="0" noProof="0" dirty="0">
                          <a:ln>
                            <a:solidFill>
                              <a:schemeClr val="accent1">
                                <a:alpha val="0"/>
                              </a:schemeClr>
                            </a:solidFill>
                          </a:ln>
                          <a:solidFill>
                            <a:schemeClr val="bg1"/>
                          </a:solidFill>
                          <a:effectLst/>
                          <a:uLnTx/>
                          <a:uFillTx/>
                          <a:latin typeface="+mn-lt"/>
                          <a:ea typeface="+mn-ea"/>
                          <a:cs typeface="+mn-cs"/>
                        </a:rPr>
                        <a:t>IV.</a:t>
                      </a:r>
                    </a:p>
                  </a:txBody>
                  <a:tcPr marL="10800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ko-KR" altLang="en-US" sz="1500" b="1" i="0" u="none" strike="noStrike" kern="1200" cap="none" spc="0" normalizeH="0" baseline="0" noProof="0" dirty="0">
                          <a:ln>
                            <a:solidFill>
                              <a:schemeClr val="accent1">
                                <a:alpha val="0"/>
                              </a:schemeClr>
                            </a:solidFill>
                          </a:ln>
                          <a:solidFill>
                            <a:schemeClr val="bg1"/>
                          </a:solidFill>
                          <a:effectLst/>
                          <a:uLnTx/>
                          <a:uFillTx/>
                          <a:latin typeface="+mn-ea"/>
                          <a:ea typeface="+mn-ea"/>
                          <a:cs typeface="+mn-cs"/>
                        </a:rPr>
                        <a:t>국내 부실채권</a:t>
                      </a:r>
                      <a:r>
                        <a:rPr kumimoji="0" lang="en-US" altLang="ko-KR" sz="1500" b="1" i="0" u="none" strike="noStrike" kern="1200" cap="none" spc="0" normalizeH="0" baseline="0" noProof="0" dirty="0">
                          <a:ln>
                            <a:solidFill>
                              <a:schemeClr val="accent1">
                                <a:alpha val="0"/>
                              </a:schemeClr>
                            </a:solidFill>
                          </a:ln>
                          <a:solidFill>
                            <a:schemeClr val="bg1"/>
                          </a:solidFill>
                          <a:effectLst/>
                          <a:uLnTx/>
                          <a:uFillTx/>
                          <a:latin typeface="+mn-ea"/>
                          <a:ea typeface="+mn-ea"/>
                          <a:cs typeface="+mn-cs"/>
                        </a:rPr>
                        <a:t>(NPL) </a:t>
                      </a:r>
                      <a:r>
                        <a:rPr kumimoji="0" lang="ko-KR" altLang="en-US" sz="1500" b="1" i="0" u="none" strike="noStrike" kern="1200" cap="none" spc="0" normalizeH="0" baseline="0" noProof="0" dirty="0">
                          <a:ln>
                            <a:solidFill>
                              <a:schemeClr val="accent1">
                                <a:alpha val="0"/>
                              </a:schemeClr>
                            </a:solidFill>
                          </a:ln>
                          <a:solidFill>
                            <a:schemeClr val="bg1"/>
                          </a:solidFill>
                          <a:effectLst/>
                          <a:uLnTx/>
                          <a:uFillTx/>
                          <a:latin typeface="+mn-ea"/>
                          <a:ea typeface="+mn-ea"/>
                          <a:cs typeface="+mn-cs"/>
                        </a:rPr>
                        <a:t>시장 주요</a:t>
                      </a:r>
                      <a:r>
                        <a:rPr kumimoji="0" lang="en-US" altLang="ko-KR" sz="1500" b="1" i="0" u="none" strike="noStrike" kern="1200" cap="none" spc="0" normalizeH="0" baseline="0" noProof="0" dirty="0">
                          <a:ln>
                            <a:solidFill>
                              <a:schemeClr val="accent1">
                                <a:alpha val="0"/>
                              </a:schemeClr>
                            </a:solidFill>
                          </a:ln>
                          <a:solidFill>
                            <a:schemeClr val="bg1"/>
                          </a:solidFill>
                          <a:effectLst/>
                          <a:uLnTx/>
                          <a:uFillTx/>
                          <a:latin typeface="+mn-ea"/>
                          <a:ea typeface="+mn-ea"/>
                          <a:cs typeface="+mn-cs"/>
                        </a:rPr>
                        <a:t> </a:t>
                      </a:r>
                      <a:r>
                        <a:rPr kumimoji="0" lang="ko-KR" altLang="en-US" sz="1500" b="1" i="0" u="none" strike="noStrike" kern="1200" cap="none" spc="0" normalizeH="0" baseline="0" noProof="0" dirty="0">
                          <a:ln>
                            <a:solidFill>
                              <a:schemeClr val="accent1">
                                <a:alpha val="0"/>
                              </a:schemeClr>
                            </a:solidFill>
                          </a:ln>
                          <a:solidFill>
                            <a:schemeClr val="bg1"/>
                          </a:solidFill>
                          <a:effectLst/>
                          <a:uLnTx/>
                          <a:uFillTx/>
                          <a:latin typeface="+mn-ea"/>
                          <a:ea typeface="+mn-ea"/>
                          <a:cs typeface="+mn-cs"/>
                        </a:rPr>
                        <a:t>이슈 </a:t>
                      </a:r>
                    </a:p>
                  </a:txBody>
                  <a:tcPr marL="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algn="r"/>
                      <a:r>
                        <a:rPr lang="en-GB" sz="1500" b="1" dirty="0">
                          <a:ln>
                            <a:solidFill>
                              <a:schemeClr val="accent1">
                                <a:alpha val="0"/>
                              </a:schemeClr>
                            </a:solidFill>
                          </a:ln>
                          <a:solidFill>
                            <a:schemeClr val="bg1"/>
                          </a:solidFill>
                          <a:latin typeface="+mn-lt"/>
                        </a:rPr>
                        <a:t>31</a:t>
                      </a:r>
                    </a:p>
                  </a:txBody>
                  <a:tcPr marL="80189" marR="10800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2561208978"/>
                  </a:ext>
                </a:extLst>
              </a:tr>
              <a:tr h="4680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500" b="0" i="0" u="none" strike="noStrike" kern="1200" cap="none" spc="0" normalizeH="0" baseline="0" noProof="0" dirty="0">
                          <a:ln>
                            <a:solidFill>
                              <a:schemeClr val="accent1">
                                <a:alpha val="0"/>
                              </a:schemeClr>
                            </a:solidFill>
                          </a:ln>
                          <a:solidFill>
                            <a:srgbClr val="00338D"/>
                          </a:solidFill>
                          <a:effectLst/>
                          <a:uLnTx/>
                          <a:uFillTx/>
                          <a:latin typeface="+mn-lt"/>
                          <a:ea typeface="+mn-ea"/>
                          <a:cs typeface="+mn-cs"/>
                        </a:rPr>
                        <a:t>V.</a:t>
                      </a:r>
                    </a:p>
                  </a:txBody>
                  <a:tcPr marL="10800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ko-KR"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2023</a:t>
                      </a:r>
                      <a:r>
                        <a:rPr kumimoji="0" lang="ko-KR" altLang="en-US"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년 하반기 부실채권</a:t>
                      </a:r>
                      <a:r>
                        <a:rPr kumimoji="0" lang="en-US" altLang="ko-KR"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(NPL) </a:t>
                      </a:r>
                      <a:r>
                        <a:rPr kumimoji="0" lang="ko-KR" altLang="en-US" sz="1500" b="0" i="0" u="none" strike="noStrike" kern="1200" cap="none" spc="0" normalizeH="0" baseline="0" noProof="0" dirty="0">
                          <a:ln>
                            <a:solidFill>
                              <a:schemeClr val="accent1">
                                <a:alpha val="0"/>
                              </a:schemeClr>
                            </a:solidFill>
                          </a:ln>
                          <a:solidFill>
                            <a:schemeClr val="tx2"/>
                          </a:solidFill>
                          <a:effectLst/>
                          <a:uLnTx/>
                          <a:uFillTx/>
                          <a:latin typeface="+mn-ea"/>
                          <a:ea typeface="+mn-ea"/>
                          <a:cs typeface="+mn-cs"/>
                        </a:rPr>
                        <a:t>시장 전망</a:t>
                      </a:r>
                    </a:p>
                  </a:txBody>
                  <a:tcPr marL="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algn="r"/>
                      <a:r>
                        <a:rPr lang="en-GB" sz="1500" b="0" dirty="0">
                          <a:ln>
                            <a:solidFill>
                              <a:schemeClr val="accent1">
                                <a:alpha val="0"/>
                              </a:schemeClr>
                            </a:solidFill>
                          </a:ln>
                          <a:solidFill>
                            <a:srgbClr val="00338D"/>
                          </a:solidFill>
                          <a:latin typeface="+mn-lt"/>
                        </a:rPr>
                        <a:t>41</a:t>
                      </a:r>
                    </a:p>
                  </a:txBody>
                  <a:tcPr marL="80189" marR="10800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59801848"/>
                  </a:ext>
                </a:extLst>
              </a:tr>
            </a:tbl>
          </a:graphicData>
        </a:graphic>
      </p:graphicFrame>
    </p:spTree>
    <p:extLst>
      <p:ext uri="{BB962C8B-B14F-4D97-AF65-F5344CB8AC3E}">
        <p14:creationId xmlns:p14="http://schemas.microsoft.com/office/powerpoint/2010/main" val="426464791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텍스트 개체 틀 27">
            <a:extLst>
              <a:ext uri="{FF2B5EF4-FFF2-40B4-BE49-F238E27FC236}">
                <a16:creationId xmlns:a16="http://schemas.microsoft.com/office/drawing/2014/main" id="{F13C5E73-7E9C-4741-9E6D-268332045257}"/>
              </a:ext>
            </a:extLst>
          </p:cNvPr>
          <p:cNvSpPr>
            <a:spLocks noGrp="1"/>
          </p:cNvSpPr>
          <p:nvPr>
            <p:ph type="body" sz="quarter" idx="10"/>
          </p:nvPr>
        </p:nvSpPr>
        <p:spPr>
          <a:xfrm>
            <a:off x="488949" y="333149"/>
            <a:ext cx="8928101" cy="184666"/>
          </a:xfrm>
        </p:spPr>
        <p:txBody>
          <a:bodyPr/>
          <a:lstStyle/>
          <a:p>
            <a:r>
              <a:rPr lang="en-US" altLang="ko-KR" dirty="0"/>
              <a:t>Ⅳ. </a:t>
            </a:r>
            <a:r>
              <a:rPr lang="ko-KR" altLang="en-US" dirty="0"/>
              <a:t>국내 부실채권</a:t>
            </a:r>
            <a:r>
              <a:rPr lang="en-US" altLang="ko-KR" dirty="0"/>
              <a:t>(NPL) </a:t>
            </a:r>
            <a:r>
              <a:rPr lang="ko-KR" altLang="en-US" dirty="0"/>
              <a:t>시장 주요 이슈 </a:t>
            </a:r>
          </a:p>
        </p:txBody>
      </p:sp>
      <p:sp>
        <p:nvSpPr>
          <p:cNvPr id="20" name="텍스트 개체 틀 19">
            <a:extLst>
              <a:ext uri="{FF2B5EF4-FFF2-40B4-BE49-F238E27FC236}">
                <a16:creationId xmlns:a16="http://schemas.microsoft.com/office/drawing/2014/main" id="{CF795977-73FF-430C-A45F-AB8B48B53463}"/>
              </a:ext>
            </a:extLst>
          </p:cNvPr>
          <p:cNvSpPr>
            <a:spLocks noGrp="1"/>
          </p:cNvSpPr>
          <p:nvPr>
            <p:ph type="body" sz="quarter" idx="11"/>
          </p:nvPr>
        </p:nvSpPr>
        <p:spPr>
          <a:xfrm>
            <a:off x="488950" y="617249"/>
            <a:ext cx="8928100" cy="322262"/>
          </a:xfrm>
        </p:spPr>
        <p:txBody>
          <a:bodyPr/>
          <a:lstStyle/>
          <a:p>
            <a:pPr lvl="0"/>
            <a:r>
              <a:rPr lang="en-US" altLang="ko-KR" dirty="0"/>
              <a:t>1. </a:t>
            </a:r>
            <a:r>
              <a:rPr lang="ko-KR" altLang="en-US" dirty="0"/>
              <a:t>글로벌 경제</a:t>
            </a:r>
            <a:r>
              <a:rPr lang="en-US" altLang="ko-KR" dirty="0"/>
              <a:t>, </a:t>
            </a:r>
            <a:r>
              <a:rPr lang="ko-KR" altLang="en-US" dirty="0"/>
              <a:t>높은 불확실성 속 상이한 회복 속도 전망 </a:t>
            </a:r>
          </a:p>
        </p:txBody>
      </p:sp>
      <p:sp>
        <p:nvSpPr>
          <p:cNvPr id="22" name="텍스트 개체 틀 21">
            <a:extLst>
              <a:ext uri="{FF2B5EF4-FFF2-40B4-BE49-F238E27FC236}">
                <a16:creationId xmlns:a16="http://schemas.microsoft.com/office/drawing/2014/main" id="{09B6909B-074D-4417-9D18-0B736B482B3F}"/>
              </a:ext>
            </a:extLst>
          </p:cNvPr>
          <p:cNvSpPr>
            <a:spLocks noGrp="1"/>
          </p:cNvSpPr>
          <p:nvPr>
            <p:ph type="body" sz="quarter" idx="13"/>
          </p:nvPr>
        </p:nvSpPr>
        <p:spPr>
          <a:xfrm>
            <a:off x="488950" y="1162471"/>
            <a:ext cx="8928100" cy="864737"/>
          </a:xfrm>
        </p:spPr>
        <p:txBody>
          <a:bodyPr/>
          <a:lstStyle/>
          <a:p>
            <a:pPr algn="just"/>
            <a:r>
              <a:rPr lang="ko-KR" altLang="en-US" dirty="0"/>
              <a:t>금융시장 불안 완화</a:t>
            </a:r>
            <a:r>
              <a:rPr lang="en-US" altLang="ko-KR" dirty="0"/>
              <a:t>, </a:t>
            </a:r>
            <a:r>
              <a:rPr lang="ko-KR" altLang="en-US" dirty="0"/>
              <a:t>소비 회복 등으로 글로벌 경제 성장률 전망치가 상향 조정되고 있으나</a:t>
            </a:r>
            <a:r>
              <a:rPr lang="en-US" altLang="ko-KR" dirty="0"/>
              <a:t>, </a:t>
            </a:r>
            <a:r>
              <a:rPr lang="ko-KR" altLang="en-US" dirty="0"/>
              <a:t>지정학적 긴장 지속</a:t>
            </a:r>
            <a:r>
              <a:rPr lang="en-US" altLang="ko-KR" dirty="0"/>
              <a:t>, </a:t>
            </a:r>
            <a:r>
              <a:rPr lang="ko-KR" altLang="en-US" dirty="0"/>
              <a:t>높은 수준의 근원물가 상승률</a:t>
            </a:r>
            <a:r>
              <a:rPr lang="en-US" altLang="ko-KR" dirty="0"/>
              <a:t>,</a:t>
            </a:r>
            <a:r>
              <a:rPr lang="ko-KR" altLang="en-US" dirty="0"/>
              <a:t> 금융 시스템 불안 요인 잔존 등으로 경제 불확실성이 여전히 높은 상황</a:t>
            </a:r>
            <a:r>
              <a:rPr lang="en-US" altLang="ko-KR" dirty="0"/>
              <a:t>. </a:t>
            </a:r>
            <a:r>
              <a:rPr lang="ko-KR" altLang="en-US" dirty="0"/>
              <a:t>한국은 주요 품목 수출 부진</a:t>
            </a:r>
            <a:r>
              <a:rPr lang="en-US" altLang="ko-KR" dirty="0"/>
              <a:t>, </a:t>
            </a:r>
            <a:r>
              <a:rPr lang="ko-KR" altLang="en-US" dirty="0"/>
              <a:t>고금리</a:t>
            </a:r>
            <a:r>
              <a:rPr lang="en-US" altLang="ko-KR" dirty="0"/>
              <a:t>·</a:t>
            </a:r>
            <a:r>
              <a:rPr lang="ko-KR" altLang="en-US" dirty="0"/>
              <a:t>고물가로 인한 실질 구매력 약화 등으로 경기 부진에 대한 우려 확대 </a:t>
            </a:r>
          </a:p>
        </p:txBody>
      </p:sp>
      <p:sp>
        <p:nvSpPr>
          <p:cNvPr id="59" name="TextBox 58">
            <a:extLst>
              <a:ext uri="{FF2B5EF4-FFF2-40B4-BE49-F238E27FC236}">
                <a16:creationId xmlns:a16="http://schemas.microsoft.com/office/drawing/2014/main" id="{148E28FC-4193-4313-BF7C-1EDCC9B22AFF}"/>
              </a:ext>
            </a:extLst>
          </p:cNvPr>
          <p:cNvSpPr txBox="1"/>
          <p:nvPr/>
        </p:nvSpPr>
        <p:spPr>
          <a:xfrm>
            <a:off x="489001" y="5845499"/>
            <a:ext cx="2699950"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IMF(2023.7), ‘World Economic Outlook-Near-term Resilience, Persistent Challenges’ </a:t>
            </a:r>
          </a:p>
        </p:txBody>
      </p:sp>
      <p:sp>
        <p:nvSpPr>
          <p:cNvPr id="45" name="TextBox 44">
            <a:extLst>
              <a:ext uri="{FF2B5EF4-FFF2-40B4-BE49-F238E27FC236}">
                <a16:creationId xmlns:a16="http://schemas.microsoft.com/office/drawing/2014/main" id="{1E809316-555B-4F76-9F18-FDBC414D28EB}"/>
              </a:ext>
            </a:extLst>
          </p:cNvPr>
          <p:cNvSpPr txBox="1"/>
          <p:nvPr/>
        </p:nvSpPr>
        <p:spPr>
          <a:xfrm>
            <a:off x="6738711" y="5845499"/>
            <a:ext cx="2709020"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한국은행  </a:t>
            </a:r>
          </a:p>
          <a:p>
            <a:r>
              <a:rPr lang="en-US" altLang="ko-KR" dirty="0">
                <a:solidFill>
                  <a:schemeClr val="bg1">
                    <a:lumMod val="50000"/>
                  </a:schemeClr>
                </a:solidFill>
              </a:rPr>
              <a:t>Note: </a:t>
            </a:r>
            <a:r>
              <a:rPr lang="ko-KR" altLang="en-US" dirty="0">
                <a:solidFill>
                  <a:schemeClr val="bg1">
                    <a:lumMod val="50000"/>
                  </a:schemeClr>
                </a:solidFill>
              </a:rPr>
              <a:t>선행지수는 최근 </a:t>
            </a:r>
            <a:r>
              <a:rPr lang="en-US" altLang="ko-KR" dirty="0">
                <a:solidFill>
                  <a:schemeClr val="bg1">
                    <a:lumMod val="50000"/>
                  </a:schemeClr>
                </a:solidFill>
              </a:rPr>
              <a:t>2</a:t>
            </a:r>
            <a:r>
              <a:rPr lang="ko-KR" altLang="en-US" dirty="0">
                <a:solidFill>
                  <a:schemeClr val="bg1">
                    <a:lumMod val="50000"/>
                  </a:schemeClr>
                </a:solidFill>
              </a:rPr>
              <a:t>개월</a:t>
            </a:r>
            <a:r>
              <a:rPr lang="en-US" altLang="ko-KR" dirty="0">
                <a:solidFill>
                  <a:schemeClr val="bg1">
                    <a:lumMod val="50000"/>
                  </a:schemeClr>
                </a:solidFill>
              </a:rPr>
              <a:t>, </a:t>
            </a:r>
            <a:r>
              <a:rPr lang="ko-KR" altLang="en-US" dirty="0">
                <a:solidFill>
                  <a:schemeClr val="bg1">
                    <a:lumMod val="50000"/>
                  </a:schemeClr>
                </a:solidFill>
              </a:rPr>
              <a:t>동행지수는 최근 </a:t>
            </a:r>
            <a:r>
              <a:rPr lang="en-US" altLang="ko-KR" dirty="0">
                <a:solidFill>
                  <a:schemeClr val="bg1">
                    <a:lumMod val="50000"/>
                  </a:schemeClr>
                </a:solidFill>
              </a:rPr>
              <a:t>3</a:t>
            </a:r>
            <a:r>
              <a:rPr lang="ko-KR" altLang="en-US" dirty="0">
                <a:solidFill>
                  <a:schemeClr val="bg1">
                    <a:lumMod val="50000"/>
                  </a:schemeClr>
                </a:solidFill>
              </a:rPr>
              <a:t>개월이 잠정치임 </a:t>
            </a:r>
          </a:p>
        </p:txBody>
      </p:sp>
      <p:grpSp>
        <p:nvGrpSpPr>
          <p:cNvPr id="25" name="그룹 24">
            <a:extLst>
              <a:ext uri="{FF2B5EF4-FFF2-40B4-BE49-F238E27FC236}">
                <a16:creationId xmlns:a16="http://schemas.microsoft.com/office/drawing/2014/main" id="{8EEEDE23-C6E5-428B-B5B8-FFDC8D8B9EC0}"/>
              </a:ext>
            </a:extLst>
          </p:cNvPr>
          <p:cNvGrpSpPr/>
          <p:nvPr/>
        </p:nvGrpSpPr>
        <p:grpSpPr>
          <a:xfrm>
            <a:off x="488951" y="2176483"/>
            <a:ext cx="2700000" cy="276837"/>
            <a:chOff x="704850" y="2013298"/>
            <a:chExt cx="4140200" cy="276837"/>
          </a:xfrm>
        </p:grpSpPr>
        <p:sp>
          <p:nvSpPr>
            <p:cNvPr id="26" name="TextBox 25">
              <a:extLst>
                <a:ext uri="{FF2B5EF4-FFF2-40B4-BE49-F238E27FC236}">
                  <a16:creationId xmlns:a16="http://schemas.microsoft.com/office/drawing/2014/main" id="{F6228400-95C5-4646-A420-E1ACA9CDD535}"/>
                </a:ext>
              </a:extLst>
            </p:cNvPr>
            <p:cNvSpPr txBox="1"/>
            <p:nvPr/>
          </p:nvSpPr>
          <p:spPr>
            <a:xfrm>
              <a:off x="704850" y="2046854"/>
              <a:ext cx="3780492" cy="200055"/>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ko-KR"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IMF ’23</a:t>
              </a:r>
              <a:r>
                <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년 글로벌 경제성장률 전망치</a:t>
              </a:r>
            </a:p>
          </p:txBody>
        </p:sp>
        <p:cxnSp>
          <p:nvCxnSpPr>
            <p:cNvPr id="27" name="직선 연결선 26">
              <a:extLst>
                <a:ext uri="{FF2B5EF4-FFF2-40B4-BE49-F238E27FC236}">
                  <a16:creationId xmlns:a16="http://schemas.microsoft.com/office/drawing/2014/main" id="{2DFF611C-5568-4981-8CB8-F790688C9ED5}"/>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8" name="직선 연결선 27">
              <a:extLst>
                <a:ext uri="{FF2B5EF4-FFF2-40B4-BE49-F238E27FC236}">
                  <a16:creationId xmlns:a16="http://schemas.microsoft.com/office/drawing/2014/main" id="{8AF41F96-84AB-47F6-BE18-DF1A87B844C4}"/>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37" name="TextBox 36">
            <a:extLst>
              <a:ext uri="{FF2B5EF4-FFF2-40B4-BE49-F238E27FC236}">
                <a16:creationId xmlns:a16="http://schemas.microsoft.com/office/drawing/2014/main" id="{E738E24A-60F3-460E-B560-4C65E4C2D135}"/>
              </a:ext>
            </a:extLst>
          </p:cNvPr>
          <p:cNvSpPr txBox="1"/>
          <p:nvPr/>
        </p:nvSpPr>
        <p:spPr>
          <a:xfrm>
            <a:off x="488950" y="4330642"/>
            <a:ext cx="2700000" cy="1546281"/>
          </a:xfrm>
          <a:prstGeom prst="rect">
            <a:avLst/>
          </a:prstGeom>
          <a:solidFill>
            <a:schemeClr val="bg1">
              <a:lumMod val="95000"/>
            </a:schemeClr>
          </a:solidFill>
          <a:ln w="12700">
            <a:noFill/>
          </a:ln>
        </p:spPr>
        <p:style>
          <a:lnRef idx="2">
            <a:schemeClr val="accent6">
              <a:shade val="50000"/>
            </a:schemeClr>
          </a:lnRef>
          <a:fillRef idx="1">
            <a:schemeClr val="accent6"/>
          </a:fillRef>
          <a:effectRef idx="0">
            <a:schemeClr val="accent6"/>
          </a:effectRef>
          <a:fontRef idx="minor">
            <a:schemeClr val="lt1"/>
          </a:fontRef>
        </p:style>
        <p:txBody>
          <a:bodyPr lIns="108000" tIns="72000" rIns="108000" bIns="72000" rtlCol="0" anchor="ctr"/>
          <a:lstStyle>
            <a:defPPr>
              <a:defRPr lang="en-US"/>
            </a:defPPr>
            <a:lvl1pPr marL="171450" indent="-171450" algn="just">
              <a:spcAft>
                <a:spcPts val="600"/>
              </a:spcAft>
              <a:buFont typeface="Wingdings" panose="05000000000000000000" pitchFamily="2" charset="2"/>
              <a:buChar char="§"/>
              <a:defRPr sz="1000">
                <a:ln>
                  <a:solidFill>
                    <a:schemeClr val="bg1">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90000" indent="-90000" fontAlgn="ctr">
              <a:lnSpc>
                <a:spcPct val="110000"/>
              </a:lnSpc>
              <a:spcAft>
                <a:spcPts val="300"/>
              </a:spcAft>
              <a:buFont typeface="Arial" panose="020B0604020202020204" pitchFamily="34" charset="0"/>
              <a:buChar char="•"/>
              <a:defRPr/>
            </a:pPr>
            <a:r>
              <a:rPr lang="en-US" altLang="ko-KR" sz="900" kern="0" dirty="0">
                <a:ln>
                  <a:solidFill>
                    <a:schemeClr val="bg1">
                      <a:lumMod val="50000"/>
                      <a:alpha val="0"/>
                    </a:schemeClr>
                  </a:solidFill>
                </a:ln>
                <a:solidFill>
                  <a:schemeClr val="tx1">
                    <a:lumMod val="85000"/>
                    <a:lumOff val="15000"/>
                  </a:schemeClr>
                </a:solidFill>
                <a:latin typeface="+mn-ea"/>
                <a:ea typeface="+mn-ea"/>
              </a:rPr>
              <a:t>IMF</a:t>
            </a:r>
            <a:r>
              <a:rPr lang="ko-KR" altLang="en-US" sz="900" kern="0" dirty="0">
                <a:ln>
                  <a:solidFill>
                    <a:schemeClr val="bg1">
                      <a:lumMod val="50000"/>
                      <a:alpha val="0"/>
                    </a:schemeClr>
                  </a:solidFill>
                </a:ln>
                <a:solidFill>
                  <a:schemeClr val="tx1">
                    <a:lumMod val="85000"/>
                    <a:lumOff val="15000"/>
                  </a:schemeClr>
                </a:solidFill>
                <a:latin typeface="+mn-ea"/>
                <a:ea typeface="+mn-ea"/>
              </a:rPr>
              <a:t>는 미국 부채한도 협상 타결</a:t>
            </a:r>
            <a:r>
              <a:rPr lang="en-US" altLang="ko-KR" sz="900" kern="0" dirty="0">
                <a:ln>
                  <a:solidFill>
                    <a:schemeClr val="bg1">
                      <a:lumMod val="50000"/>
                      <a:alpha val="0"/>
                    </a:schemeClr>
                  </a:solidFill>
                </a:ln>
                <a:solidFill>
                  <a:schemeClr val="tx1">
                    <a:lumMod val="85000"/>
                    <a:lumOff val="15000"/>
                  </a:schemeClr>
                </a:solidFill>
                <a:latin typeface="+mn-ea"/>
                <a:ea typeface="+mn-ea"/>
              </a:rPr>
              <a:t>, </a:t>
            </a:r>
            <a:r>
              <a:rPr lang="ko-KR" altLang="en-US" sz="900" kern="0" dirty="0">
                <a:ln>
                  <a:solidFill>
                    <a:schemeClr val="bg1">
                      <a:lumMod val="50000"/>
                      <a:alpha val="0"/>
                    </a:schemeClr>
                  </a:solidFill>
                </a:ln>
                <a:solidFill>
                  <a:schemeClr val="tx1">
                    <a:lumMod val="85000"/>
                    <a:lumOff val="15000"/>
                  </a:schemeClr>
                </a:solidFill>
                <a:latin typeface="+mn-ea"/>
                <a:ea typeface="+mn-ea"/>
              </a:rPr>
              <a:t>주요 은행 사태 진정</a:t>
            </a:r>
            <a:r>
              <a:rPr lang="en-US" altLang="ko-KR" sz="900" kern="0" dirty="0">
                <a:ln>
                  <a:solidFill>
                    <a:schemeClr val="bg1">
                      <a:lumMod val="50000"/>
                      <a:alpha val="0"/>
                    </a:schemeClr>
                  </a:solidFill>
                </a:ln>
                <a:solidFill>
                  <a:schemeClr val="tx1">
                    <a:lumMod val="85000"/>
                    <a:lumOff val="15000"/>
                  </a:schemeClr>
                </a:solidFill>
                <a:latin typeface="+mn-ea"/>
                <a:ea typeface="+mn-ea"/>
              </a:rPr>
              <a:t>, </a:t>
            </a:r>
            <a:r>
              <a:rPr lang="ko-KR" altLang="en-US" sz="900" kern="0" dirty="0">
                <a:ln>
                  <a:solidFill>
                    <a:schemeClr val="bg1">
                      <a:lumMod val="50000"/>
                      <a:alpha val="0"/>
                    </a:schemeClr>
                  </a:solidFill>
                </a:ln>
                <a:solidFill>
                  <a:schemeClr val="tx1">
                    <a:lumMod val="85000"/>
                    <a:lumOff val="15000"/>
                  </a:schemeClr>
                </a:solidFill>
                <a:latin typeface="+mn-ea"/>
                <a:ea typeface="+mn-ea"/>
              </a:rPr>
              <a:t>서비스 소비 회복</a:t>
            </a:r>
            <a:r>
              <a:rPr lang="en-US" altLang="ko-KR" sz="900" kern="0" dirty="0">
                <a:ln>
                  <a:solidFill>
                    <a:schemeClr val="bg1">
                      <a:lumMod val="50000"/>
                      <a:alpha val="0"/>
                    </a:schemeClr>
                  </a:solidFill>
                </a:ln>
                <a:solidFill>
                  <a:schemeClr val="tx1">
                    <a:lumMod val="85000"/>
                    <a:lumOff val="15000"/>
                  </a:schemeClr>
                </a:solidFill>
                <a:latin typeface="+mn-ea"/>
                <a:ea typeface="+mn-ea"/>
              </a:rPr>
              <a:t> </a:t>
            </a:r>
            <a:r>
              <a:rPr lang="ko-KR" altLang="en-US" sz="900" kern="0" dirty="0">
                <a:ln>
                  <a:solidFill>
                    <a:schemeClr val="bg1">
                      <a:lumMod val="50000"/>
                      <a:alpha val="0"/>
                    </a:schemeClr>
                  </a:solidFill>
                </a:ln>
                <a:solidFill>
                  <a:schemeClr val="tx1">
                    <a:lumMod val="85000"/>
                    <a:lumOff val="15000"/>
                  </a:schemeClr>
                </a:solidFill>
                <a:latin typeface="+mn-ea"/>
                <a:ea typeface="+mn-ea"/>
              </a:rPr>
              <a:t>등으로 </a:t>
            </a:r>
            <a:r>
              <a:rPr lang="en-US" altLang="ko-KR" sz="900" kern="0" dirty="0">
                <a:ln>
                  <a:solidFill>
                    <a:schemeClr val="bg1">
                      <a:lumMod val="50000"/>
                      <a:alpha val="0"/>
                    </a:schemeClr>
                  </a:solidFill>
                </a:ln>
                <a:solidFill>
                  <a:schemeClr val="tx1">
                    <a:lumMod val="85000"/>
                    <a:lumOff val="15000"/>
                  </a:schemeClr>
                </a:solidFill>
                <a:latin typeface="+mn-ea"/>
                <a:ea typeface="+mn-ea"/>
              </a:rPr>
              <a:t>’23</a:t>
            </a:r>
            <a:r>
              <a:rPr lang="ko-KR" altLang="en-US" sz="900" kern="0" dirty="0">
                <a:ln>
                  <a:solidFill>
                    <a:schemeClr val="bg1">
                      <a:lumMod val="50000"/>
                      <a:alpha val="0"/>
                    </a:schemeClr>
                  </a:solidFill>
                </a:ln>
                <a:solidFill>
                  <a:schemeClr val="tx1">
                    <a:lumMod val="85000"/>
                    <a:lumOff val="15000"/>
                  </a:schemeClr>
                </a:solidFill>
                <a:latin typeface="+mn-ea"/>
                <a:ea typeface="+mn-ea"/>
              </a:rPr>
              <a:t>년 글로벌 경제성장률 전망치를 </a:t>
            </a:r>
            <a:r>
              <a:rPr lang="en-US" altLang="ko-KR" sz="900" kern="0" dirty="0">
                <a:ln>
                  <a:solidFill>
                    <a:schemeClr val="bg1">
                      <a:lumMod val="50000"/>
                      <a:alpha val="0"/>
                    </a:schemeClr>
                  </a:solidFill>
                </a:ln>
                <a:solidFill>
                  <a:schemeClr val="tx1">
                    <a:lumMod val="85000"/>
                    <a:lumOff val="15000"/>
                  </a:schemeClr>
                </a:solidFill>
                <a:latin typeface="+mn-ea"/>
                <a:ea typeface="+mn-ea"/>
              </a:rPr>
              <a:t>’23</a:t>
            </a:r>
            <a:r>
              <a:rPr lang="ko-KR" altLang="en-US" sz="900" kern="0" dirty="0">
                <a:ln>
                  <a:solidFill>
                    <a:schemeClr val="bg1">
                      <a:lumMod val="50000"/>
                      <a:alpha val="0"/>
                    </a:schemeClr>
                  </a:solidFill>
                </a:ln>
                <a:solidFill>
                  <a:schemeClr val="tx1">
                    <a:lumMod val="85000"/>
                    <a:lumOff val="15000"/>
                  </a:schemeClr>
                </a:solidFill>
                <a:latin typeface="+mn-ea"/>
                <a:ea typeface="+mn-ea"/>
              </a:rPr>
              <a:t>년 </a:t>
            </a:r>
            <a:r>
              <a:rPr lang="en-US" altLang="ko-KR" sz="900" kern="0" dirty="0">
                <a:ln>
                  <a:solidFill>
                    <a:schemeClr val="bg1">
                      <a:lumMod val="50000"/>
                      <a:alpha val="0"/>
                    </a:schemeClr>
                  </a:solidFill>
                </a:ln>
                <a:solidFill>
                  <a:schemeClr val="tx1">
                    <a:lumMod val="85000"/>
                    <a:lumOff val="15000"/>
                  </a:schemeClr>
                </a:solidFill>
                <a:latin typeface="+mn-ea"/>
                <a:ea typeface="+mn-ea"/>
              </a:rPr>
              <a:t>4</a:t>
            </a:r>
            <a:r>
              <a:rPr lang="ko-KR" altLang="en-US" sz="900" kern="0" dirty="0">
                <a:ln>
                  <a:solidFill>
                    <a:schemeClr val="bg1">
                      <a:lumMod val="50000"/>
                      <a:alpha val="0"/>
                    </a:schemeClr>
                  </a:solidFill>
                </a:ln>
                <a:solidFill>
                  <a:schemeClr val="tx1">
                    <a:lumMod val="85000"/>
                    <a:lumOff val="15000"/>
                  </a:schemeClr>
                </a:solidFill>
                <a:latin typeface="+mn-ea"/>
                <a:ea typeface="+mn-ea"/>
              </a:rPr>
              <a:t>월 </a:t>
            </a:r>
            <a:r>
              <a:rPr lang="en-US" altLang="ko-KR" sz="900" kern="0" dirty="0">
                <a:ln>
                  <a:solidFill>
                    <a:schemeClr val="bg1">
                      <a:lumMod val="50000"/>
                      <a:alpha val="0"/>
                    </a:schemeClr>
                  </a:solidFill>
                </a:ln>
                <a:solidFill>
                  <a:schemeClr val="tx1">
                    <a:lumMod val="85000"/>
                    <a:lumOff val="15000"/>
                  </a:schemeClr>
                </a:solidFill>
                <a:latin typeface="+mn-ea"/>
                <a:ea typeface="+mn-ea"/>
              </a:rPr>
              <a:t>2.8%</a:t>
            </a:r>
            <a:r>
              <a:rPr lang="ko-KR" altLang="en-US" sz="900" kern="0" dirty="0">
                <a:ln>
                  <a:solidFill>
                    <a:schemeClr val="bg1">
                      <a:lumMod val="50000"/>
                      <a:alpha val="0"/>
                    </a:schemeClr>
                  </a:solidFill>
                </a:ln>
                <a:solidFill>
                  <a:schemeClr val="tx1">
                    <a:lumMod val="85000"/>
                    <a:lumOff val="15000"/>
                  </a:schemeClr>
                </a:solidFill>
                <a:latin typeface="+mn-ea"/>
                <a:ea typeface="+mn-ea"/>
              </a:rPr>
              <a:t>→</a:t>
            </a:r>
            <a:r>
              <a:rPr lang="en-US" altLang="ko-KR" sz="900" kern="0" dirty="0">
                <a:ln>
                  <a:solidFill>
                    <a:schemeClr val="bg1">
                      <a:lumMod val="50000"/>
                      <a:alpha val="0"/>
                    </a:schemeClr>
                  </a:solidFill>
                </a:ln>
                <a:solidFill>
                  <a:schemeClr val="tx1">
                    <a:lumMod val="85000"/>
                    <a:lumOff val="15000"/>
                  </a:schemeClr>
                </a:solidFill>
                <a:latin typeface="+mn-ea"/>
                <a:ea typeface="+mn-ea"/>
              </a:rPr>
              <a:t>’23</a:t>
            </a:r>
            <a:r>
              <a:rPr lang="ko-KR" altLang="en-US" sz="900" kern="0" dirty="0">
                <a:ln>
                  <a:solidFill>
                    <a:schemeClr val="bg1">
                      <a:lumMod val="50000"/>
                      <a:alpha val="0"/>
                    </a:schemeClr>
                  </a:solidFill>
                </a:ln>
                <a:solidFill>
                  <a:schemeClr val="tx1">
                    <a:lumMod val="85000"/>
                    <a:lumOff val="15000"/>
                  </a:schemeClr>
                </a:solidFill>
                <a:latin typeface="+mn-ea"/>
                <a:ea typeface="+mn-ea"/>
              </a:rPr>
              <a:t>년 </a:t>
            </a:r>
            <a:r>
              <a:rPr lang="en-US" altLang="ko-KR" sz="900" kern="0" dirty="0">
                <a:ln>
                  <a:solidFill>
                    <a:schemeClr val="bg1">
                      <a:lumMod val="50000"/>
                      <a:alpha val="0"/>
                    </a:schemeClr>
                  </a:solidFill>
                </a:ln>
                <a:solidFill>
                  <a:schemeClr val="tx1">
                    <a:lumMod val="85000"/>
                    <a:lumOff val="15000"/>
                  </a:schemeClr>
                </a:solidFill>
                <a:latin typeface="+mn-ea"/>
                <a:ea typeface="+mn-ea"/>
              </a:rPr>
              <a:t>7</a:t>
            </a:r>
            <a:r>
              <a:rPr lang="ko-KR" altLang="en-US" sz="900" kern="0" dirty="0">
                <a:ln>
                  <a:solidFill>
                    <a:schemeClr val="bg1">
                      <a:lumMod val="50000"/>
                      <a:alpha val="0"/>
                    </a:schemeClr>
                  </a:solidFill>
                </a:ln>
                <a:solidFill>
                  <a:schemeClr val="tx1">
                    <a:lumMod val="85000"/>
                    <a:lumOff val="15000"/>
                  </a:schemeClr>
                </a:solidFill>
                <a:latin typeface="+mn-ea"/>
                <a:ea typeface="+mn-ea"/>
              </a:rPr>
              <a:t>월 </a:t>
            </a:r>
            <a:r>
              <a:rPr lang="en-US" altLang="ko-KR" sz="900" kern="0" dirty="0">
                <a:ln>
                  <a:solidFill>
                    <a:schemeClr val="bg1">
                      <a:lumMod val="50000"/>
                      <a:alpha val="0"/>
                    </a:schemeClr>
                  </a:solidFill>
                </a:ln>
                <a:solidFill>
                  <a:schemeClr val="tx1">
                    <a:lumMod val="85000"/>
                    <a:lumOff val="15000"/>
                  </a:schemeClr>
                </a:solidFill>
                <a:latin typeface="+mn-ea"/>
                <a:ea typeface="+mn-ea"/>
              </a:rPr>
              <a:t>3.0%</a:t>
            </a:r>
            <a:r>
              <a:rPr lang="ko-KR" altLang="en-US" sz="900" kern="0" dirty="0">
                <a:ln>
                  <a:solidFill>
                    <a:schemeClr val="bg1">
                      <a:lumMod val="50000"/>
                      <a:alpha val="0"/>
                    </a:schemeClr>
                  </a:solidFill>
                </a:ln>
                <a:solidFill>
                  <a:schemeClr val="tx1">
                    <a:lumMod val="85000"/>
                    <a:lumOff val="15000"/>
                  </a:schemeClr>
                </a:solidFill>
                <a:latin typeface="+mn-ea"/>
                <a:ea typeface="+mn-ea"/>
              </a:rPr>
              <a:t>로 상향 </a:t>
            </a:r>
            <a:endParaRPr lang="en-US" altLang="ko-KR" sz="900" kern="0" dirty="0">
              <a:ln>
                <a:solidFill>
                  <a:schemeClr val="bg1">
                    <a:lumMod val="50000"/>
                    <a:alpha val="0"/>
                  </a:schemeClr>
                </a:solidFill>
              </a:ln>
              <a:solidFill>
                <a:schemeClr val="tx1">
                  <a:lumMod val="85000"/>
                  <a:lumOff val="15000"/>
                </a:schemeClr>
              </a:solidFill>
              <a:latin typeface="+mn-ea"/>
              <a:ea typeface="+mn-ea"/>
            </a:endParaRPr>
          </a:p>
          <a:p>
            <a:pPr marL="90000" indent="-90000" fontAlgn="ctr">
              <a:lnSpc>
                <a:spcPct val="110000"/>
              </a:lnSpc>
              <a:spcAft>
                <a:spcPts val="300"/>
              </a:spcAft>
              <a:buFont typeface="Arial" panose="020B0604020202020204" pitchFamily="34" charset="0"/>
              <a:buChar char="•"/>
              <a:defRPr/>
            </a:pPr>
            <a:r>
              <a:rPr lang="ko-KR" altLang="en-US" sz="900" kern="0" dirty="0">
                <a:ln>
                  <a:solidFill>
                    <a:schemeClr val="bg1">
                      <a:lumMod val="50000"/>
                      <a:alpha val="0"/>
                    </a:schemeClr>
                  </a:solidFill>
                </a:ln>
                <a:solidFill>
                  <a:schemeClr val="tx1">
                    <a:lumMod val="85000"/>
                    <a:lumOff val="15000"/>
                  </a:schemeClr>
                </a:solidFill>
                <a:latin typeface="+mn-ea"/>
                <a:ea typeface="+mn-ea"/>
              </a:rPr>
              <a:t>다만 </a:t>
            </a:r>
            <a:r>
              <a:rPr lang="en-US" altLang="ko-KR" sz="900" kern="0" dirty="0">
                <a:ln>
                  <a:solidFill>
                    <a:schemeClr val="bg1">
                      <a:lumMod val="50000"/>
                      <a:alpha val="0"/>
                    </a:schemeClr>
                  </a:solidFill>
                </a:ln>
                <a:solidFill>
                  <a:schemeClr val="tx1">
                    <a:lumMod val="85000"/>
                    <a:lumOff val="15000"/>
                  </a:schemeClr>
                </a:solidFill>
                <a:latin typeface="+mn-ea"/>
                <a:ea typeface="+mn-ea"/>
              </a:rPr>
              <a:t>IMF</a:t>
            </a:r>
            <a:r>
              <a:rPr lang="ko-KR" altLang="en-US" sz="900" kern="0" dirty="0">
                <a:ln>
                  <a:solidFill>
                    <a:schemeClr val="bg1">
                      <a:lumMod val="50000"/>
                      <a:alpha val="0"/>
                    </a:schemeClr>
                  </a:solidFill>
                </a:ln>
                <a:solidFill>
                  <a:schemeClr val="tx1">
                    <a:lumMod val="85000"/>
                    <a:lumOff val="15000"/>
                  </a:schemeClr>
                </a:solidFill>
                <a:latin typeface="+mn-ea"/>
                <a:ea typeface="+mn-ea"/>
              </a:rPr>
              <a:t>는 러시아</a:t>
            </a:r>
            <a:r>
              <a:rPr lang="en-US" altLang="ko-KR" sz="900" kern="0" dirty="0">
                <a:ln>
                  <a:solidFill>
                    <a:schemeClr val="bg1">
                      <a:lumMod val="50000"/>
                      <a:alpha val="0"/>
                    </a:schemeClr>
                  </a:solidFill>
                </a:ln>
                <a:solidFill>
                  <a:schemeClr val="tx1">
                    <a:lumMod val="85000"/>
                    <a:lumOff val="15000"/>
                  </a:schemeClr>
                </a:solidFill>
                <a:latin typeface="+mn-ea"/>
                <a:ea typeface="+mn-ea"/>
              </a:rPr>
              <a:t>-</a:t>
            </a:r>
            <a:r>
              <a:rPr lang="ko-KR" altLang="en-US" sz="900" kern="0" dirty="0">
                <a:ln>
                  <a:solidFill>
                    <a:schemeClr val="bg1">
                      <a:lumMod val="50000"/>
                      <a:alpha val="0"/>
                    </a:schemeClr>
                  </a:solidFill>
                </a:ln>
                <a:solidFill>
                  <a:schemeClr val="tx1">
                    <a:lumMod val="85000"/>
                    <a:lumOff val="15000"/>
                  </a:schemeClr>
                </a:solidFill>
                <a:latin typeface="+mn-ea"/>
                <a:ea typeface="+mn-ea"/>
              </a:rPr>
              <a:t>우크라이나 전쟁 격화</a:t>
            </a:r>
            <a:r>
              <a:rPr lang="en-US" altLang="ko-KR" sz="900" kern="0" dirty="0">
                <a:ln>
                  <a:solidFill>
                    <a:schemeClr val="bg1">
                      <a:lumMod val="50000"/>
                      <a:alpha val="0"/>
                    </a:schemeClr>
                  </a:solidFill>
                </a:ln>
                <a:solidFill>
                  <a:schemeClr val="tx1">
                    <a:lumMod val="85000"/>
                    <a:lumOff val="15000"/>
                  </a:schemeClr>
                </a:solidFill>
                <a:latin typeface="+mn-ea"/>
                <a:ea typeface="+mn-ea"/>
              </a:rPr>
              <a:t>, </a:t>
            </a:r>
            <a:r>
              <a:rPr lang="ko-KR" altLang="en-US" sz="900" kern="0" dirty="0">
                <a:ln>
                  <a:solidFill>
                    <a:schemeClr val="bg1">
                      <a:lumMod val="50000"/>
                      <a:alpha val="0"/>
                    </a:schemeClr>
                  </a:solidFill>
                </a:ln>
                <a:solidFill>
                  <a:schemeClr val="tx1">
                    <a:lumMod val="85000"/>
                    <a:lumOff val="15000"/>
                  </a:schemeClr>
                </a:solidFill>
                <a:latin typeface="+mn-ea"/>
                <a:ea typeface="+mn-ea"/>
              </a:rPr>
              <a:t>극심한 기후 변화 등으로 인한 금융 불안 가능성 등을 경계</a:t>
            </a:r>
            <a:endParaRPr lang="en-US" altLang="ko-KR" sz="900" kern="0" dirty="0">
              <a:ln>
                <a:solidFill>
                  <a:schemeClr val="bg1">
                    <a:lumMod val="50000"/>
                    <a:alpha val="0"/>
                  </a:schemeClr>
                </a:solidFill>
              </a:ln>
              <a:solidFill>
                <a:schemeClr val="tx1">
                  <a:lumMod val="85000"/>
                  <a:lumOff val="15000"/>
                </a:schemeClr>
              </a:solidFill>
              <a:latin typeface="+mn-ea"/>
              <a:ea typeface="+mn-ea"/>
            </a:endParaRPr>
          </a:p>
          <a:p>
            <a:pPr marL="90000" indent="-90000" fontAlgn="ctr">
              <a:lnSpc>
                <a:spcPct val="110000"/>
              </a:lnSpc>
              <a:spcAft>
                <a:spcPts val="300"/>
              </a:spcAft>
              <a:buFont typeface="Arial" panose="020B0604020202020204" pitchFamily="34" charset="0"/>
              <a:buChar char="•"/>
              <a:defRPr/>
            </a:pPr>
            <a:r>
              <a:rPr lang="ko-KR" altLang="en-US" sz="900" kern="0" dirty="0">
                <a:ln>
                  <a:solidFill>
                    <a:schemeClr val="bg1">
                      <a:lumMod val="50000"/>
                      <a:alpha val="0"/>
                    </a:schemeClr>
                  </a:solidFill>
                </a:ln>
                <a:solidFill>
                  <a:schemeClr val="tx1">
                    <a:lumMod val="85000"/>
                    <a:lumOff val="15000"/>
                  </a:schemeClr>
                </a:solidFill>
                <a:latin typeface="+mn-ea"/>
                <a:ea typeface="+mn-ea"/>
              </a:rPr>
              <a:t>한편 </a:t>
            </a:r>
            <a:r>
              <a:rPr lang="en-US" altLang="ko-KR" sz="900" kern="0" dirty="0">
                <a:ln>
                  <a:solidFill>
                    <a:schemeClr val="bg1">
                      <a:lumMod val="50000"/>
                      <a:alpha val="0"/>
                    </a:schemeClr>
                  </a:solidFill>
                </a:ln>
                <a:solidFill>
                  <a:schemeClr val="tx1">
                    <a:lumMod val="85000"/>
                    <a:lumOff val="15000"/>
                  </a:schemeClr>
                </a:solidFill>
                <a:latin typeface="+mn-ea"/>
                <a:ea typeface="+mn-ea"/>
              </a:rPr>
              <a:t>OECD</a:t>
            </a:r>
            <a:r>
              <a:rPr lang="ko-KR" altLang="en-US" sz="900" kern="0" dirty="0">
                <a:ln>
                  <a:solidFill>
                    <a:schemeClr val="bg1">
                      <a:lumMod val="50000"/>
                      <a:alpha val="0"/>
                    </a:schemeClr>
                  </a:solidFill>
                </a:ln>
                <a:solidFill>
                  <a:schemeClr val="tx1">
                    <a:lumMod val="85000"/>
                    <a:lumOff val="15000"/>
                  </a:schemeClr>
                </a:solidFill>
                <a:latin typeface="+mn-ea"/>
                <a:ea typeface="+mn-ea"/>
              </a:rPr>
              <a:t>는 예상보다 빠른 중국 재개방과 미국의 견고한 소비 등을 바탕으로 글로벌 경제성장률 전망치를 </a:t>
            </a:r>
            <a:r>
              <a:rPr lang="en-US" altLang="ko-KR" sz="900" kern="0" dirty="0">
                <a:ln>
                  <a:solidFill>
                    <a:schemeClr val="bg1">
                      <a:lumMod val="50000"/>
                      <a:alpha val="0"/>
                    </a:schemeClr>
                  </a:solidFill>
                </a:ln>
                <a:solidFill>
                  <a:schemeClr val="tx1">
                    <a:lumMod val="85000"/>
                    <a:lumOff val="15000"/>
                  </a:schemeClr>
                </a:solidFill>
                <a:latin typeface="+mn-ea"/>
                <a:ea typeface="+mn-ea"/>
              </a:rPr>
              <a:t>’23</a:t>
            </a:r>
            <a:r>
              <a:rPr lang="ko-KR" altLang="en-US" sz="900" kern="0" dirty="0">
                <a:ln>
                  <a:solidFill>
                    <a:schemeClr val="bg1">
                      <a:lumMod val="50000"/>
                      <a:alpha val="0"/>
                    </a:schemeClr>
                  </a:solidFill>
                </a:ln>
                <a:solidFill>
                  <a:schemeClr val="tx1">
                    <a:lumMod val="85000"/>
                    <a:lumOff val="15000"/>
                  </a:schemeClr>
                </a:solidFill>
                <a:latin typeface="+mn-ea"/>
                <a:ea typeface="+mn-ea"/>
              </a:rPr>
              <a:t>년 </a:t>
            </a:r>
            <a:r>
              <a:rPr lang="en-US" altLang="ko-KR" sz="900" kern="0" dirty="0">
                <a:ln>
                  <a:solidFill>
                    <a:schemeClr val="bg1">
                      <a:lumMod val="50000"/>
                      <a:alpha val="0"/>
                    </a:schemeClr>
                  </a:solidFill>
                </a:ln>
                <a:solidFill>
                  <a:schemeClr val="tx1">
                    <a:lumMod val="85000"/>
                    <a:lumOff val="15000"/>
                  </a:schemeClr>
                </a:solidFill>
                <a:latin typeface="+mn-ea"/>
                <a:ea typeface="+mn-ea"/>
              </a:rPr>
              <a:t>3</a:t>
            </a:r>
            <a:r>
              <a:rPr lang="ko-KR" altLang="en-US" sz="900" kern="0" dirty="0">
                <a:ln>
                  <a:solidFill>
                    <a:schemeClr val="bg1">
                      <a:lumMod val="50000"/>
                      <a:alpha val="0"/>
                    </a:schemeClr>
                  </a:solidFill>
                </a:ln>
                <a:solidFill>
                  <a:schemeClr val="tx1">
                    <a:lumMod val="85000"/>
                    <a:lumOff val="15000"/>
                  </a:schemeClr>
                </a:solidFill>
                <a:latin typeface="+mn-ea"/>
                <a:ea typeface="+mn-ea"/>
              </a:rPr>
              <a:t>월 </a:t>
            </a:r>
            <a:r>
              <a:rPr lang="en-US" altLang="ko-KR" sz="900" kern="0" dirty="0">
                <a:ln>
                  <a:solidFill>
                    <a:schemeClr val="bg1">
                      <a:lumMod val="50000"/>
                      <a:alpha val="0"/>
                    </a:schemeClr>
                  </a:solidFill>
                </a:ln>
                <a:solidFill>
                  <a:schemeClr val="tx1">
                    <a:lumMod val="85000"/>
                    <a:lumOff val="15000"/>
                  </a:schemeClr>
                </a:solidFill>
                <a:latin typeface="+mn-ea"/>
                <a:ea typeface="+mn-ea"/>
              </a:rPr>
              <a:t>2.6%</a:t>
            </a:r>
            <a:r>
              <a:rPr lang="ko-KR" altLang="en-US" sz="900" kern="0" dirty="0">
                <a:ln>
                  <a:solidFill>
                    <a:schemeClr val="bg1">
                      <a:lumMod val="50000"/>
                      <a:alpha val="0"/>
                    </a:schemeClr>
                  </a:solidFill>
                </a:ln>
                <a:solidFill>
                  <a:schemeClr val="tx1">
                    <a:lumMod val="85000"/>
                    <a:lumOff val="15000"/>
                  </a:schemeClr>
                </a:solidFill>
                <a:latin typeface="+mn-ea"/>
                <a:ea typeface="+mn-ea"/>
              </a:rPr>
              <a:t> → </a:t>
            </a:r>
            <a:r>
              <a:rPr lang="en-US" altLang="ko-KR" sz="900" kern="0" dirty="0">
                <a:ln>
                  <a:solidFill>
                    <a:schemeClr val="bg1">
                      <a:lumMod val="50000"/>
                      <a:alpha val="0"/>
                    </a:schemeClr>
                  </a:solidFill>
                </a:ln>
                <a:solidFill>
                  <a:schemeClr val="tx1">
                    <a:lumMod val="85000"/>
                    <a:lumOff val="15000"/>
                  </a:schemeClr>
                </a:solidFill>
                <a:latin typeface="+mn-ea"/>
                <a:ea typeface="+mn-ea"/>
              </a:rPr>
              <a:t>6</a:t>
            </a:r>
            <a:r>
              <a:rPr lang="ko-KR" altLang="en-US" sz="900" kern="0" dirty="0">
                <a:ln>
                  <a:solidFill>
                    <a:schemeClr val="bg1">
                      <a:lumMod val="50000"/>
                      <a:alpha val="0"/>
                    </a:schemeClr>
                  </a:solidFill>
                </a:ln>
                <a:solidFill>
                  <a:schemeClr val="tx1">
                    <a:lumMod val="85000"/>
                    <a:lumOff val="15000"/>
                  </a:schemeClr>
                </a:solidFill>
                <a:latin typeface="+mn-ea"/>
                <a:ea typeface="+mn-ea"/>
              </a:rPr>
              <a:t>월 </a:t>
            </a:r>
            <a:r>
              <a:rPr lang="en-US" altLang="ko-KR" sz="900" kern="0" dirty="0">
                <a:ln>
                  <a:solidFill>
                    <a:schemeClr val="bg1">
                      <a:lumMod val="50000"/>
                      <a:alpha val="0"/>
                    </a:schemeClr>
                  </a:solidFill>
                </a:ln>
                <a:solidFill>
                  <a:schemeClr val="tx1">
                    <a:lumMod val="85000"/>
                    <a:lumOff val="15000"/>
                  </a:schemeClr>
                </a:solidFill>
                <a:latin typeface="+mn-ea"/>
                <a:ea typeface="+mn-ea"/>
              </a:rPr>
              <a:t>2.7%</a:t>
            </a:r>
            <a:r>
              <a:rPr lang="ko-KR" altLang="en-US" sz="900" kern="0" dirty="0">
                <a:ln>
                  <a:solidFill>
                    <a:schemeClr val="bg1">
                      <a:lumMod val="50000"/>
                      <a:alpha val="0"/>
                    </a:schemeClr>
                  </a:solidFill>
                </a:ln>
                <a:solidFill>
                  <a:schemeClr val="tx1">
                    <a:lumMod val="85000"/>
                    <a:lumOff val="15000"/>
                  </a:schemeClr>
                </a:solidFill>
                <a:latin typeface="+mn-ea"/>
                <a:ea typeface="+mn-ea"/>
              </a:rPr>
              <a:t>로 상향</a:t>
            </a:r>
            <a:r>
              <a:rPr lang="en-US" altLang="ko-KR" sz="900" kern="0" dirty="0">
                <a:ln>
                  <a:solidFill>
                    <a:schemeClr val="bg1">
                      <a:lumMod val="50000"/>
                      <a:alpha val="0"/>
                    </a:schemeClr>
                  </a:solidFill>
                </a:ln>
                <a:solidFill>
                  <a:schemeClr val="tx1">
                    <a:lumMod val="85000"/>
                    <a:lumOff val="15000"/>
                  </a:schemeClr>
                </a:solidFill>
                <a:latin typeface="+mn-ea"/>
                <a:ea typeface="+mn-ea"/>
              </a:rPr>
              <a:t> </a:t>
            </a:r>
          </a:p>
        </p:txBody>
      </p:sp>
      <p:graphicFrame>
        <p:nvGraphicFramePr>
          <p:cNvPr id="38" name="표 2">
            <a:extLst>
              <a:ext uri="{FF2B5EF4-FFF2-40B4-BE49-F238E27FC236}">
                <a16:creationId xmlns:a16="http://schemas.microsoft.com/office/drawing/2014/main" id="{BFF44D92-0AEE-40B6-BE8A-6AA26FF77F79}"/>
              </a:ext>
            </a:extLst>
          </p:cNvPr>
          <p:cNvGraphicFramePr>
            <a:graphicFrameLocks noGrp="1"/>
          </p:cNvGraphicFramePr>
          <p:nvPr>
            <p:extLst>
              <p:ext uri="{D42A27DB-BD31-4B8C-83A1-F6EECF244321}">
                <p14:modId xmlns:p14="http://schemas.microsoft.com/office/powerpoint/2010/main" val="2701376617"/>
              </p:ext>
            </p:extLst>
          </p:nvPr>
        </p:nvGraphicFramePr>
        <p:xfrm>
          <a:off x="498092" y="2551028"/>
          <a:ext cx="2690859" cy="1643290"/>
        </p:xfrm>
        <a:graphic>
          <a:graphicData uri="http://schemas.openxmlformats.org/drawingml/2006/table">
            <a:tbl>
              <a:tblPr firstRow="1" bandRow="1">
                <a:tableStyleId>{2D5ABB26-0587-4C30-8999-92F81FD0307C}</a:tableStyleId>
              </a:tblPr>
              <a:tblGrid>
                <a:gridCol w="501546">
                  <a:extLst>
                    <a:ext uri="{9D8B030D-6E8A-4147-A177-3AD203B41FA5}">
                      <a16:colId xmlns:a16="http://schemas.microsoft.com/office/drawing/2014/main" val="1689191434"/>
                    </a:ext>
                  </a:extLst>
                </a:gridCol>
                <a:gridCol w="729771">
                  <a:extLst>
                    <a:ext uri="{9D8B030D-6E8A-4147-A177-3AD203B41FA5}">
                      <a16:colId xmlns:a16="http://schemas.microsoft.com/office/drawing/2014/main" val="3107151969"/>
                    </a:ext>
                  </a:extLst>
                </a:gridCol>
                <a:gridCol w="729771">
                  <a:extLst>
                    <a:ext uri="{9D8B030D-6E8A-4147-A177-3AD203B41FA5}">
                      <a16:colId xmlns:a16="http://schemas.microsoft.com/office/drawing/2014/main" val="3290216124"/>
                    </a:ext>
                  </a:extLst>
                </a:gridCol>
                <a:gridCol w="729771">
                  <a:extLst>
                    <a:ext uri="{9D8B030D-6E8A-4147-A177-3AD203B41FA5}">
                      <a16:colId xmlns:a16="http://schemas.microsoft.com/office/drawing/2014/main" val="1548759184"/>
                    </a:ext>
                  </a:extLst>
                </a:gridCol>
              </a:tblGrid>
              <a:tr h="356091">
                <a:tc>
                  <a:txBody>
                    <a:bodyPr/>
                    <a:lstStyle/>
                    <a:p>
                      <a:pPr algn="ctr" latinLnBrk="1"/>
                      <a:endParaRPr lang="ko-KR" altLang="en-US" sz="900" b="0" i="0" dirty="0">
                        <a:ln>
                          <a:solidFill>
                            <a:prstClr val="white">
                              <a:lumMod val="75000"/>
                              <a:alpha val="0"/>
                            </a:prstClr>
                          </a:solidFill>
                        </a:ln>
                        <a:solidFill>
                          <a:schemeClr val="tx1">
                            <a:lumMod val="65000"/>
                            <a:lumOff val="35000"/>
                          </a:schemeClr>
                        </a:solidFill>
                        <a:latin typeface="+mn-ea"/>
                        <a:ea typeface="+mn-ea"/>
                      </a:endParaRPr>
                    </a:p>
                  </a:txBody>
                  <a:tcPr anchor="ctr">
                    <a:lnR w="1270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latinLnBrk="1"/>
                      <a:r>
                        <a:rPr lang="en-US" altLang="ko-KR" sz="900" b="1" i="0" dirty="0">
                          <a:ln>
                            <a:solidFill>
                              <a:prstClr val="white">
                                <a:lumMod val="75000"/>
                                <a:alpha val="0"/>
                              </a:prstClr>
                            </a:solidFill>
                          </a:ln>
                          <a:solidFill>
                            <a:schemeClr val="tx1">
                              <a:lumMod val="65000"/>
                              <a:lumOff val="35000"/>
                            </a:schemeClr>
                          </a:solidFill>
                          <a:latin typeface="+mn-ea"/>
                          <a:ea typeface="+mn-ea"/>
                        </a:rPr>
                        <a:t>’23</a:t>
                      </a:r>
                      <a:r>
                        <a:rPr lang="ko-KR" altLang="en-US" sz="900" b="1" i="0" dirty="0">
                          <a:ln>
                            <a:solidFill>
                              <a:prstClr val="white">
                                <a:lumMod val="75000"/>
                                <a:alpha val="0"/>
                              </a:prstClr>
                            </a:solidFill>
                          </a:ln>
                          <a:solidFill>
                            <a:schemeClr val="tx1">
                              <a:lumMod val="65000"/>
                              <a:lumOff val="35000"/>
                            </a:schemeClr>
                          </a:solidFill>
                          <a:latin typeface="+mn-ea"/>
                          <a:ea typeface="+mn-ea"/>
                        </a:rPr>
                        <a:t>년 </a:t>
                      </a:r>
                      <a:r>
                        <a:rPr lang="en-US" altLang="ko-KR" sz="900" b="1" i="0" dirty="0">
                          <a:ln>
                            <a:solidFill>
                              <a:prstClr val="white">
                                <a:lumMod val="75000"/>
                                <a:alpha val="0"/>
                              </a:prstClr>
                            </a:solidFill>
                          </a:ln>
                          <a:solidFill>
                            <a:schemeClr val="tx1">
                              <a:lumMod val="65000"/>
                              <a:lumOff val="35000"/>
                            </a:schemeClr>
                          </a:solidFill>
                          <a:latin typeface="+mn-ea"/>
                          <a:ea typeface="+mn-ea"/>
                        </a:rPr>
                        <a:t>4</a:t>
                      </a:r>
                      <a:r>
                        <a:rPr lang="ko-KR" altLang="en-US" sz="900" b="1" i="0" dirty="0">
                          <a:ln>
                            <a:solidFill>
                              <a:prstClr val="white">
                                <a:lumMod val="75000"/>
                                <a:alpha val="0"/>
                              </a:prstClr>
                            </a:solidFill>
                          </a:ln>
                          <a:solidFill>
                            <a:schemeClr val="tx1">
                              <a:lumMod val="65000"/>
                              <a:lumOff val="35000"/>
                            </a:schemeClr>
                          </a:solidFill>
                          <a:latin typeface="+mn-ea"/>
                          <a:ea typeface="+mn-ea"/>
                        </a:rPr>
                        <a:t>월 전망</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latinLnBrk="1"/>
                      <a:r>
                        <a:rPr lang="en-US" altLang="ko-KR" sz="900" b="1" i="0" dirty="0">
                          <a:ln>
                            <a:solidFill>
                              <a:prstClr val="white">
                                <a:lumMod val="75000"/>
                                <a:alpha val="0"/>
                              </a:prstClr>
                            </a:solidFill>
                          </a:ln>
                          <a:solidFill>
                            <a:schemeClr val="tx1">
                              <a:lumMod val="65000"/>
                              <a:lumOff val="35000"/>
                            </a:schemeClr>
                          </a:solidFill>
                          <a:latin typeface="+mn-ea"/>
                          <a:ea typeface="+mn-ea"/>
                        </a:rPr>
                        <a:t>’23</a:t>
                      </a:r>
                      <a:r>
                        <a:rPr lang="ko-KR" altLang="en-US" sz="900" b="1" i="0" dirty="0">
                          <a:ln>
                            <a:solidFill>
                              <a:prstClr val="white">
                                <a:lumMod val="75000"/>
                                <a:alpha val="0"/>
                              </a:prstClr>
                            </a:solidFill>
                          </a:ln>
                          <a:solidFill>
                            <a:schemeClr val="tx1">
                              <a:lumMod val="65000"/>
                              <a:lumOff val="35000"/>
                            </a:schemeClr>
                          </a:solidFill>
                          <a:latin typeface="+mn-ea"/>
                          <a:ea typeface="+mn-ea"/>
                        </a:rPr>
                        <a:t>년 </a:t>
                      </a:r>
                      <a:r>
                        <a:rPr lang="en-US" altLang="ko-KR" sz="900" b="1" i="0" dirty="0">
                          <a:ln>
                            <a:solidFill>
                              <a:prstClr val="white">
                                <a:lumMod val="75000"/>
                                <a:alpha val="0"/>
                              </a:prstClr>
                            </a:solidFill>
                          </a:ln>
                          <a:solidFill>
                            <a:schemeClr val="tx1">
                              <a:lumMod val="65000"/>
                              <a:lumOff val="35000"/>
                            </a:schemeClr>
                          </a:solidFill>
                          <a:latin typeface="+mn-ea"/>
                          <a:ea typeface="+mn-ea"/>
                        </a:rPr>
                        <a:t>7</a:t>
                      </a:r>
                      <a:r>
                        <a:rPr lang="ko-KR" altLang="en-US" sz="900" b="1" i="0" dirty="0">
                          <a:ln>
                            <a:solidFill>
                              <a:prstClr val="white">
                                <a:lumMod val="75000"/>
                                <a:alpha val="0"/>
                              </a:prstClr>
                            </a:solidFill>
                          </a:ln>
                          <a:solidFill>
                            <a:schemeClr val="tx1">
                              <a:lumMod val="65000"/>
                              <a:lumOff val="35000"/>
                            </a:schemeClr>
                          </a:solidFill>
                          <a:latin typeface="+mn-ea"/>
                          <a:ea typeface="+mn-ea"/>
                        </a:rPr>
                        <a:t>월 전망</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latinLnBrk="1"/>
                      <a:r>
                        <a:rPr lang="ko-KR" altLang="en-US" sz="900" b="1" i="0" dirty="0">
                          <a:ln>
                            <a:solidFill>
                              <a:prstClr val="white">
                                <a:lumMod val="75000"/>
                                <a:alpha val="0"/>
                              </a:prstClr>
                            </a:solidFill>
                          </a:ln>
                          <a:solidFill>
                            <a:srgbClr val="1E49E2"/>
                          </a:solidFill>
                          <a:latin typeface="+mn-ea"/>
                          <a:ea typeface="+mn-ea"/>
                        </a:rPr>
                        <a:t>전망치 </a:t>
                      </a:r>
                      <a:endParaRPr lang="en-US" altLang="ko-KR" sz="900" b="1" i="0" dirty="0">
                        <a:ln>
                          <a:solidFill>
                            <a:prstClr val="white">
                              <a:lumMod val="75000"/>
                              <a:alpha val="0"/>
                            </a:prstClr>
                          </a:solidFill>
                        </a:ln>
                        <a:solidFill>
                          <a:srgbClr val="1E49E2"/>
                        </a:solidFill>
                        <a:latin typeface="+mn-ea"/>
                        <a:ea typeface="+mn-ea"/>
                      </a:endParaRPr>
                    </a:p>
                    <a:p>
                      <a:pPr algn="ctr" latinLnBrk="1"/>
                      <a:r>
                        <a:rPr lang="ko-KR" altLang="en-US" sz="900" b="1" i="0" dirty="0">
                          <a:ln>
                            <a:solidFill>
                              <a:prstClr val="white">
                                <a:lumMod val="75000"/>
                                <a:alpha val="0"/>
                              </a:prstClr>
                            </a:solidFill>
                          </a:ln>
                          <a:solidFill>
                            <a:srgbClr val="1E49E2"/>
                          </a:solidFill>
                          <a:latin typeface="+mn-ea"/>
                          <a:ea typeface="+mn-ea"/>
                        </a:rPr>
                        <a:t>차이</a:t>
                      </a:r>
                    </a:p>
                  </a:txBody>
                  <a:tcPr anchor="ctr">
                    <a:lnL w="12700" cap="flat" cmpd="sng" algn="ctr">
                      <a:solidFill>
                        <a:schemeClr val="bg1">
                          <a:lumMod val="85000"/>
                        </a:schemeClr>
                      </a:solidFill>
                      <a:prstDash val="solid"/>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val="3226759840"/>
                  </a:ext>
                </a:extLst>
              </a:tr>
              <a:tr h="255506">
                <a:tc>
                  <a:txBody>
                    <a:bodyPr/>
                    <a:lstStyle/>
                    <a:p>
                      <a:pPr algn="ctr" latinLnBrk="1"/>
                      <a:r>
                        <a:rPr lang="ko-KR" altLang="en-US" sz="900" b="1" dirty="0">
                          <a:ln>
                            <a:solidFill>
                              <a:prstClr val="white">
                                <a:lumMod val="75000"/>
                                <a:alpha val="0"/>
                              </a:prstClr>
                            </a:solidFill>
                          </a:ln>
                          <a:solidFill>
                            <a:schemeClr val="tx1">
                              <a:lumMod val="65000"/>
                              <a:lumOff val="35000"/>
                            </a:schemeClr>
                          </a:solidFill>
                        </a:rPr>
                        <a:t>전세계</a:t>
                      </a:r>
                      <a:endParaRPr lang="ko-KR" altLang="en-US" sz="900" b="1" i="0" dirty="0">
                        <a:ln>
                          <a:solidFill>
                            <a:prstClr val="white">
                              <a:lumMod val="75000"/>
                              <a:alpha val="0"/>
                            </a:prstClr>
                          </a:solidFill>
                        </a:ln>
                        <a:solidFill>
                          <a:schemeClr val="tx1">
                            <a:lumMod val="65000"/>
                            <a:lumOff val="35000"/>
                          </a:schemeClr>
                        </a:solidFill>
                        <a:latin typeface="+mn-ea"/>
                        <a:ea typeface="+mn-ea"/>
                      </a:endParaRPr>
                    </a:p>
                  </a:txBody>
                  <a:tcPr anchor="ctr">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tcPr>
                </a:tc>
                <a:tc>
                  <a:txBody>
                    <a:bodyPr/>
                    <a:lstStyle/>
                    <a:p>
                      <a:pPr algn="ctr" latinLnBrk="1"/>
                      <a:r>
                        <a:rPr lang="en-US" altLang="ko-KR" sz="900" b="0" i="0" dirty="0">
                          <a:ln>
                            <a:solidFill>
                              <a:prstClr val="white">
                                <a:lumMod val="75000"/>
                                <a:alpha val="0"/>
                              </a:prstClr>
                            </a:solidFill>
                          </a:ln>
                          <a:solidFill>
                            <a:schemeClr val="tx1">
                              <a:lumMod val="65000"/>
                              <a:lumOff val="35000"/>
                            </a:schemeClr>
                          </a:solidFill>
                          <a:latin typeface="+mn-ea"/>
                          <a:ea typeface="+mn-ea"/>
                        </a:rPr>
                        <a:t>2.8%</a:t>
                      </a:r>
                      <a:endParaRPr lang="ko-KR" altLang="en-US" sz="900" b="0" i="0" dirty="0">
                        <a:ln>
                          <a:solidFill>
                            <a:prstClr val="white">
                              <a:lumMod val="75000"/>
                              <a:alpha val="0"/>
                            </a:prstClr>
                          </a:solidFill>
                        </a:ln>
                        <a:solidFill>
                          <a:schemeClr val="tx1">
                            <a:lumMod val="65000"/>
                            <a:lumOff val="35000"/>
                          </a:schemeClr>
                        </a:solidFill>
                        <a:latin typeface="+mn-ea"/>
                        <a:ea typeface="+mn-ea"/>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tcPr>
                </a:tc>
                <a:tc>
                  <a:txBody>
                    <a:bodyPr/>
                    <a:lstStyle/>
                    <a:p>
                      <a:pPr algn="ctr" latinLnBrk="1"/>
                      <a:r>
                        <a:rPr lang="en-US" altLang="ko-KR" sz="900" b="0" i="0" dirty="0">
                          <a:ln>
                            <a:solidFill>
                              <a:prstClr val="white">
                                <a:lumMod val="75000"/>
                                <a:alpha val="0"/>
                              </a:prstClr>
                            </a:solidFill>
                          </a:ln>
                          <a:solidFill>
                            <a:schemeClr val="tx1">
                              <a:lumMod val="65000"/>
                              <a:lumOff val="35000"/>
                            </a:schemeClr>
                          </a:solidFill>
                          <a:latin typeface="+mn-ea"/>
                          <a:ea typeface="+mn-ea"/>
                        </a:rPr>
                        <a:t>3.0%</a:t>
                      </a:r>
                      <a:endParaRPr lang="ko-KR" altLang="en-US" sz="900" b="0" i="0" dirty="0">
                        <a:ln>
                          <a:solidFill>
                            <a:prstClr val="white">
                              <a:lumMod val="75000"/>
                              <a:alpha val="0"/>
                            </a:prstClr>
                          </a:solidFill>
                        </a:ln>
                        <a:solidFill>
                          <a:schemeClr val="tx1">
                            <a:lumMod val="65000"/>
                            <a:lumOff val="35000"/>
                          </a:schemeClr>
                        </a:solidFill>
                        <a:latin typeface="+mn-ea"/>
                        <a:ea typeface="+mn-ea"/>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tcPr>
                </a:tc>
                <a:tc>
                  <a:txBody>
                    <a:bodyPr/>
                    <a:lstStyle/>
                    <a:p>
                      <a:pPr algn="ctr" latinLnBrk="1"/>
                      <a:r>
                        <a:rPr lang="en-US" altLang="ko-KR" sz="900" b="0" i="0" dirty="0">
                          <a:ln>
                            <a:solidFill>
                              <a:prstClr val="white">
                                <a:lumMod val="75000"/>
                                <a:alpha val="0"/>
                              </a:prstClr>
                            </a:solidFill>
                          </a:ln>
                          <a:solidFill>
                            <a:srgbClr val="1E49E2"/>
                          </a:solidFill>
                          <a:latin typeface="+mn-ea"/>
                          <a:ea typeface="+mn-ea"/>
                        </a:rPr>
                        <a:t>0.2%p</a:t>
                      </a:r>
                      <a:endParaRPr lang="ko-KR" altLang="en-US" sz="900" b="0" i="0" dirty="0">
                        <a:ln>
                          <a:solidFill>
                            <a:prstClr val="white">
                              <a:lumMod val="75000"/>
                              <a:alpha val="0"/>
                            </a:prstClr>
                          </a:solidFill>
                        </a:ln>
                        <a:solidFill>
                          <a:srgbClr val="1E49E2"/>
                        </a:solidFill>
                        <a:latin typeface="+mn-ea"/>
                        <a:ea typeface="+mn-ea"/>
                      </a:endParaRPr>
                    </a:p>
                  </a:txBody>
                  <a:tcPr anchor="ctr">
                    <a:lnL w="12700" cap="flat" cmpd="sng" algn="ctr">
                      <a:solidFill>
                        <a:schemeClr val="bg1">
                          <a:lumMod val="85000"/>
                        </a:schemeClr>
                      </a:solidFill>
                      <a:prstDash val="solid"/>
                      <a:round/>
                      <a:headEnd type="none" w="med" len="med"/>
                      <a:tailEnd type="none" w="med" len="med"/>
                    </a:lnL>
                    <a:lnT w="12700" cap="flat" cmpd="sng" algn="ctr">
                      <a:solidFill>
                        <a:schemeClr val="bg1">
                          <a:lumMod val="85000"/>
                        </a:schemeClr>
                      </a:solidFill>
                      <a:prstDash val="solid"/>
                      <a:round/>
                      <a:headEnd type="none" w="med" len="med"/>
                      <a:tailEnd type="none" w="med" len="med"/>
                    </a:lnT>
                  </a:tcPr>
                </a:tc>
                <a:extLst>
                  <a:ext uri="{0D108BD9-81ED-4DB2-BD59-A6C34878D82A}">
                    <a16:rowId xmlns:a16="http://schemas.microsoft.com/office/drawing/2014/main" val="1845977738"/>
                  </a:ext>
                </a:extLst>
              </a:tr>
              <a:tr h="255506">
                <a:tc>
                  <a:txBody>
                    <a:bodyPr/>
                    <a:lstStyle/>
                    <a:p>
                      <a:pPr algn="ctr" latinLnBrk="1"/>
                      <a:r>
                        <a:rPr lang="ko-KR" altLang="en-US" sz="900" b="1" dirty="0">
                          <a:ln>
                            <a:solidFill>
                              <a:prstClr val="white">
                                <a:lumMod val="75000"/>
                                <a:alpha val="0"/>
                              </a:prstClr>
                            </a:solidFill>
                          </a:ln>
                          <a:solidFill>
                            <a:schemeClr val="tx1">
                              <a:lumMod val="65000"/>
                              <a:lumOff val="35000"/>
                            </a:schemeClr>
                          </a:solidFill>
                        </a:rPr>
                        <a:t>미국</a:t>
                      </a:r>
                      <a:endParaRPr lang="ko-KR" altLang="en-US" sz="900" b="1" i="0" dirty="0">
                        <a:ln>
                          <a:solidFill>
                            <a:prstClr val="white">
                              <a:lumMod val="75000"/>
                              <a:alpha val="0"/>
                            </a:prstClr>
                          </a:solidFill>
                        </a:ln>
                        <a:solidFill>
                          <a:schemeClr val="tx1">
                            <a:lumMod val="65000"/>
                            <a:lumOff val="35000"/>
                          </a:schemeClr>
                        </a:solidFill>
                        <a:latin typeface="+mn-ea"/>
                        <a:ea typeface="+mn-ea"/>
                      </a:endParaRPr>
                    </a:p>
                  </a:txBody>
                  <a:tcPr anchor="ctr">
                    <a:lnR w="12700" cap="flat" cmpd="sng" algn="ctr">
                      <a:solidFill>
                        <a:schemeClr val="bg1">
                          <a:lumMod val="85000"/>
                        </a:schemeClr>
                      </a:solidFill>
                      <a:prstDash val="solid"/>
                      <a:round/>
                      <a:headEnd type="none" w="med" len="med"/>
                      <a:tailEnd type="none" w="med" len="med"/>
                    </a:lnR>
                  </a:tcPr>
                </a:tc>
                <a:tc>
                  <a:txBody>
                    <a:bodyPr/>
                    <a:lstStyle/>
                    <a:p>
                      <a:pPr algn="ctr" latinLnBrk="1"/>
                      <a:r>
                        <a:rPr lang="en-US" altLang="ko-KR" sz="900" b="0" i="0" dirty="0">
                          <a:ln>
                            <a:solidFill>
                              <a:prstClr val="white">
                                <a:lumMod val="75000"/>
                                <a:alpha val="0"/>
                              </a:prstClr>
                            </a:solidFill>
                          </a:ln>
                          <a:solidFill>
                            <a:schemeClr val="tx1">
                              <a:lumMod val="65000"/>
                              <a:lumOff val="35000"/>
                            </a:schemeClr>
                          </a:solidFill>
                          <a:latin typeface="+mn-ea"/>
                          <a:ea typeface="+mn-ea"/>
                        </a:rPr>
                        <a:t>1.6%</a:t>
                      </a:r>
                      <a:endParaRPr lang="ko-KR" altLang="en-US" sz="900" b="0" i="0" dirty="0">
                        <a:ln>
                          <a:solidFill>
                            <a:prstClr val="white">
                              <a:lumMod val="75000"/>
                              <a:alpha val="0"/>
                            </a:prstClr>
                          </a:solidFill>
                        </a:ln>
                        <a:solidFill>
                          <a:schemeClr val="tx1">
                            <a:lumMod val="65000"/>
                            <a:lumOff val="35000"/>
                          </a:schemeClr>
                        </a:solidFill>
                        <a:latin typeface="+mn-ea"/>
                        <a:ea typeface="+mn-ea"/>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tcPr>
                </a:tc>
                <a:tc>
                  <a:txBody>
                    <a:bodyPr/>
                    <a:lstStyle/>
                    <a:p>
                      <a:pPr algn="ctr" latinLnBrk="1"/>
                      <a:r>
                        <a:rPr lang="en-US" altLang="ko-KR" sz="900" b="0" i="0" dirty="0">
                          <a:ln>
                            <a:solidFill>
                              <a:prstClr val="white">
                                <a:lumMod val="75000"/>
                                <a:alpha val="0"/>
                              </a:prstClr>
                            </a:solidFill>
                          </a:ln>
                          <a:solidFill>
                            <a:schemeClr val="tx1">
                              <a:lumMod val="65000"/>
                              <a:lumOff val="35000"/>
                            </a:schemeClr>
                          </a:solidFill>
                          <a:latin typeface="+mn-ea"/>
                          <a:ea typeface="+mn-ea"/>
                        </a:rPr>
                        <a:t>1.8%</a:t>
                      </a:r>
                      <a:endParaRPr lang="ko-KR" altLang="en-US" sz="900" b="0" i="0" dirty="0">
                        <a:ln>
                          <a:solidFill>
                            <a:prstClr val="white">
                              <a:lumMod val="75000"/>
                              <a:alpha val="0"/>
                            </a:prstClr>
                          </a:solidFill>
                        </a:ln>
                        <a:solidFill>
                          <a:schemeClr val="tx1">
                            <a:lumMod val="65000"/>
                            <a:lumOff val="35000"/>
                          </a:schemeClr>
                        </a:solidFill>
                        <a:latin typeface="+mn-ea"/>
                        <a:ea typeface="+mn-ea"/>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tcPr>
                </a:tc>
                <a:tc>
                  <a:txBody>
                    <a:bodyPr/>
                    <a:lstStyle/>
                    <a:p>
                      <a:pPr algn="ctr" latinLnBrk="1"/>
                      <a:r>
                        <a:rPr lang="en-US" altLang="ko-KR" sz="900" b="0" i="0" dirty="0">
                          <a:ln>
                            <a:solidFill>
                              <a:prstClr val="white">
                                <a:lumMod val="75000"/>
                                <a:alpha val="0"/>
                              </a:prstClr>
                            </a:solidFill>
                          </a:ln>
                          <a:solidFill>
                            <a:srgbClr val="1E49E2"/>
                          </a:solidFill>
                          <a:latin typeface="+mn-ea"/>
                          <a:ea typeface="+mn-ea"/>
                        </a:rPr>
                        <a:t>0.2%p</a:t>
                      </a:r>
                      <a:endParaRPr lang="ko-KR" altLang="en-US" sz="900" b="0" i="0" dirty="0">
                        <a:ln>
                          <a:solidFill>
                            <a:prstClr val="white">
                              <a:lumMod val="75000"/>
                              <a:alpha val="0"/>
                            </a:prstClr>
                          </a:solidFill>
                        </a:ln>
                        <a:solidFill>
                          <a:srgbClr val="1E49E2"/>
                        </a:solidFill>
                        <a:latin typeface="+mn-ea"/>
                        <a:ea typeface="+mn-ea"/>
                      </a:endParaRPr>
                    </a:p>
                  </a:txBody>
                  <a:tcPr anchor="ctr">
                    <a:lnL w="12700" cap="flat" cmpd="sng" algn="ctr">
                      <a:solidFill>
                        <a:schemeClr val="bg1">
                          <a:lumMod val="85000"/>
                        </a:schemeClr>
                      </a:solidFill>
                      <a:prstDash val="solid"/>
                      <a:round/>
                      <a:headEnd type="none" w="med" len="med"/>
                      <a:tailEnd type="none" w="med" len="med"/>
                    </a:lnL>
                  </a:tcPr>
                </a:tc>
                <a:extLst>
                  <a:ext uri="{0D108BD9-81ED-4DB2-BD59-A6C34878D82A}">
                    <a16:rowId xmlns:a16="http://schemas.microsoft.com/office/drawing/2014/main" val="1246651657"/>
                  </a:ext>
                </a:extLst>
              </a:tr>
              <a:tr h="255506">
                <a:tc>
                  <a:txBody>
                    <a:bodyPr/>
                    <a:lstStyle/>
                    <a:p>
                      <a:pPr algn="ctr" latinLnBrk="1"/>
                      <a:r>
                        <a:rPr lang="ko-KR" altLang="en-US" sz="900" b="1" dirty="0">
                          <a:ln>
                            <a:solidFill>
                              <a:prstClr val="white">
                                <a:lumMod val="75000"/>
                                <a:alpha val="0"/>
                              </a:prstClr>
                            </a:solidFill>
                          </a:ln>
                          <a:solidFill>
                            <a:schemeClr val="tx1">
                              <a:lumMod val="65000"/>
                              <a:lumOff val="35000"/>
                            </a:schemeClr>
                          </a:solidFill>
                        </a:rPr>
                        <a:t>유로존</a:t>
                      </a:r>
                      <a:endParaRPr lang="ko-KR" altLang="en-US" sz="900" b="1" i="0" dirty="0">
                        <a:ln>
                          <a:solidFill>
                            <a:prstClr val="white">
                              <a:lumMod val="75000"/>
                              <a:alpha val="0"/>
                            </a:prstClr>
                          </a:solidFill>
                        </a:ln>
                        <a:solidFill>
                          <a:schemeClr val="tx1">
                            <a:lumMod val="65000"/>
                            <a:lumOff val="35000"/>
                          </a:schemeClr>
                        </a:solidFill>
                        <a:latin typeface="+mn-ea"/>
                        <a:ea typeface="+mn-ea"/>
                      </a:endParaRPr>
                    </a:p>
                  </a:txBody>
                  <a:tcPr anchor="ctr">
                    <a:lnR w="12700" cap="flat" cmpd="sng" algn="ctr">
                      <a:solidFill>
                        <a:schemeClr val="bg1">
                          <a:lumMod val="85000"/>
                        </a:schemeClr>
                      </a:solidFill>
                      <a:prstDash val="solid"/>
                      <a:round/>
                      <a:headEnd type="none" w="med" len="med"/>
                      <a:tailEnd type="none" w="med" len="med"/>
                    </a:lnR>
                  </a:tcPr>
                </a:tc>
                <a:tc>
                  <a:txBody>
                    <a:bodyPr/>
                    <a:lstStyle/>
                    <a:p>
                      <a:pPr algn="ctr" latinLnBrk="1"/>
                      <a:r>
                        <a:rPr lang="en-US" altLang="ko-KR" sz="900" b="0" i="0" dirty="0">
                          <a:ln>
                            <a:solidFill>
                              <a:prstClr val="white">
                                <a:lumMod val="75000"/>
                                <a:alpha val="0"/>
                              </a:prstClr>
                            </a:solidFill>
                          </a:ln>
                          <a:solidFill>
                            <a:schemeClr val="tx1">
                              <a:lumMod val="65000"/>
                              <a:lumOff val="35000"/>
                            </a:schemeClr>
                          </a:solidFill>
                          <a:latin typeface="+mn-ea"/>
                          <a:ea typeface="+mn-ea"/>
                        </a:rPr>
                        <a:t>0.8%</a:t>
                      </a:r>
                      <a:endParaRPr lang="ko-KR" altLang="en-US" sz="900" b="0" i="0" dirty="0">
                        <a:ln>
                          <a:solidFill>
                            <a:prstClr val="white">
                              <a:lumMod val="75000"/>
                              <a:alpha val="0"/>
                            </a:prstClr>
                          </a:solidFill>
                        </a:ln>
                        <a:solidFill>
                          <a:schemeClr val="tx1">
                            <a:lumMod val="65000"/>
                            <a:lumOff val="35000"/>
                          </a:schemeClr>
                        </a:solidFill>
                        <a:latin typeface="+mn-ea"/>
                        <a:ea typeface="+mn-ea"/>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tcPr>
                </a:tc>
                <a:tc>
                  <a:txBody>
                    <a:bodyPr/>
                    <a:lstStyle/>
                    <a:p>
                      <a:pPr algn="ctr" latinLnBrk="1"/>
                      <a:r>
                        <a:rPr lang="en-US" altLang="ko-KR" sz="900" b="0" i="0" dirty="0">
                          <a:ln>
                            <a:solidFill>
                              <a:prstClr val="white">
                                <a:lumMod val="75000"/>
                                <a:alpha val="0"/>
                              </a:prstClr>
                            </a:solidFill>
                          </a:ln>
                          <a:solidFill>
                            <a:schemeClr val="tx1">
                              <a:lumMod val="65000"/>
                              <a:lumOff val="35000"/>
                            </a:schemeClr>
                          </a:solidFill>
                          <a:latin typeface="+mn-ea"/>
                          <a:ea typeface="+mn-ea"/>
                        </a:rPr>
                        <a:t>0.9%</a:t>
                      </a:r>
                      <a:endParaRPr lang="ko-KR" altLang="en-US" sz="900" b="0" i="0" dirty="0">
                        <a:ln>
                          <a:solidFill>
                            <a:prstClr val="white">
                              <a:lumMod val="75000"/>
                              <a:alpha val="0"/>
                            </a:prstClr>
                          </a:solidFill>
                        </a:ln>
                        <a:solidFill>
                          <a:schemeClr val="tx1">
                            <a:lumMod val="65000"/>
                            <a:lumOff val="35000"/>
                          </a:schemeClr>
                        </a:solidFill>
                        <a:latin typeface="+mn-ea"/>
                        <a:ea typeface="+mn-ea"/>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tcPr>
                </a:tc>
                <a:tc>
                  <a:txBody>
                    <a:bodyPr/>
                    <a:lstStyle/>
                    <a:p>
                      <a:pPr algn="ctr" latinLnBrk="1"/>
                      <a:r>
                        <a:rPr lang="en-US" altLang="ko-KR" sz="900" b="0" i="0" dirty="0">
                          <a:ln>
                            <a:solidFill>
                              <a:prstClr val="white">
                                <a:lumMod val="75000"/>
                                <a:alpha val="0"/>
                              </a:prstClr>
                            </a:solidFill>
                          </a:ln>
                          <a:solidFill>
                            <a:srgbClr val="1E49E2"/>
                          </a:solidFill>
                          <a:latin typeface="+mn-ea"/>
                          <a:ea typeface="+mn-ea"/>
                        </a:rPr>
                        <a:t>0.1%p</a:t>
                      </a:r>
                      <a:endParaRPr lang="ko-KR" altLang="en-US" sz="900" b="0" i="0" dirty="0">
                        <a:ln>
                          <a:solidFill>
                            <a:prstClr val="white">
                              <a:lumMod val="75000"/>
                              <a:alpha val="0"/>
                            </a:prstClr>
                          </a:solidFill>
                        </a:ln>
                        <a:solidFill>
                          <a:srgbClr val="1E49E2"/>
                        </a:solidFill>
                        <a:latin typeface="+mn-ea"/>
                        <a:ea typeface="+mn-ea"/>
                      </a:endParaRPr>
                    </a:p>
                  </a:txBody>
                  <a:tcPr anchor="ctr">
                    <a:lnL w="12700" cap="flat" cmpd="sng" algn="ctr">
                      <a:solidFill>
                        <a:schemeClr val="bg1">
                          <a:lumMod val="85000"/>
                        </a:schemeClr>
                      </a:solidFill>
                      <a:prstDash val="solid"/>
                      <a:round/>
                      <a:headEnd type="none" w="med" len="med"/>
                      <a:tailEnd type="none" w="med" len="med"/>
                    </a:lnL>
                  </a:tcPr>
                </a:tc>
                <a:extLst>
                  <a:ext uri="{0D108BD9-81ED-4DB2-BD59-A6C34878D82A}">
                    <a16:rowId xmlns:a16="http://schemas.microsoft.com/office/drawing/2014/main" val="4106035485"/>
                  </a:ext>
                </a:extLst>
              </a:tr>
              <a:tr h="255506">
                <a:tc>
                  <a:txBody>
                    <a:bodyPr/>
                    <a:lstStyle/>
                    <a:p>
                      <a:pPr algn="ctr" latinLnBrk="1"/>
                      <a:r>
                        <a:rPr lang="ko-KR" altLang="en-US" sz="900" b="1" dirty="0">
                          <a:ln>
                            <a:solidFill>
                              <a:prstClr val="white">
                                <a:lumMod val="75000"/>
                                <a:alpha val="0"/>
                              </a:prstClr>
                            </a:solidFill>
                          </a:ln>
                          <a:solidFill>
                            <a:schemeClr val="tx1">
                              <a:lumMod val="65000"/>
                              <a:lumOff val="35000"/>
                            </a:schemeClr>
                          </a:solidFill>
                        </a:rPr>
                        <a:t>중국</a:t>
                      </a:r>
                      <a:endParaRPr lang="ko-KR" altLang="en-US" sz="900" b="1" i="0" dirty="0">
                        <a:ln>
                          <a:solidFill>
                            <a:prstClr val="white">
                              <a:lumMod val="75000"/>
                              <a:alpha val="0"/>
                            </a:prstClr>
                          </a:solidFill>
                        </a:ln>
                        <a:solidFill>
                          <a:schemeClr val="tx1">
                            <a:lumMod val="65000"/>
                            <a:lumOff val="35000"/>
                          </a:schemeClr>
                        </a:solidFill>
                        <a:latin typeface="+mn-ea"/>
                        <a:ea typeface="+mn-ea"/>
                      </a:endParaRPr>
                    </a:p>
                  </a:txBody>
                  <a:tcPr anchor="ctr">
                    <a:lnR w="12700" cap="flat" cmpd="sng" algn="ctr">
                      <a:solidFill>
                        <a:schemeClr val="bg1">
                          <a:lumMod val="85000"/>
                        </a:schemeClr>
                      </a:solidFill>
                      <a:prstDash val="solid"/>
                      <a:round/>
                      <a:headEnd type="none" w="med" len="med"/>
                      <a:tailEnd type="none" w="med" len="med"/>
                    </a:lnR>
                  </a:tcPr>
                </a:tc>
                <a:tc>
                  <a:txBody>
                    <a:bodyPr/>
                    <a:lstStyle/>
                    <a:p>
                      <a:pPr algn="ctr" latinLnBrk="1"/>
                      <a:r>
                        <a:rPr lang="en-US" altLang="ko-KR" sz="900" b="0" i="0" dirty="0">
                          <a:ln>
                            <a:solidFill>
                              <a:prstClr val="white">
                                <a:lumMod val="75000"/>
                                <a:alpha val="0"/>
                              </a:prstClr>
                            </a:solidFill>
                          </a:ln>
                          <a:solidFill>
                            <a:schemeClr val="tx1">
                              <a:lumMod val="65000"/>
                              <a:lumOff val="35000"/>
                            </a:schemeClr>
                          </a:solidFill>
                          <a:latin typeface="+mn-ea"/>
                          <a:ea typeface="+mn-ea"/>
                        </a:rPr>
                        <a:t>5.2%</a:t>
                      </a:r>
                      <a:endParaRPr lang="ko-KR" altLang="en-US" sz="900" b="0" i="0" dirty="0">
                        <a:ln>
                          <a:solidFill>
                            <a:prstClr val="white">
                              <a:lumMod val="75000"/>
                              <a:alpha val="0"/>
                            </a:prstClr>
                          </a:solidFill>
                        </a:ln>
                        <a:solidFill>
                          <a:schemeClr val="tx1">
                            <a:lumMod val="65000"/>
                            <a:lumOff val="35000"/>
                          </a:schemeClr>
                        </a:solidFill>
                        <a:latin typeface="+mn-ea"/>
                        <a:ea typeface="+mn-ea"/>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tcPr>
                </a:tc>
                <a:tc>
                  <a:txBody>
                    <a:bodyPr/>
                    <a:lstStyle/>
                    <a:p>
                      <a:pPr algn="ctr" latinLnBrk="1"/>
                      <a:r>
                        <a:rPr lang="en-US" altLang="ko-KR" sz="900" b="0" i="0" dirty="0">
                          <a:ln>
                            <a:solidFill>
                              <a:prstClr val="white">
                                <a:lumMod val="75000"/>
                                <a:alpha val="0"/>
                              </a:prstClr>
                            </a:solidFill>
                          </a:ln>
                          <a:solidFill>
                            <a:schemeClr val="tx1">
                              <a:lumMod val="65000"/>
                              <a:lumOff val="35000"/>
                            </a:schemeClr>
                          </a:solidFill>
                          <a:latin typeface="+mn-ea"/>
                          <a:ea typeface="+mn-ea"/>
                        </a:rPr>
                        <a:t>5.2%</a:t>
                      </a:r>
                      <a:endParaRPr lang="ko-KR" altLang="en-US" sz="900" b="0" i="0" dirty="0">
                        <a:ln>
                          <a:solidFill>
                            <a:prstClr val="white">
                              <a:lumMod val="75000"/>
                              <a:alpha val="0"/>
                            </a:prstClr>
                          </a:solidFill>
                        </a:ln>
                        <a:solidFill>
                          <a:schemeClr val="tx1">
                            <a:lumMod val="65000"/>
                            <a:lumOff val="35000"/>
                          </a:schemeClr>
                        </a:solidFill>
                        <a:latin typeface="+mn-ea"/>
                        <a:ea typeface="+mn-ea"/>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tcPr>
                </a:tc>
                <a:tc>
                  <a:txBody>
                    <a:bodyPr/>
                    <a:lstStyle/>
                    <a:p>
                      <a:pPr algn="ctr" latinLnBrk="1"/>
                      <a:r>
                        <a:rPr lang="en-US" altLang="ko-KR" sz="900" b="0" i="0" dirty="0">
                          <a:ln>
                            <a:solidFill>
                              <a:prstClr val="white">
                                <a:lumMod val="75000"/>
                                <a:alpha val="0"/>
                              </a:prstClr>
                            </a:solidFill>
                          </a:ln>
                          <a:solidFill>
                            <a:srgbClr val="1E49E2"/>
                          </a:solidFill>
                          <a:latin typeface="+mn-ea"/>
                          <a:ea typeface="+mn-ea"/>
                        </a:rPr>
                        <a:t>0.0%p</a:t>
                      </a:r>
                      <a:endParaRPr lang="ko-KR" altLang="en-US" sz="900" b="0" i="0" dirty="0">
                        <a:ln>
                          <a:solidFill>
                            <a:prstClr val="white">
                              <a:lumMod val="75000"/>
                              <a:alpha val="0"/>
                            </a:prstClr>
                          </a:solidFill>
                        </a:ln>
                        <a:solidFill>
                          <a:srgbClr val="1E49E2"/>
                        </a:solidFill>
                        <a:latin typeface="+mn-ea"/>
                        <a:ea typeface="+mn-ea"/>
                      </a:endParaRPr>
                    </a:p>
                  </a:txBody>
                  <a:tcPr anchor="ctr">
                    <a:lnL w="12700" cap="flat" cmpd="sng" algn="ctr">
                      <a:solidFill>
                        <a:schemeClr val="bg1">
                          <a:lumMod val="85000"/>
                        </a:schemeClr>
                      </a:solidFill>
                      <a:prstDash val="solid"/>
                      <a:round/>
                      <a:headEnd type="none" w="med" len="med"/>
                      <a:tailEnd type="none" w="med" len="med"/>
                    </a:lnL>
                  </a:tcPr>
                </a:tc>
                <a:extLst>
                  <a:ext uri="{0D108BD9-81ED-4DB2-BD59-A6C34878D82A}">
                    <a16:rowId xmlns:a16="http://schemas.microsoft.com/office/drawing/2014/main" val="2701007592"/>
                  </a:ext>
                </a:extLst>
              </a:tr>
              <a:tr h="255506">
                <a:tc>
                  <a:txBody>
                    <a:bodyPr/>
                    <a:lstStyle/>
                    <a:p>
                      <a:pPr algn="ctr" latinLnBrk="1"/>
                      <a:r>
                        <a:rPr lang="ko-KR" altLang="en-US" sz="900" b="1" dirty="0">
                          <a:ln>
                            <a:solidFill>
                              <a:prstClr val="white">
                                <a:lumMod val="75000"/>
                                <a:alpha val="0"/>
                              </a:prstClr>
                            </a:solidFill>
                          </a:ln>
                          <a:solidFill>
                            <a:schemeClr val="tx1">
                              <a:lumMod val="65000"/>
                              <a:lumOff val="35000"/>
                            </a:schemeClr>
                          </a:solidFill>
                        </a:rPr>
                        <a:t>한국</a:t>
                      </a:r>
                      <a:endParaRPr lang="ko-KR" altLang="en-US" sz="900" b="1" i="0" dirty="0">
                        <a:ln>
                          <a:solidFill>
                            <a:prstClr val="white">
                              <a:lumMod val="75000"/>
                              <a:alpha val="0"/>
                            </a:prstClr>
                          </a:solidFill>
                        </a:ln>
                        <a:solidFill>
                          <a:schemeClr val="tx1">
                            <a:lumMod val="65000"/>
                            <a:lumOff val="35000"/>
                          </a:schemeClr>
                        </a:solidFill>
                        <a:latin typeface="+mn-ea"/>
                        <a:ea typeface="+mn-ea"/>
                      </a:endParaRPr>
                    </a:p>
                  </a:txBody>
                  <a:tcPr anchor="ctr">
                    <a:lnR w="12700" cap="flat" cmpd="sng" algn="ctr">
                      <a:solidFill>
                        <a:schemeClr val="bg1">
                          <a:lumMod val="85000"/>
                        </a:schemeClr>
                      </a:solidFill>
                      <a:prstDash val="solid"/>
                      <a:round/>
                      <a:headEnd type="none" w="med" len="med"/>
                      <a:tailEnd type="none" w="med" len="med"/>
                    </a:lnR>
                    <a:lnB w="12700" cap="flat" cmpd="sng" algn="ctr">
                      <a:solidFill>
                        <a:schemeClr val="accent1"/>
                      </a:solidFill>
                      <a:prstDash val="solid"/>
                      <a:round/>
                      <a:headEnd type="none" w="med" len="med"/>
                      <a:tailEnd type="none" w="med" len="med"/>
                    </a:lnB>
                  </a:tcPr>
                </a:tc>
                <a:tc>
                  <a:txBody>
                    <a:bodyPr/>
                    <a:lstStyle/>
                    <a:p>
                      <a:pPr algn="ctr" latinLnBrk="1"/>
                      <a:r>
                        <a:rPr lang="en-US" altLang="ko-KR" sz="900" b="0" i="0" dirty="0">
                          <a:ln>
                            <a:solidFill>
                              <a:prstClr val="white">
                                <a:lumMod val="75000"/>
                                <a:alpha val="0"/>
                              </a:prstClr>
                            </a:solidFill>
                          </a:ln>
                          <a:solidFill>
                            <a:schemeClr val="tx1">
                              <a:lumMod val="65000"/>
                              <a:lumOff val="35000"/>
                            </a:schemeClr>
                          </a:solidFill>
                          <a:latin typeface="+mn-ea"/>
                          <a:ea typeface="+mn-ea"/>
                        </a:rPr>
                        <a:t>1.5%</a:t>
                      </a:r>
                      <a:endParaRPr lang="ko-KR" altLang="en-US" sz="900" b="0" i="0" dirty="0">
                        <a:ln>
                          <a:solidFill>
                            <a:prstClr val="white">
                              <a:lumMod val="75000"/>
                              <a:alpha val="0"/>
                            </a:prstClr>
                          </a:solidFill>
                        </a:ln>
                        <a:solidFill>
                          <a:schemeClr val="tx1">
                            <a:lumMod val="65000"/>
                            <a:lumOff val="35000"/>
                          </a:schemeClr>
                        </a:solidFill>
                        <a:latin typeface="+mn-ea"/>
                        <a:ea typeface="+mn-ea"/>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B w="12700" cap="flat" cmpd="sng" algn="ctr">
                      <a:solidFill>
                        <a:schemeClr val="accent1"/>
                      </a:solidFill>
                      <a:prstDash val="solid"/>
                      <a:round/>
                      <a:headEnd type="none" w="med" len="med"/>
                      <a:tailEnd type="none" w="med" len="med"/>
                    </a:lnB>
                  </a:tcPr>
                </a:tc>
                <a:tc>
                  <a:txBody>
                    <a:bodyPr/>
                    <a:lstStyle/>
                    <a:p>
                      <a:pPr algn="ctr" latinLnBrk="1"/>
                      <a:r>
                        <a:rPr lang="en-US" altLang="ko-KR" sz="900" b="0" i="0" dirty="0">
                          <a:ln>
                            <a:solidFill>
                              <a:prstClr val="white">
                                <a:lumMod val="75000"/>
                                <a:alpha val="0"/>
                              </a:prstClr>
                            </a:solidFill>
                          </a:ln>
                          <a:solidFill>
                            <a:schemeClr val="tx1">
                              <a:lumMod val="65000"/>
                              <a:lumOff val="35000"/>
                            </a:schemeClr>
                          </a:solidFill>
                          <a:latin typeface="+mn-ea"/>
                          <a:ea typeface="+mn-ea"/>
                        </a:rPr>
                        <a:t>1.4%</a:t>
                      </a:r>
                      <a:endParaRPr lang="ko-KR" altLang="en-US" sz="900" b="0" i="0" dirty="0">
                        <a:ln>
                          <a:solidFill>
                            <a:prstClr val="white">
                              <a:lumMod val="75000"/>
                              <a:alpha val="0"/>
                            </a:prstClr>
                          </a:solidFill>
                        </a:ln>
                        <a:solidFill>
                          <a:schemeClr val="tx1">
                            <a:lumMod val="65000"/>
                            <a:lumOff val="35000"/>
                          </a:schemeClr>
                        </a:solidFill>
                        <a:latin typeface="+mn-ea"/>
                        <a:ea typeface="+mn-ea"/>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B w="12700" cap="flat" cmpd="sng" algn="ctr">
                      <a:solidFill>
                        <a:schemeClr val="accent1"/>
                      </a:solidFill>
                      <a:prstDash val="solid"/>
                      <a:round/>
                      <a:headEnd type="none" w="med" len="med"/>
                      <a:tailEnd type="none" w="med" len="med"/>
                    </a:lnB>
                  </a:tcPr>
                </a:tc>
                <a:tc>
                  <a:txBody>
                    <a:bodyPr/>
                    <a:lstStyle/>
                    <a:p>
                      <a:pPr algn="ctr" latinLnBrk="1"/>
                      <a:r>
                        <a:rPr lang="en-US" altLang="ko-KR" sz="900" b="0" i="0" dirty="0">
                          <a:ln>
                            <a:solidFill>
                              <a:prstClr val="white">
                                <a:lumMod val="75000"/>
                                <a:alpha val="0"/>
                              </a:prstClr>
                            </a:solidFill>
                          </a:ln>
                          <a:solidFill>
                            <a:srgbClr val="1E49E2"/>
                          </a:solidFill>
                          <a:latin typeface="+mn-ea"/>
                          <a:ea typeface="+mn-ea"/>
                        </a:rPr>
                        <a:t>-0.1%p</a:t>
                      </a:r>
                      <a:endParaRPr lang="ko-KR" altLang="en-US" sz="900" b="0" i="0" dirty="0">
                        <a:ln>
                          <a:solidFill>
                            <a:prstClr val="white">
                              <a:lumMod val="75000"/>
                              <a:alpha val="0"/>
                            </a:prstClr>
                          </a:solidFill>
                        </a:ln>
                        <a:solidFill>
                          <a:srgbClr val="1E49E2"/>
                        </a:solidFill>
                        <a:latin typeface="+mn-ea"/>
                        <a:ea typeface="+mn-ea"/>
                      </a:endParaRPr>
                    </a:p>
                  </a:txBody>
                  <a:tcPr anchor="ctr">
                    <a:lnL w="12700" cap="flat" cmpd="sng" algn="ctr">
                      <a:solidFill>
                        <a:schemeClr val="bg1">
                          <a:lumMod val="85000"/>
                        </a:schemeClr>
                      </a:solidFill>
                      <a:prstDash val="solid"/>
                      <a:round/>
                      <a:headEnd type="none" w="med" len="med"/>
                      <a:tailEnd type="none" w="med" len="med"/>
                    </a:lnL>
                    <a:lnB w="127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729320125"/>
                  </a:ext>
                </a:extLst>
              </a:tr>
            </a:tbl>
          </a:graphicData>
        </a:graphic>
      </p:graphicFrame>
      <p:sp>
        <p:nvSpPr>
          <p:cNvPr id="39" name="TextBox 38">
            <a:extLst>
              <a:ext uri="{FF2B5EF4-FFF2-40B4-BE49-F238E27FC236}">
                <a16:creationId xmlns:a16="http://schemas.microsoft.com/office/drawing/2014/main" id="{54A742F6-E6FF-48DB-BA90-66DFC0133092}"/>
              </a:ext>
            </a:extLst>
          </p:cNvPr>
          <p:cNvSpPr txBox="1"/>
          <p:nvPr/>
        </p:nvSpPr>
        <p:spPr>
          <a:xfrm>
            <a:off x="3598429" y="4330642"/>
            <a:ext cx="2700000" cy="1546281"/>
          </a:xfrm>
          <a:prstGeom prst="rect">
            <a:avLst/>
          </a:prstGeom>
          <a:solidFill>
            <a:schemeClr val="bg1">
              <a:lumMod val="95000"/>
            </a:schemeClr>
          </a:solidFill>
          <a:ln w="12700">
            <a:noFill/>
          </a:ln>
        </p:spPr>
        <p:style>
          <a:lnRef idx="2">
            <a:schemeClr val="accent6">
              <a:shade val="50000"/>
            </a:schemeClr>
          </a:lnRef>
          <a:fillRef idx="1">
            <a:schemeClr val="accent6"/>
          </a:fillRef>
          <a:effectRef idx="0">
            <a:schemeClr val="accent6"/>
          </a:effectRef>
          <a:fontRef idx="minor">
            <a:schemeClr val="lt1"/>
          </a:fontRef>
        </p:style>
        <p:txBody>
          <a:bodyPr lIns="108000" tIns="72000" rIns="108000" bIns="72000" rtlCol="0" anchor="ctr"/>
          <a:lstStyle>
            <a:defPPr>
              <a:defRPr lang="en-US"/>
            </a:defPPr>
            <a:lvl1pPr marL="171450" indent="-171450" algn="just">
              <a:spcAft>
                <a:spcPts val="600"/>
              </a:spcAft>
              <a:buFont typeface="Wingdings" panose="05000000000000000000" pitchFamily="2" charset="2"/>
              <a:buChar char="§"/>
              <a:defRPr sz="1000">
                <a:ln>
                  <a:solidFill>
                    <a:schemeClr val="bg1">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90000" indent="-90000" fontAlgn="ctr">
              <a:lnSpc>
                <a:spcPct val="110000"/>
              </a:lnSpc>
              <a:spcAft>
                <a:spcPts val="300"/>
              </a:spcAft>
              <a:buFont typeface="Arial" panose="020B0604020202020204" pitchFamily="34" charset="0"/>
              <a:buChar char="•"/>
              <a:defRPr/>
            </a:pPr>
            <a:r>
              <a:rPr lang="ko-KR" altLang="en-US" sz="900" kern="0" dirty="0">
                <a:ln>
                  <a:solidFill>
                    <a:schemeClr val="bg1">
                      <a:lumMod val="50000"/>
                      <a:alpha val="0"/>
                    </a:schemeClr>
                  </a:solidFill>
                </a:ln>
                <a:solidFill>
                  <a:schemeClr val="tx1">
                    <a:lumMod val="85000"/>
                    <a:lumOff val="15000"/>
                  </a:schemeClr>
                </a:solidFill>
                <a:latin typeface="+mn-ea"/>
                <a:ea typeface="+mn-ea"/>
              </a:rPr>
              <a:t>에너지 가격 하락으로 인플레이션 속도가 둔화되고 있었지만</a:t>
            </a:r>
            <a:r>
              <a:rPr lang="en-US" altLang="ko-KR" sz="900" kern="0" dirty="0">
                <a:ln>
                  <a:solidFill>
                    <a:schemeClr val="bg1">
                      <a:lumMod val="50000"/>
                      <a:alpha val="0"/>
                    </a:schemeClr>
                  </a:solidFill>
                </a:ln>
                <a:solidFill>
                  <a:schemeClr val="tx1">
                    <a:lumMod val="85000"/>
                    <a:lumOff val="15000"/>
                  </a:schemeClr>
                </a:solidFill>
                <a:latin typeface="+mn-ea"/>
                <a:ea typeface="+mn-ea"/>
              </a:rPr>
              <a:t>, </a:t>
            </a:r>
            <a:r>
              <a:rPr lang="ko-KR" altLang="en-US" sz="900" kern="0" dirty="0">
                <a:ln>
                  <a:solidFill>
                    <a:schemeClr val="bg1">
                      <a:lumMod val="50000"/>
                      <a:alpha val="0"/>
                    </a:schemeClr>
                  </a:solidFill>
                </a:ln>
                <a:solidFill>
                  <a:schemeClr val="tx1">
                    <a:lumMod val="85000"/>
                    <a:lumOff val="15000"/>
                  </a:schemeClr>
                </a:solidFill>
                <a:latin typeface="+mn-ea"/>
                <a:ea typeface="+mn-ea"/>
              </a:rPr>
              <a:t>근원 인플레이션은 예상보다 높은 수준을 유지하고 최근 국제 유가가 오름세를 보이고 있음</a:t>
            </a:r>
            <a:endParaRPr lang="en-US" altLang="ko-KR" sz="900" kern="0" dirty="0">
              <a:ln>
                <a:solidFill>
                  <a:schemeClr val="bg1">
                    <a:lumMod val="50000"/>
                    <a:alpha val="0"/>
                  </a:schemeClr>
                </a:solidFill>
              </a:ln>
              <a:solidFill>
                <a:schemeClr val="tx1">
                  <a:lumMod val="85000"/>
                  <a:lumOff val="15000"/>
                </a:schemeClr>
              </a:solidFill>
              <a:latin typeface="+mn-ea"/>
              <a:ea typeface="+mn-ea"/>
            </a:endParaRPr>
          </a:p>
          <a:p>
            <a:pPr marL="90000" indent="-90000" fontAlgn="ctr">
              <a:lnSpc>
                <a:spcPct val="110000"/>
              </a:lnSpc>
              <a:spcAft>
                <a:spcPts val="300"/>
              </a:spcAft>
              <a:buFont typeface="Arial" panose="020B0604020202020204" pitchFamily="34" charset="0"/>
              <a:buChar char="•"/>
              <a:defRPr/>
            </a:pPr>
            <a:r>
              <a:rPr lang="ko-KR" altLang="en-US" sz="900" kern="0" dirty="0">
                <a:ln>
                  <a:solidFill>
                    <a:schemeClr val="bg1">
                      <a:lumMod val="50000"/>
                      <a:alpha val="0"/>
                    </a:schemeClr>
                  </a:solidFill>
                </a:ln>
                <a:solidFill>
                  <a:schemeClr val="tx1">
                    <a:lumMod val="85000"/>
                    <a:lumOff val="15000"/>
                  </a:schemeClr>
                </a:solidFill>
                <a:latin typeface="+mn-ea"/>
                <a:ea typeface="+mn-ea"/>
              </a:rPr>
              <a:t>이로 인해 추가적인 기준금리 인상이 단행될 수 있으나</a:t>
            </a:r>
            <a:r>
              <a:rPr lang="en-US" altLang="ko-KR" sz="900" kern="0" dirty="0">
                <a:ln>
                  <a:solidFill>
                    <a:schemeClr val="bg1">
                      <a:lumMod val="50000"/>
                      <a:alpha val="0"/>
                    </a:schemeClr>
                  </a:solidFill>
                </a:ln>
                <a:solidFill>
                  <a:schemeClr val="tx1">
                    <a:lumMod val="85000"/>
                    <a:lumOff val="15000"/>
                  </a:schemeClr>
                </a:solidFill>
                <a:latin typeface="+mn-ea"/>
                <a:ea typeface="+mn-ea"/>
              </a:rPr>
              <a:t>, </a:t>
            </a:r>
            <a:r>
              <a:rPr lang="ko-KR" altLang="en-US" sz="900" kern="0" dirty="0">
                <a:ln>
                  <a:solidFill>
                    <a:schemeClr val="bg1">
                      <a:lumMod val="50000"/>
                      <a:alpha val="0"/>
                    </a:schemeClr>
                  </a:solidFill>
                </a:ln>
                <a:solidFill>
                  <a:schemeClr val="tx1">
                    <a:lumMod val="85000"/>
                    <a:lumOff val="15000"/>
                  </a:schemeClr>
                </a:solidFill>
                <a:latin typeface="+mn-ea"/>
                <a:ea typeface="+mn-ea"/>
              </a:rPr>
              <a:t>금융 시장 스트레스가 발생한만큼</a:t>
            </a:r>
            <a:r>
              <a:rPr lang="en-US" altLang="ko-KR" sz="900" kern="0" dirty="0">
                <a:ln>
                  <a:solidFill>
                    <a:schemeClr val="bg1">
                      <a:lumMod val="50000"/>
                      <a:alpha val="0"/>
                    </a:schemeClr>
                  </a:solidFill>
                </a:ln>
                <a:solidFill>
                  <a:schemeClr val="tx1">
                    <a:lumMod val="85000"/>
                    <a:lumOff val="15000"/>
                  </a:schemeClr>
                </a:solidFill>
                <a:latin typeface="+mn-ea"/>
                <a:ea typeface="+mn-ea"/>
              </a:rPr>
              <a:t>, </a:t>
            </a:r>
            <a:r>
              <a:rPr lang="ko-KR" altLang="en-US" sz="900" kern="0" dirty="0">
                <a:ln>
                  <a:solidFill>
                    <a:schemeClr val="bg1">
                      <a:lumMod val="50000"/>
                      <a:alpha val="0"/>
                    </a:schemeClr>
                  </a:solidFill>
                </a:ln>
                <a:solidFill>
                  <a:schemeClr val="tx1">
                    <a:lumMod val="85000"/>
                    <a:lumOff val="15000"/>
                  </a:schemeClr>
                </a:solidFill>
                <a:latin typeface="+mn-ea"/>
                <a:ea typeface="+mn-ea"/>
              </a:rPr>
              <a:t>물가 안정과 금융 안정 사이의 균형을 유지하기 위한 각국 중앙은행의 고민과 역할이 중요 </a:t>
            </a:r>
            <a:endParaRPr lang="en-US" altLang="ko-KR" sz="900" kern="0" dirty="0">
              <a:ln>
                <a:solidFill>
                  <a:schemeClr val="bg1">
                    <a:lumMod val="50000"/>
                    <a:alpha val="0"/>
                  </a:schemeClr>
                </a:solidFill>
              </a:ln>
              <a:solidFill>
                <a:schemeClr val="tx1">
                  <a:lumMod val="85000"/>
                  <a:lumOff val="15000"/>
                </a:schemeClr>
              </a:solidFill>
              <a:latin typeface="+mn-ea"/>
              <a:ea typeface="+mn-ea"/>
            </a:endParaRPr>
          </a:p>
          <a:p>
            <a:pPr marL="90000" indent="-90000" fontAlgn="ctr">
              <a:lnSpc>
                <a:spcPct val="110000"/>
              </a:lnSpc>
              <a:spcAft>
                <a:spcPts val="300"/>
              </a:spcAft>
              <a:buFont typeface="Arial" panose="020B0604020202020204" pitchFamily="34" charset="0"/>
              <a:buChar char="•"/>
              <a:defRPr/>
            </a:pPr>
            <a:r>
              <a:rPr lang="en-US" altLang="ko-KR" sz="900" kern="0" dirty="0">
                <a:ln>
                  <a:solidFill>
                    <a:schemeClr val="bg1">
                      <a:lumMod val="50000"/>
                      <a:alpha val="0"/>
                    </a:schemeClr>
                  </a:solidFill>
                </a:ln>
                <a:solidFill>
                  <a:schemeClr val="tx1">
                    <a:lumMod val="85000"/>
                    <a:lumOff val="15000"/>
                  </a:schemeClr>
                </a:solidFill>
                <a:latin typeface="+mn-ea"/>
                <a:ea typeface="+mn-ea"/>
              </a:rPr>
              <a:t>OECD</a:t>
            </a:r>
            <a:r>
              <a:rPr lang="ko-KR" altLang="en-US" sz="900" kern="0" dirty="0">
                <a:ln>
                  <a:solidFill>
                    <a:schemeClr val="bg1">
                      <a:lumMod val="50000"/>
                      <a:alpha val="0"/>
                    </a:schemeClr>
                  </a:solidFill>
                </a:ln>
                <a:solidFill>
                  <a:schemeClr val="tx1">
                    <a:lumMod val="85000"/>
                    <a:lumOff val="15000"/>
                  </a:schemeClr>
                </a:solidFill>
                <a:latin typeface="+mn-ea"/>
                <a:ea typeface="+mn-ea"/>
              </a:rPr>
              <a:t>는 </a:t>
            </a:r>
            <a:r>
              <a:rPr lang="en-US" altLang="ko-KR" sz="900" kern="0" dirty="0">
                <a:ln>
                  <a:solidFill>
                    <a:schemeClr val="bg1">
                      <a:lumMod val="50000"/>
                      <a:alpha val="0"/>
                    </a:schemeClr>
                  </a:solidFill>
                </a:ln>
                <a:solidFill>
                  <a:schemeClr val="tx1">
                    <a:lumMod val="85000"/>
                    <a:lumOff val="15000"/>
                  </a:schemeClr>
                </a:solidFill>
                <a:latin typeface="+mn-ea"/>
                <a:ea typeface="+mn-ea"/>
              </a:rPr>
              <a:t>’23</a:t>
            </a:r>
            <a:r>
              <a:rPr lang="ko-KR" altLang="en-US" sz="900" kern="0" dirty="0">
                <a:ln>
                  <a:solidFill>
                    <a:schemeClr val="bg1">
                      <a:lumMod val="50000"/>
                      <a:alpha val="0"/>
                    </a:schemeClr>
                  </a:solidFill>
                </a:ln>
                <a:solidFill>
                  <a:schemeClr val="tx1">
                    <a:lumMod val="85000"/>
                    <a:lumOff val="15000"/>
                  </a:schemeClr>
                </a:solidFill>
                <a:latin typeface="+mn-ea"/>
                <a:ea typeface="+mn-ea"/>
              </a:rPr>
              <a:t>년 </a:t>
            </a:r>
            <a:r>
              <a:rPr lang="en-US" altLang="ko-KR" sz="900" kern="0" dirty="0">
                <a:ln>
                  <a:solidFill>
                    <a:schemeClr val="bg1">
                      <a:lumMod val="50000"/>
                      <a:alpha val="0"/>
                    </a:schemeClr>
                  </a:solidFill>
                </a:ln>
                <a:solidFill>
                  <a:schemeClr val="tx1">
                    <a:lumMod val="85000"/>
                    <a:lumOff val="15000"/>
                  </a:schemeClr>
                </a:solidFill>
                <a:latin typeface="+mn-ea"/>
                <a:ea typeface="+mn-ea"/>
              </a:rPr>
              <a:t>6</a:t>
            </a:r>
            <a:r>
              <a:rPr lang="ko-KR" altLang="en-US" sz="900" kern="0" dirty="0">
                <a:ln>
                  <a:solidFill>
                    <a:schemeClr val="bg1">
                      <a:lumMod val="50000"/>
                      <a:alpha val="0"/>
                    </a:schemeClr>
                  </a:solidFill>
                </a:ln>
                <a:solidFill>
                  <a:schemeClr val="tx1">
                    <a:lumMod val="85000"/>
                    <a:lumOff val="15000"/>
                  </a:schemeClr>
                </a:solidFill>
                <a:latin typeface="+mn-ea"/>
                <a:ea typeface="+mn-ea"/>
              </a:rPr>
              <a:t>월 경제 전망에서 </a:t>
            </a:r>
            <a:r>
              <a:rPr lang="en-US" altLang="ko-KR" sz="900" kern="0" dirty="0">
                <a:ln>
                  <a:solidFill>
                    <a:schemeClr val="bg1">
                      <a:lumMod val="50000"/>
                      <a:alpha val="0"/>
                    </a:schemeClr>
                  </a:solidFill>
                </a:ln>
                <a:solidFill>
                  <a:schemeClr val="tx1">
                    <a:lumMod val="85000"/>
                    <a:lumOff val="15000"/>
                  </a:schemeClr>
                </a:solidFill>
                <a:latin typeface="+mn-ea"/>
                <a:ea typeface="+mn-ea"/>
              </a:rPr>
              <a:t>OECD </a:t>
            </a:r>
            <a:r>
              <a:rPr lang="ko-KR" altLang="en-US" sz="900" kern="0" dirty="0">
                <a:ln>
                  <a:solidFill>
                    <a:schemeClr val="bg1">
                      <a:lumMod val="50000"/>
                      <a:alpha val="0"/>
                    </a:schemeClr>
                  </a:solidFill>
                </a:ln>
                <a:solidFill>
                  <a:schemeClr val="tx1">
                    <a:lumMod val="85000"/>
                    <a:lumOff val="15000"/>
                  </a:schemeClr>
                </a:solidFill>
                <a:latin typeface="+mn-ea"/>
                <a:ea typeface="+mn-ea"/>
              </a:rPr>
              <a:t>국가의</a:t>
            </a:r>
            <a:r>
              <a:rPr lang="en-US" altLang="ko-KR" sz="900" kern="0" dirty="0">
                <a:ln>
                  <a:solidFill>
                    <a:schemeClr val="bg1">
                      <a:lumMod val="50000"/>
                      <a:alpha val="0"/>
                    </a:schemeClr>
                  </a:solidFill>
                </a:ln>
                <a:solidFill>
                  <a:schemeClr val="tx1">
                    <a:lumMod val="85000"/>
                    <a:lumOff val="15000"/>
                  </a:schemeClr>
                </a:solidFill>
                <a:latin typeface="+mn-ea"/>
                <a:ea typeface="+mn-ea"/>
              </a:rPr>
              <a:t> </a:t>
            </a:r>
            <a:r>
              <a:rPr lang="ko-KR" altLang="en-US" sz="900" kern="0" dirty="0">
                <a:ln>
                  <a:solidFill>
                    <a:schemeClr val="bg1">
                      <a:lumMod val="50000"/>
                      <a:alpha val="0"/>
                    </a:schemeClr>
                  </a:solidFill>
                </a:ln>
                <a:solidFill>
                  <a:schemeClr val="tx1">
                    <a:lumMod val="85000"/>
                    <a:lumOff val="15000"/>
                  </a:schemeClr>
                </a:solidFill>
                <a:latin typeface="+mn-ea"/>
                <a:ea typeface="+mn-ea"/>
              </a:rPr>
              <a:t>물가상승률을 </a:t>
            </a:r>
            <a:r>
              <a:rPr lang="en-US" altLang="ko-KR" sz="900" kern="0" dirty="0">
                <a:ln>
                  <a:solidFill>
                    <a:schemeClr val="bg1">
                      <a:lumMod val="50000"/>
                      <a:alpha val="0"/>
                    </a:schemeClr>
                  </a:solidFill>
                </a:ln>
                <a:solidFill>
                  <a:schemeClr val="tx1">
                    <a:lumMod val="85000"/>
                    <a:lumOff val="15000"/>
                  </a:schemeClr>
                </a:solidFill>
                <a:latin typeface="+mn-ea"/>
                <a:ea typeface="+mn-ea"/>
              </a:rPr>
              <a:t>’23</a:t>
            </a:r>
            <a:r>
              <a:rPr lang="ko-KR" altLang="en-US" sz="900" kern="0" dirty="0">
                <a:ln>
                  <a:solidFill>
                    <a:schemeClr val="bg1">
                      <a:lumMod val="50000"/>
                      <a:alpha val="0"/>
                    </a:schemeClr>
                  </a:solidFill>
                </a:ln>
                <a:solidFill>
                  <a:schemeClr val="tx1">
                    <a:lumMod val="85000"/>
                    <a:lumOff val="15000"/>
                  </a:schemeClr>
                </a:solidFill>
                <a:latin typeface="+mn-ea"/>
                <a:ea typeface="+mn-ea"/>
              </a:rPr>
              <a:t>년 </a:t>
            </a:r>
            <a:r>
              <a:rPr lang="en-US" altLang="ko-KR" sz="900" kern="0" dirty="0">
                <a:ln>
                  <a:solidFill>
                    <a:schemeClr val="bg1">
                      <a:lumMod val="50000"/>
                      <a:alpha val="0"/>
                    </a:schemeClr>
                  </a:solidFill>
                </a:ln>
                <a:solidFill>
                  <a:schemeClr val="tx1">
                    <a:lumMod val="85000"/>
                    <a:lumOff val="15000"/>
                  </a:schemeClr>
                </a:solidFill>
                <a:latin typeface="+mn-ea"/>
                <a:ea typeface="+mn-ea"/>
              </a:rPr>
              <a:t>6.5%, ’24</a:t>
            </a:r>
            <a:r>
              <a:rPr lang="ko-KR" altLang="en-US" sz="900" kern="0" dirty="0">
                <a:ln>
                  <a:solidFill>
                    <a:schemeClr val="bg1">
                      <a:lumMod val="50000"/>
                      <a:alpha val="0"/>
                    </a:schemeClr>
                  </a:solidFill>
                </a:ln>
                <a:solidFill>
                  <a:schemeClr val="tx1">
                    <a:lumMod val="85000"/>
                    <a:lumOff val="15000"/>
                  </a:schemeClr>
                </a:solidFill>
                <a:latin typeface="+mn-ea"/>
                <a:ea typeface="+mn-ea"/>
              </a:rPr>
              <a:t>년 </a:t>
            </a:r>
            <a:r>
              <a:rPr lang="en-US" altLang="ko-KR" sz="900" kern="0" dirty="0">
                <a:ln>
                  <a:solidFill>
                    <a:schemeClr val="bg1">
                      <a:lumMod val="50000"/>
                      <a:alpha val="0"/>
                    </a:schemeClr>
                  </a:solidFill>
                </a:ln>
                <a:solidFill>
                  <a:schemeClr val="tx1">
                    <a:lumMod val="85000"/>
                    <a:lumOff val="15000"/>
                  </a:schemeClr>
                </a:solidFill>
                <a:latin typeface="+mn-ea"/>
                <a:ea typeface="+mn-ea"/>
              </a:rPr>
              <a:t>4.5%</a:t>
            </a:r>
            <a:r>
              <a:rPr lang="ko-KR" altLang="en-US" sz="900" kern="0" dirty="0">
                <a:ln>
                  <a:solidFill>
                    <a:schemeClr val="bg1">
                      <a:lumMod val="50000"/>
                      <a:alpha val="0"/>
                    </a:schemeClr>
                  </a:solidFill>
                </a:ln>
                <a:solidFill>
                  <a:schemeClr val="tx1">
                    <a:lumMod val="85000"/>
                    <a:lumOff val="15000"/>
                  </a:schemeClr>
                </a:solidFill>
                <a:latin typeface="+mn-ea"/>
                <a:ea typeface="+mn-ea"/>
              </a:rPr>
              <a:t>로 예상 </a:t>
            </a:r>
            <a:endParaRPr lang="en-US" altLang="ko-KR" sz="900" kern="0" dirty="0">
              <a:ln>
                <a:solidFill>
                  <a:schemeClr val="bg1">
                    <a:lumMod val="50000"/>
                    <a:alpha val="0"/>
                  </a:schemeClr>
                </a:solidFill>
              </a:ln>
              <a:solidFill>
                <a:schemeClr val="tx1">
                  <a:lumMod val="85000"/>
                  <a:lumOff val="15000"/>
                </a:schemeClr>
              </a:solidFill>
              <a:latin typeface="+mn-ea"/>
              <a:ea typeface="+mn-ea"/>
            </a:endParaRPr>
          </a:p>
        </p:txBody>
      </p:sp>
      <p:sp>
        <p:nvSpPr>
          <p:cNvPr id="40" name="TextBox 39">
            <a:extLst>
              <a:ext uri="{FF2B5EF4-FFF2-40B4-BE49-F238E27FC236}">
                <a16:creationId xmlns:a16="http://schemas.microsoft.com/office/drawing/2014/main" id="{0C47DEE1-02C7-4D98-B0FD-D648EA4F26AF}"/>
              </a:ext>
            </a:extLst>
          </p:cNvPr>
          <p:cNvSpPr txBox="1"/>
          <p:nvPr/>
        </p:nvSpPr>
        <p:spPr>
          <a:xfrm>
            <a:off x="6707909" y="4330642"/>
            <a:ext cx="2700000" cy="1546281"/>
          </a:xfrm>
          <a:prstGeom prst="rect">
            <a:avLst/>
          </a:prstGeom>
          <a:solidFill>
            <a:schemeClr val="bg1">
              <a:lumMod val="95000"/>
            </a:schemeClr>
          </a:solidFill>
          <a:ln w="12700">
            <a:noFill/>
          </a:ln>
        </p:spPr>
        <p:style>
          <a:lnRef idx="2">
            <a:schemeClr val="accent6">
              <a:shade val="50000"/>
            </a:schemeClr>
          </a:lnRef>
          <a:fillRef idx="1">
            <a:schemeClr val="accent6"/>
          </a:fillRef>
          <a:effectRef idx="0">
            <a:schemeClr val="accent6"/>
          </a:effectRef>
          <a:fontRef idx="minor">
            <a:schemeClr val="lt1"/>
          </a:fontRef>
        </p:style>
        <p:txBody>
          <a:bodyPr lIns="108000" tIns="72000" rIns="108000" bIns="72000" rtlCol="0" anchor="ctr"/>
          <a:lstStyle>
            <a:defPPr>
              <a:defRPr lang="en-US"/>
            </a:defPPr>
            <a:lvl1pPr marL="171450" indent="-171450" algn="just">
              <a:spcAft>
                <a:spcPts val="600"/>
              </a:spcAft>
              <a:buFont typeface="Wingdings" panose="05000000000000000000" pitchFamily="2" charset="2"/>
              <a:buChar char="§"/>
              <a:defRPr sz="1000">
                <a:ln>
                  <a:solidFill>
                    <a:schemeClr val="bg1">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90000" indent="-90000" fontAlgn="ctr">
              <a:lnSpc>
                <a:spcPct val="110000"/>
              </a:lnSpc>
              <a:spcAft>
                <a:spcPts val="300"/>
              </a:spcAft>
              <a:buFont typeface="Arial" panose="020B0604020202020204" pitchFamily="34" charset="0"/>
              <a:buChar char="•"/>
              <a:defRPr/>
            </a:pPr>
            <a:r>
              <a:rPr lang="ko-KR" altLang="en-US" sz="900" kern="0" dirty="0">
                <a:ln>
                  <a:solidFill>
                    <a:schemeClr val="bg1">
                      <a:lumMod val="50000"/>
                      <a:alpha val="0"/>
                    </a:schemeClr>
                  </a:solidFill>
                </a:ln>
                <a:solidFill>
                  <a:schemeClr val="tx1">
                    <a:lumMod val="85000"/>
                    <a:lumOff val="15000"/>
                  </a:schemeClr>
                </a:solidFill>
                <a:latin typeface="+mn-ea"/>
                <a:ea typeface="+mn-ea"/>
              </a:rPr>
              <a:t>국내 경기는 주요국 통화정책 긴축</a:t>
            </a:r>
            <a:r>
              <a:rPr lang="en-US" altLang="ko-KR" sz="900" kern="0" dirty="0">
                <a:ln>
                  <a:solidFill>
                    <a:schemeClr val="bg1">
                      <a:lumMod val="50000"/>
                      <a:alpha val="0"/>
                    </a:schemeClr>
                  </a:solidFill>
                </a:ln>
                <a:solidFill>
                  <a:schemeClr val="tx1">
                    <a:lumMod val="85000"/>
                    <a:lumOff val="15000"/>
                  </a:schemeClr>
                </a:solidFill>
                <a:latin typeface="+mn-ea"/>
                <a:ea typeface="+mn-ea"/>
              </a:rPr>
              <a:t>, IT </a:t>
            </a:r>
            <a:r>
              <a:rPr lang="ko-KR" altLang="en-US" sz="900" kern="0" dirty="0">
                <a:ln>
                  <a:solidFill>
                    <a:schemeClr val="bg1">
                      <a:lumMod val="50000"/>
                      <a:alpha val="0"/>
                    </a:schemeClr>
                  </a:solidFill>
                </a:ln>
                <a:solidFill>
                  <a:schemeClr val="tx1">
                    <a:lumMod val="85000"/>
                    <a:lumOff val="15000"/>
                  </a:schemeClr>
                </a:solidFill>
                <a:latin typeface="+mn-ea"/>
                <a:ea typeface="+mn-ea"/>
              </a:rPr>
              <a:t>및 對중 수출 부진 등으로 경기 불확실성이 확대되면서 선행지수와 동행지수의 상반되는 추세</a:t>
            </a:r>
            <a:endParaRPr lang="en-US" altLang="ko-KR" sz="900" kern="0" dirty="0">
              <a:ln>
                <a:solidFill>
                  <a:schemeClr val="bg1">
                    <a:lumMod val="50000"/>
                    <a:alpha val="0"/>
                  </a:schemeClr>
                </a:solidFill>
              </a:ln>
              <a:solidFill>
                <a:schemeClr val="tx1">
                  <a:lumMod val="85000"/>
                  <a:lumOff val="15000"/>
                </a:schemeClr>
              </a:solidFill>
              <a:latin typeface="+mn-ea"/>
              <a:ea typeface="+mn-ea"/>
            </a:endParaRPr>
          </a:p>
          <a:p>
            <a:pPr marL="90000" indent="-90000" fontAlgn="ctr">
              <a:lnSpc>
                <a:spcPct val="110000"/>
              </a:lnSpc>
              <a:spcAft>
                <a:spcPts val="300"/>
              </a:spcAft>
              <a:buFont typeface="Arial" panose="020B0604020202020204" pitchFamily="34" charset="0"/>
              <a:buChar char="•"/>
              <a:defRPr/>
            </a:pPr>
            <a:r>
              <a:rPr lang="ko-KR" altLang="en-US" sz="900" kern="0" dirty="0">
                <a:ln>
                  <a:solidFill>
                    <a:schemeClr val="bg1">
                      <a:lumMod val="50000"/>
                      <a:alpha val="0"/>
                    </a:schemeClr>
                  </a:solidFill>
                </a:ln>
                <a:solidFill>
                  <a:schemeClr val="tx1">
                    <a:lumMod val="85000"/>
                    <a:lumOff val="15000"/>
                  </a:schemeClr>
                </a:solidFill>
                <a:latin typeface="+mn-ea"/>
                <a:ea typeface="+mn-ea"/>
              </a:rPr>
              <a:t>선행지수 순환변동치는 하락세를 보였으나 제조업</a:t>
            </a:r>
            <a:r>
              <a:rPr lang="en-US" altLang="ko-KR" sz="900" kern="0" dirty="0">
                <a:ln>
                  <a:solidFill>
                    <a:schemeClr val="bg1">
                      <a:lumMod val="50000"/>
                      <a:alpha val="0"/>
                    </a:schemeClr>
                  </a:solidFill>
                </a:ln>
                <a:solidFill>
                  <a:schemeClr val="tx1">
                    <a:lumMod val="85000"/>
                    <a:lumOff val="15000"/>
                  </a:schemeClr>
                </a:solidFill>
                <a:latin typeface="+mn-ea"/>
                <a:ea typeface="+mn-ea"/>
              </a:rPr>
              <a:t> </a:t>
            </a:r>
            <a:r>
              <a:rPr lang="ko-KR" altLang="en-US" sz="900" kern="0" dirty="0">
                <a:ln>
                  <a:solidFill>
                    <a:schemeClr val="bg1">
                      <a:lumMod val="50000"/>
                      <a:alpha val="0"/>
                    </a:schemeClr>
                  </a:solidFill>
                </a:ln>
                <a:solidFill>
                  <a:schemeClr val="tx1">
                    <a:lumMod val="85000"/>
                    <a:lumOff val="15000"/>
                  </a:schemeClr>
                </a:solidFill>
                <a:latin typeface="+mn-ea"/>
                <a:ea typeface="+mn-ea"/>
              </a:rPr>
              <a:t>개선 및 경기 회복 기대 등으로 </a:t>
            </a:r>
            <a:r>
              <a:rPr lang="en-US" altLang="ko-KR" sz="900" kern="0" dirty="0">
                <a:ln>
                  <a:solidFill>
                    <a:schemeClr val="bg1">
                      <a:lumMod val="50000"/>
                      <a:alpha val="0"/>
                    </a:schemeClr>
                  </a:solidFill>
                </a:ln>
                <a:solidFill>
                  <a:schemeClr val="tx1">
                    <a:lumMod val="85000"/>
                    <a:lumOff val="15000"/>
                  </a:schemeClr>
                </a:solidFill>
                <a:latin typeface="+mn-ea"/>
                <a:ea typeface="+mn-ea"/>
              </a:rPr>
              <a:t>’23</a:t>
            </a:r>
            <a:r>
              <a:rPr lang="ko-KR" altLang="en-US" sz="900" kern="0" dirty="0">
                <a:ln>
                  <a:solidFill>
                    <a:schemeClr val="bg1">
                      <a:lumMod val="50000"/>
                      <a:alpha val="0"/>
                    </a:schemeClr>
                  </a:solidFill>
                </a:ln>
                <a:solidFill>
                  <a:schemeClr val="tx1">
                    <a:lumMod val="85000"/>
                    <a:lumOff val="15000"/>
                  </a:schemeClr>
                </a:solidFill>
                <a:latin typeface="+mn-ea"/>
                <a:ea typeface="+mn-ea"/>
              </a:rPr>
              <a:t>년 </a:t>
            </a:r>
            <a:r>
              <a:rPr lang="en-US" altLang="ko-KR" sz="900" kern="0" dirty="0">
                <a:ln>
                  <a:solidFill>
                    <a:schemeClr val="bg1">
                      <a:lumMod val="50000"/>
                      <a:alpha val="0"/>
                    </a:schemeClr>
                  </a:solidFill>
                </a:ln>
                <a:solidFill>
                  <a:schemeClr val="tx1">
                    <a:lumMod val="85000"/>
                    <a:lumOff val="15000"/>
                  </a:schemeClr>
                </a:solidFill>
                <a:latin typeface="+mn-ea"/>
                <a:ea typeface="+mn-ea"/>
              </a:rPr>
              <a:t>6</a:t>
            </a:r>
            <a:r>
              <a:rPr lang="ko-KR" altLang="en-US" sz="900" kern="0" dirty="0">
                <a:ln>
                  <a:solidFill>
                    <a:schemeClr val="bg1">
                      <a:lumMod val="50000"/>
                      <a:alpha val="0"/>
                    </a:schemeClr>
                  </a:solidFill>
                </a:ln>
                <a:solidFill>
                  <a:schemeClr val="tx1">
                    <a:lumMod val="85000"/>
                    <a:lumOff val="15000"/>
                  </a:schemeClr>
                </a:solidFill>
                <a:latin typeface="+mn-ea"/>
                <a:ea typeface="+mn-ea"/>
              </a:rPr>
              <a:t>월 </a:t>
            </a:r>
            <a:r>
              <a:rPr lang="en-US" altLang="ko-KR" sz="900" kern="0" dirty="0">
                <a:ln>
                  <a:solidFill>
                    <a:schemeClr val="bg1">
                      <a:lumMod val="50000"/>
                      <a:alpha val="0"/>
                    </a:schemeClr>
                  </a:solidFill>
                </a:ln>
                <a:solidFill>
                  <a:schemeClr val="tx1">
                    <a:lumMod val="85000"/>
                    <a:lumOff val="15000"/>
                  </a:schemeClr>
                </a:solidFill>
                <a:latin typeface="+mn-ea"/>
                <a:ea typeface="+mn-ea"/>
              </a:rPr>
              <a:t>98.8</a:t>
            </a:r>
            <a:r>
              <a:rPr lang="ko-KR" altLang="en-US" sz="900" kern="0" dirty="0">
                <a:ln>
                  <a:solidFill>
                    <a:schemeClr val="bg1">
                      <a:lumMod val="50000"/>
                      <a:alpha val="0"/>
                    </a:schemeClr>
                  </a:solidFill>
                </a:ln>
                <a:solidFill>
                  <a:schemeClr val="tx1">
                    <a:lumMod val="85000"/>
                    <a:lumOff val="15000"/>
                  </a:schemeClr>
                </a:solidFill>
                <a:latin typeface="+mn-ea"/>
                <a:ea typeface="+mn-ea"/>
              </a:rPr>
              <a:t>을 기록했으나 여전히 기준치</a:t>
            </a:r>
            <a:r>
              <a:rPr lang="en-US" altLang="ko-KR" sz="900" kern="0" dirty="0">
                <a:ln>
                  <a:solidFill>
                    <a:schemeClr val="bg1">
                      <a:lumMod val="50000"/>
                      <a:alpha val="0"/>
                    </a:schemeClr>
                  </a:solidFill>
                </a:ln>
                <a:solidFill>
                  <a:schemeClr val="tx1">
                    <a:lumMod val="85000"/>
                    <a:lumOff val="15000"/>
                  </a:schemeClr>
                </a:solidFill>
                <a:latin typeface="+mn-ea"/>
                <a:ea typeface="+mn-ea"/>
              </a:rPr>
              <a:t>(100)</a:t>
            </a:r>
            <a:r>
              <a:rPr lang="ko-KR" altLang="en-US" sz="900" kern="0" dirty="0">
                <a:ln>
                  <a:solidFill>
                    <a:schemeClr val="bg1">
                      <a:lumMod val="50000"/>
                      <a:alpha val="0"/>
                    </a:schemeClr>
                  </a:solidFill>
                </a:ln>
                <a:solidFill>
                  <a:schemeClr val="tx1">
                    <a:lumMod val="85000"/>
                    <a:lumOff val="15000"/>
                  </a:schemeClr>
                </a:solidFill>
                <a:latin typeface="+mn-ea"/>
                <a:ea typeface="+mn-ea"/>
              </a:rPr>
              <a:t>를 하회 </a:t>
            </a:r>
            <a:r>
              <a:rPr lang="en-US" altLang="ko-KR" sz="900" kern="0" dirty="0">
                <a:ln>
                  <a:solidFill>
                    <a:schemeClr val="bg1">
                      <a:lumMod val="50000"/>
                      <a:alpha val="0"/>
                    </a:schemeClr>
                  </a:solidFill>
                </a:ln>
                <a:solidFill>
                  <a:schemeClr val="tx1">
                    <a:lumMod val="85000"/>
                    <a:lumOff val="15000"/>
                  </a:schemeClr>
                </a:solidFill>
                <a:latin typeface="+mn-ea"/>
                <a:ea typeface="+mn-ea"/>
              </a:rPr>
              <a:t> </a:t>
            </a:r>
          </a:p>
          <a:p>
            <a:pPr marL="90000" indent="-90000" fontAlgn="ctr">
              <a:lnSpc>
                <a:spcPct val="110000"/>
              </a:lnSpc>
              <a:spcAft>
                <a:spcPts val="300"/>
              </a:spcAft>
              <a:buFont typeface="Arial" panose="020B0604020202020204" pitchFamily="34" charset="0"/>
              <a:buChar char="•"/>
              <a:defRPr/>
            </a:pPr>
            <a:r>
              <a:rPr lang="ko-KR" altLang="en-US" sz="900" kern="0" dirty="0">
                <a:ln>
                  <a:solidFill>
                    <a:schemeClr val="bg1">
                      <a:lumMod val="50000"/>
                      <a:alpha val="0"/>
                    </a:schemeClr>
                  </a:solidFill>
                </a:ln>
                <a:solidFill>
                  <a:schemeClr val="tx1">
                    <a:lumMod val="85000"/>
                    <a:lumOff val="15000"/>
                  </a:schemeClr>
                </a:solidFill>
                <a:latin typeface="+mn-ea"/>
                <a:ea typeface="+mn-ea"/>
              </a:rPr>
              <a:t>동행지수 순환변동치는 소매판매와 수입액 감소 등으로 </a:t>
            </a:r>
            <a:r>
              <a:rPr lang="en-US" altLang="ko-KR" sz="900" kern="0" dirty="0">
                <a:ln>
                  <a:solidFill>
                    <a:schemeClr val="bg1">
                      <a:lumMod val="50000"/>
                      <a:alpha val="0"/>
                    </a:schemeClr>
                  </a:solidFill>
                </a:ln>
                <a:solidFill>
                  <a:schemeClr val="tx1">
                    <a:lumMod val="85000"/>
                    <a:lumOff val="15000"/>
                  </a:schemeClr>
                </a:solidFill>
                <a:latin typeface="+mn-ea"/>
                <a:ea typeface="+mn-ea"/>
              </a:rPr>
              <a:t>’23</a:t>
            </a:r>
            <a:r>
              <a:rPr lang="ko-KR" altLang="en-US" sz="900" kern="0" dirty="0">
                <a:ln>
                  <a:solidFill>
                    <a:schemeClr val="bg1">
                      <a:lumMod val="50000"/>
                      <a:alpha val="0"/>
                    </a:schemeClr>
                  </a:solidFill>
                </a:ln>
                <a:solidFill>
                  <a:schemeClr val="tx1">
                    <a:lumMod val="85000"/>
                    <a:lumOff val="15000"/>
                  </a:schemeClr>
                </a:solidFill>
                <a:latin typeface="+mn-ea"/>
                <a:ea typeface="+mn-ea"/>
              </a:rPr>
              <a:t>년 </a:t>
            </a:r>
            <a:r>
              <a:rPr lang="en-US" altLang="ko-KR" sz="900" kern="0" dirty="0">
                <a:ln>
                  <a:solidFill>
                    <a:schemeClr val="bg1">
                      <a:lumMod val="50000"/>
                      <a:alpha val="0"/>
                    </a:schemeClr>
                  </a:solidFill>
                </a:ln>
                <a:solidFill>
                  <a:schemeClr val="tx1">
                    <a:lumMod val="85000"/>
                    <a:lumOff val="15000"/>
                  </a:schemeClr>
                </a:solidFill>
                <a:latin typeface="+mn-ea"/>
                <a:ea typeface="+mn-ea"/>
              </a:rPr>
              <a:t>6</a:t>
            </a:r>
            <a:r>
              <a:rPr lang="ko-KR" altLang="en-US" sz="900" kern="0" dirty="0">
                <a:ln>
                  <a:solidFill>
                    <a:schemeClr val="bg1">
                      <a:lumMod val="50000"/>
                      <a:alpha val="0"/>
                    </a:schemeClr>
                  </a:solidFill>
                </a:ln>
                <a:solidFill>
                  <a:schemeClr val="tx1">
                    <a:lumMod val="85000"/>
                    <a:lumOff val="15000"/>
                  </a:schemeClr>
                </a:solidFill>
                <a:latin typeface="+mn-ea"/>
                <a:ea typeface="+mn-ea"/>
              </a:rPr>
              <a:t>월 </a:t>
            </a:r>
            <a:r>
              <a:rPr lang="en-US" altLang="ko-KR" sz="900" kern="0" dirty="0">
                <a:ln>
                  <a:solidFill>
                    <a:schemeClr val="bg1">
                      <a:lumMod val="50000"/>
                      <a:alpha val="0"/>
                    </a:schemeClr>
                  </a:solidFill>
                </a:ln>
                <a:solidFill>
                  <a:schemeClr val="tx1">
                    <a:lumMod val="85000"/>
                    <a:lumOff val="15000"/>
                  </a:schemeClr>
                </a:solidFill>
                <a:latin typeface="+mn-ea"/>
                <a:ea typeface="+mn-ea"/>
              </a:rPr>
              <a:t>99.7</a:t>
            </a:r>
            <a:r>
              <a:rPr lang="ko-KR" altLang="en-US" sz="900" kern="0" dirty="0">
                <a:ln>
                  <a:solidFill>
                    <a:schemeClr val="bg1">
                      <a:lumMod val="50000"/>
                      <a:alpha val="0"/>
                    </a:schemeClr>
                  </a:solidFill>
                </a:ln>
                <a:solidFill>
                  <a:schemeClr val="tx1">
                    <a:lumMod val="85000"/>
                    <a:lumOff val="15000"/>
                  </a:schemeClr>
                </a:solidFill>
                <a:latin typeface="+mn-ea"/>
                <a:ea typeface="+mn-ea"/>
              </a:rPr>
              <a:t>을 나타내며 상승세가 꺾인 모습</a:t>
            </a:r>
            <a:endParaRPr lang="en-US" altLang="ko-KR" sz="900" kern="0" dirty="0">
              <a:ln>
                <a:solidFill>
                  <a:schemeClr val="bg1">
                    <a:lumMod val="50000"/>
                    <a:alpha val="0"/>
                  </a:schemeClr>
                </a:solidFill>
              </a:ln>
              <a:solidFill>
                <a:schemeClr val="tx1">
                  <a:lumMod val="85000"/>
                  <a:lumOff val="15000"/>
                </a:schemeClr>
              </a:solidFill>
              <a:latin typeface="+mn-ea"/>
              <a:ea typeface="+mn-ea"/>
            </a:endParaRPr>
          </a:p>
        </p:txBody>
      </p:sp>
      <p:grpSp>
        <p:nvGrpSpPr>
          <p:cNvPr id="41" name="그룹 40">
            <a:extLst>
              <a:ext uri="{FF2B5EF4-FFF2-40B4-BE49-F238E27FC236}">
                <a16:creationId xmlns:a16="http://schemas.microsoft.com/office/drawing/2014/main" id="{E20E37B9-7923-4FE2-A25F-F1455E61427B}"/>
              </a:ext>
            </a:extLst>
          </p:cNvPr>
          <p:cNvGrpSpPr/>
          <p:nvPr/>
        </p:nvGrpSpPr>
        <p:grpSpPr>
          <a:xfrm>
            <a:off x="3598429" y="2176483"/>
            <a:ext cx="2700000" cy="276837"/>
            <a:chOff x="704850" y="2013298"/>
            <a:chExt cx="4140200" cy="276837"/>
          </a:xfrm>
        </p:grpSpPr>
        <p:sp>
          <p:nvSpPr>
            <p:cNvPr id="42" name="TextBox 41">
              <a:extLst>
                <a:ext uri="{FF2B5EF4-FFF2-40B4-BE49-F238E27FC236}">
                  <a16:creationId xmlns:a16="http://schemas.microsoft.com/office/drawing/2014/main" id="{FB0253ED-E30B-4EE3-8C5F-EEF64C5550B0}"/>
                </a:ext>
              </a:extLst>
            </p:cNvPr>
            <p:cNvSpPr txBox="1"/>
            <p:nvPr/>
          </p:nvSpPr>
          <p:spPr>
            <a:xfrm>
              <a:off x="704850" y="2046854"/>
              <a:ext cx="3723957" cy="200055"/>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ko-KR" altLang="en-US" sz="1300" dirty="0">
                  <a:ln>
                    <a:solidFill>
                      <a:prstClr val="white">
                        <a:lumMod val="75000"/>
                        <a:alpha val="0"/>
                      </a:prstClr>
                    </a:solidFill>
                  </a:ln>
                  <a:solidFill>
                    <a:srgbClr val="00338D"/>
                  </a:solidFill>
                  <a:latin typeface="KoPub돋움체 Bold" panose="00000800000000000000" pitchFamily="2" charset="-127"/>
                  <a:ea typeface="KoPub돋움체 Bold" panose="00000800000000000000" pitchFamily="2" charset="-127"/>
                  <a:cs typeface="Univers for KPMG"/>
                </a:rPr>
                <a:t>주요국 근원 인플레이션</a:t>
              </a:r>
              <a:r>
                <a:rPr lang="en-US" altLang="ko-KR" sz="1300" dirty="0">
                  <a:ln>
                    <a:solidFill>
                      <a:prstClr val="white">
                        <a:lumMod val="75000"/>
                        <a:alpha val="0"/>
                      </a:prstClr>
                    </a:solidFill>
                  </a:ln>
                  <a:solidFill>
                    <a:srgbClr val="00338D"/>
                  </a:solidFill>
                  <a:latin typeface="KoPub돋움체 Bold" panose="00000800000000000000" pitchFamily="2" charset="-127"/>
                  <a:ea typeface="KoPub돋움체 Bold" panose="00000800000000000000" pitchFamily="2" charset="-127"/>
                  <a:cs typeface="Univers for KPMG"/>
                </a:rPr>
                <a:t> </a:t>
              </a:r>
              <a:r>
                <a:rPr lang="ko-KR" altLang="en-US" sz="1300" dirty="0">
                  <a:ln>
                    <a:solidFill>
                      <a:prstClr val="white">
                        <a:lumMod val="75000"/>
                        <a:alpha val="0"/>
                      </a:prstClr>
                    </a:solidFill>
                  </a:ln>
                  <a:solidFill>
                    <a:srgbClr val="00338D"/>
                  </a:solidFill>
                  <a:latin typeface="KoPub돋움체 Bold" panose="00000800000000000000" pitchFamily="2" charset="-127"/>
                  <a:ea typeface="KoPub돋움체 Bold" panose="00000800000000000000" pitchFamily="2" charset="-127"/>
                  <a:cs typeface="Univers for KPMG"/>
                </a:rPr>
                <a:t>추이 및 전망</a:t>
              </a:r>
              <a:endPar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endParaRPr>
            </a:p>
          </p:txBody>
        </p:sp>
        <p:cxnSp>
          <p:nvCxnSpPr>
            <p:cNvPr id="43" name="직선 연결선 42">
              <a:extLst>
                <a:ext uri="{FF2B5EF4-FFF2-40B4-BE49-F238E27FC236}">
                  <a16:creationId xmlns:a16="http://schemas.microsoft.com/office/drawing/2014/main" id="{E55E0416-092E-4A6C-A9CC-B8820F2AB97C}"/>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4" name="직선 연결선 43">
              <a:extLst>
                <a:ext uri="{FF2B5EF4-FFF2-40B4-BE49-F238E27FC236}">
                  <a16:creationId xmlns:a16="http://schemas.microsoft.com/office/drawing/2014/main" id="{8615639B-98B6-462B-8E15-43BFB5A3B327}"/>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6" name="그룹 45">
            <a:extLst>
              <a:ext uri="{FF2B5EF4-FFF2-40B4-BE49-F238E27FC236}">
                <a16:creationId xmlns:a16="http://schemas.microsoft.com/office/drawing/2014/main" id="{409A3BF2-7D6D-4508-9F9E-89EA120169C0}"/>
              </a:ext>
            </a:extLst>
          </p:cNvPr>
          <p:cNvGrpSpPr/>
          <p:nvPr/>
        </p:nvGrpSpPr>
        <p:grpSpPr>
          <a:xfrm>
            <a:off x="6707908" y="2176483"/>
            <a:ext cx="2700000" cy="276837"/>
            <a:chOff x="704850" y="2013298"/>
            <a:chExt cx="4140200" cy="276837"/>
          </a:xfrm>
        </p:grpSpPr>
        <p:sp>
          <p:nvSpPr>
            <p:cNvPr id="47" name="TextBox 46">
              <a:extLst>
                <a:ext uri="{FF2B5EF4-FFF2-40B4-BE49-F238E27FC236}">
                  <a16:creationId xmlns:a16="http://schemas.microsoft.com/office/drawing/2014/main" id="{578E4ADE-0C36-476F-B330-01AEDE27A2B1}"/>
                </a:ext>
              </a:extLst>
            </p:cNvPr>
            <p:cNvSpPr txBox="1"/>
            <p:nvPr/>
          </p:nvSpPr>
          <p:spPr>
            <a:xfrm>
              <a:off x="704850" y="2046854"/>
              <a:ext cx="2384315" cy="200055"/>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국내</a:t>
              </a:r>
              <a:r>
                <a:rPr kumimoji="0" lang="en-US" altLang="ko-KR"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 </a:t>
              </a:r>
              <a:r>
                <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경기종합지수 추이</a:t>
              </a:r>
            </a:p>
          </p:txBody>
        </p:sp>
        <p:cxnSp>
          <p:nvCxnSpPr>
            <p:cNvPr id="48" name="직선 연결선 47">
              <a:extLst>
                <a:ext uri="{FF2B5EF4-FFF2-40B4-BE49-F238E27FC236}">
                  <a16:creationId xmlns:a16="http://schemas.microsoft.com/office/drawing/2014/main" id="{58384B1C-7E40-421E-AC97-FA8149993C44}"/>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9" name="직선 연결선 48">
              <a:extLst>
                <a:ext uri="{FF2B5EF4-FFF2-40B4-BE49-F238E27FC236}">
                  <a16:creationId xmlns:a16="http://schemas.microsoft.com/office/drawing/2014/main" id="{8AA5C29B-D77B-4465-B30C-565CED05D5BF}"/>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aphicFrame>
        <p:nvGraphicFramePr>
          <p:cNvPr id="50" name="차트 49">
            <a:extLst>
              <a:ext uri="{FF2B5EF4-FFF2-40B4-BE49-F238E27FC236}">
                <a16:creationId xmlns:a16="http://schemas.microsoft.com/office/drawing/2014/main" id="{9176EBCD-D268-46D1-9164-0E419E558658}"/>
              </a:ext>
            </a:extLst>
          </p:cNvPr>
          <p:cNvGraphicFramePr/>
          <p:nvPr>
            <p:extLst>
              <p:ext uri="{D42A27DB-BD31-4B8C-83A1-F6EECF244321}">
                <p14:modId xmlns:p14="http://schemas.microsoft.com/office/powerpoint/2010/main" val="2311293683"/>
              </p:ext>
            </p:extLst>
          </p:nvPr>
        </p:nvGraphicFramePr>
        <p:xfrm>
          <a:off x="3585780" y="2522027"/>
          <a:ext cx="2713966" cy="1706981"/>
        </p:xfrm>
        <a:graphic>
          <a:graphicData uri="http://schemas.openxmlformats.org/drawingml/2006/chart">
            <c:chart xmlns:c="http://schemas.openxmlformats.org/drawingml/2006/chart" xmlns:r="http://schemas.openxmlformats.org/officeDocument/2006/relationships" r:id="rId2"/>
          </a:graphicData>
        </a:graphic>
      </p:graphicFrame>
      <p:sp>
        <p:nvSpPr>
          <p:cNvPr id="51" name="TextBox 50">
            <a:extLst>
              <a:ext uri="{FF2B5EF4-FFF2-40B4-BE49-F238E27FC236}">
                <a16:creationId xmlns:a16="http://schemas.microsoft.com/office/drawing/2014/main" id="{3326C499-03CF-42F9-95F1-B1A15C4D65E6}"/>
              </a:ext>
            </a:extLst>
          </p:cNvPr>
          <p:cNvSpPr txBox="1"/>
          <p:nvPr/>
        </p:nvSpPr>
        <p:spPr>
          <a:xfrm>
            <a:off x="3548390" y="2589917"/>
            <a:ext cx="271602" cy="107722"/>
          </a:xfrm>
          <a:prstGeom prst="rect">
            <a:avLst/>
          </a:prstGeom>
          <a:noFill/>
        </p:spPr>
        <p:txBody>
          <a:bodyPr wrap="square" lIns="0" tIns="0" rIns="0" bIns="0" rtlCol="0">
            <a:spAutoFit/>
          </a:bodyPr>
          <a:lstStyle/>
          <a:p>
            <a:pPr algn="ctr">
              <a:defRPr lang="en-US" altLang="ko-KR" sz="1000" b="0" i="0" u="none" strike="noStrike" kern="1200" baseline="0">
                <a:ln>
                  <a:solidFill>
                    <a:schemeClr val="bg1">
                      <a:lumMod val="7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a:t>
            </a:r>
          </a:p>
        </p:txBody>
      </p:sp>
      <p:graphicFrame>
        <p:nvGraphicFramePr>
          <p:cNvPr id="52" name="차트 51">
            <a:extLst>
              <a:ext uri="{FF2B5EF4-FFF2-40B4-BE49-F238E27FC236}">
                <a16:creationId xmlns:a16="http://schemas.microsoft.com/office/drawing/2014/main" id="{0CA94938-8936-4956-8B74-F82223A63017}"/>
              </a:ext>
            </a:extLst>
          </p:cNvPr>
          <p:cNvGraphicFramePr/>
          <p:nvPr>
            <p:extLst>
              <p:ext uri="{D42A27DB-BD31-4B8C-83A1-F6EECF244321}">
                <p14:modId xmlns:p14="http://schemas.microsoft.com/office/powerpoint/2010/main" val="2432979806"/>
              </p:ext>
            </p:extLst>
          </p:nvPr>
        </p:nvGraphicFramePr>
        <p:xfrm>
          <a:off x="6693942" y="2522027"/>
          <a:ext cx="2713966" cy="1706981"/>
        </p:xfrm>
        <a:graphic>
          <a:graphicData uri="http://schemas.openxmlformats.org/drawingml/2006/chart">
            <c:chart xmlns:c="http://schemas.openxmlformats.org/drawingml/2006/chart" xmlns:r="http://schemas.openxmlformats.org/officeDocument/2006/relationships" r:id="rId3"/>
          </a:graphicData>
        </a:graphic>
      </p:graphicFrame>
      <p:sp>
        <p:nvSpPr>
          <p:cNvPr id="53" name="TextBox 52">
            <a:extLst>
              <a:ext uri="{FF2B5EF4-FFF2-40B4-BE49-F238E27FC236}">
                <a16:creationId xmlns:a16="http://schemas.microsoft.com/office/drawing/2014/main" id="{BC9B7DC5-F429-4504-BBD2-6E400C03DD69}"/>
              </a:ext>
            </a:extLst>
          </p:cNvPr>
          <p:cNvSpPr txBox="1"/>
          <p:nvPr/>
        </p:nvSpPr>
        <p:spPr>
          <a:xfrm>
            <a:off x="6656552" y="2589917"/>
            <a:ext cx="474790" cy="107722"/>
          </a:xfrm>
          <a:prstGeom prst="rect">
            <a:avLst/>
          </a:prstGeom>
          <a:noFill/>
        </p:spPr>
        <p:txBody>
          <a:bodyPr wrap="square" lIns="0" tIns="0" rIns="0" bIns="0" rtlCol="0">
            <a:spAutoFit/>
          </a:bodyPr>
          <a:lstStyle/>
          <a:p>
            <a:pPr algn="ctr">
              <a:defRPr lang="en-US" altLang="ko-KR" sz="1000" b="0" i="0" u="none" strike="noStrike" kern="1200" baseline="0">
                <a:ln>
                  <a:solidFill>
                    <a:schemeClr val="bg1">
                      <a:lumMod val="7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(2020=100)</a:t>
            </a:r>
          </a:p>
        </p:txBody>
      </p:sp>
      <p:sp>
        <p:nvSpPr>
          <p:cNvPr id="54" name="TextBox 53">
            <a:extLst>
              <a:ext uri="{FF2B5EF4-FFF2-40B4-BE49-F238E27FC236}">
                <a16:creationId xmlns:a16="http://schemas.microsoft.com/office/drawing/2014/main" id="{E1877EE0-6B7A-4765-81A7-A0E0AFDF3C1B}"/>
              </a:ext>
            </a:extLst>
          </p:cNvPr>
          <p:cNvSpPr txBox="1"/>
          <p:nvPr/>
        </p:nvSpPr>
        <p:spPr>
          <a:xfrm>
            <a:off x="3592788" y="5968610"/>
            <a:ext cx="2699950" cy="232165"/>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OECD</a:t>
            </a:r>
          </a:p>
        </p:txBody>
      </p:sp>
    </p:spTree>
    <p:extLst>
      <p:ext uri="{BB962C8B-B14F-4D97-AF65-F5344CB8AC3E}">
        <p14:creationId xmlns:p14="http://schemas.microsoft.com/office/powerpoint/2010/main" val="42392360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텍스트 개체 틀 27">
            <a:extLst>
              <a:ext uri="{FF2B5EF4-FFF2-40B4-BE49-F238E27FC236}">
                <a16:creationId xmlns:a16="http://schemas.microsoft.com/office/drawing/2014/main" id="{F13C5E73-7E9C-4741-9E6D-268332045257}"/>
              </a:ext>
            </a:extLst>
          </p:cNvPr>
          <p:cNvSpPr>
            <a:spLocks noGrp="1"/>
          </p:cNvSpPr>
          <p:nvPr>
            <p:ph type="body" sz="quarter" idx="10"/>
          </p:nvPr>
        </p:nvSpPr>
        <p:spPr>
          <a:xfrm>
            <a:off x="488949" y="333149"/>
            <a:ext cx="8928101" cy="184666"/>
          </a:xfrm>
        </p:spPr>
        <p:txBody>
          <a:bodyPr/>
          <a:lstStyle/>
          <a:p>
            <a:r>
              <a:rPr lang="en-US" altLang="ko-KR" dirty="0"/>
              <a:t>Ⅳ. </a:t>
            </a:r>
            <a:r>
              <a:rPr lang="ko-KR" altLang="en-US" dirty="0"/>
              <a:t>국내 부실채권</a:t>
            </a:r>
            <a:r>
              <a:rPr lang="en-US" altLang="ko-KR" dirty="0"/>
              <a:t>(NPL) </a:t>
            </a:r>
            <a:r>
              <a:rPr lang="ko-KR" altLang="en-US" dirty="0"/>
              <a:t>시장 주요 이슈 </a:t>
            </a:r>
          </a:p>
        </p:txBody>
      </p:sp>
      <p:sp>
        <p:nvSpPr>
          <p:cNvPr id="20" name="텍스트 개체 틀 19">
            <a:extLst>
              <a:ext uri="{FF2B5EF4-FFF2-40B4-BE49-F238E27FC236}">
                <a16:creationId xmlns:a16="http://schemas.microsoft.com/office/drawing/2014/main" id="{CF795977-73FF-430C-A45F-AB8B48B53463}"/>
              </a:ext>
            </a:extLst>
          </p:cNvPr>
          <p:cNvSpPr>
            <a:spLocks noGrp="1"/>
          </p:cNvSpPr>
          <p:nvPr>
            <p:ph type="body" sz="quarter" idx="11"/>
          </p:nvPr>
        </p:nvSpPr>
        <p:spPr>
          <a:xfrm>
            <a:off x="488950" y="617249"/>
            <a:ext cx="8928100" cy="322262"/>
          </a:xfrm>
        </p:spPr>
        <p:txBody>
          <a:bodyPr/>
          <a:lstStyle/>
          <a:p>
            <a:pPr lvl="0"/>
            <a:r>
              <a:rPr lang="en-US" altLang="ko-KR" dirty="0"/>
              <a:t>2. </a:t>
            </a:r>
            <a:r>
              <a:rPr lang="ko-KR" altLang="en-US" dirty="0"/>
              <a:t>미 연준의 추가 금리인상</a:t>
            </a:r>
            <a:r>
              <a:rPr lang="en-US" altLang="ko-KR" dirty="0"/>
              <a:t>…</a:t>
            </a:r>
            <a:r>
              <a:rPr lang="ko-KR" altLang="en-US" dirty="0"/>
              <a:t> 한국은 경기 부담 등으로 지속 동결</a:t>
            </a:r>
          </a:p>
        </p:txBody>
      </p:sp>
      <p:sp>
        <p:nvSpPr>
          <p:cNvPr id="22" name="텍스트 개체 틀 21">
            <a:extLst>
              <a:ext uri="{FF2B5EF4-FFF2-40B4-BE49-F238E27FC236}">
                <a16:creationId xmlns:a16="http://schemas.microsoft.com/office/drawing/2014/main" id="{09B6909B-074D-4417-9D18-0B736B482B3F}"/>
              </a:ext>
            </a:extLst>
          </p:cNvPr>
          <p:cNvSpPr>
            <a:spLocks noGrp="1"/>
          </p:cNvSpPr>
          <p:nvPr>
            <p:ph type="body" sz="quarter" idx="13"/>
          </p:nvPr>
        </p:nvSpPr>
        <p:spPr>
          <a:xfrm>
            <a:off x="488950" y="1162471"/>
            <a:ext cx="8928100" cy="864737"/>
          </a:xfrm>
        </p:spPr>
        <p:txBody>
          <a:bodyPr/>
          <a:lstStyle/>
          <a:p>
            <a:pPr algn="just"/>
            <a:r>
              <a:rPr lang="ko-KR" altLang="en-US" dirty="0"/>
              <a:t>미 연준은 인플레이션 수준이 목표치에 도달하지 않았다고 평가하면서 </a:t>
            </a:r>
            <a:r>
              <a:rPr lang="en-US" altLang="ko-KR" dirty="0"/>
              <a:t>’23</a:t>
            </a:r>
            <a:r>
              <a:rPr lang="ko-KR" altLang="en-US" dirty="0"/>
              <a:t>년 </a:t>
            </a:r>
            <a:r>
              <a:rPr lang="en-US" altLang="ko-KR" dirty="0"/>
              <a:t>7</a:t>
            </a:r>
            <a:r>
              <a:rPr lang="ko-KR" altLang="en-US" dirty="0"/>
              <a:t>월 정책금리 인상 단행에 이어 추가 인상 가능성을 열어둠</a:t>
            </a:r>
            <a:r>
              <a:rPr lang="en-US" altLang="ko-KR" dirty="0"/>
              <a:t>. </a:t>
            </a:r>
            <a:r>
              <a:rPr lang="ko-KR" altLang="en-US" dirty="0"/>
              <a:t>한국은행 또한 물가상승</a:t>
            </a:r>
            <a:r>
              <a:rPr lang="en-US" altLang="ko-KR" dirty="0"/>
              <a:t>, </a:t>
            </a:r>
            <a:r>
              <a:rPr lang="ko-KR" altLang="en-US" dirty="0"/>
              <a:t>금융안정</a:t>
            </a:r>
            <a:r>
              <a:rPr lang="en-US" altLang="ko-KR" dirty="0"/>
              <a:t>, </a:t>
            </a:r>
            <a:r>
              <a:rPr lang="ko-KR" altLang="en-US" dirty="0"/>
              <a:t>주요국 통화정책 변화 등을 고려하여 기준금리를 조정하고 있는 가운데</a:t>
            </a:r>
            <a:r>
              <a:rPr lang="en-US" altLang="ko-KR" dirty="0"/>
              <a:t>, 5</a:t>
            </a:r>
            <a:r>
              <a:rPr lang="ko-KR" altLang="en-US" dirty="0"/>
              <a:t>차례 연속 기준금리를 동결하면서 </a:t>
            </a:r>
            <a:r>
              <a:rPr lang="en-US" altLang="ko-KR" dirty="0"/>
              <a:t>’23</a:t>
            </a:r>
            <a:r>
              <a:rPr lang="ko-KR" altLang="en-US" dirty="0"/>
              <a:t>년 </a:t>
            </a:r>
            <a:r>
              <a:rPr lang="en-US" altLang="ko-KR" dirty="0"/>
              <a:t>8</a:t>
            </a:r>
            <a:r>
              <a:rPr lang="ko-KR" altLang="en-US" dirty="0"/>
              <a:t>월 말 한국 기준금리는 연 </a:t>
            </a:r>
            <a:r>
              <a:rPr lang="en-US" altLang="ko-KR" dirty="0"/>
              <a:t>3.50%</a:t>
            </a:r>
            <a:r>
              <a:rPr lang="ko-KR" altLang="en-US" dirty="0"/>
              <a:t>를 기록 </a:t>
            </a:r>
          </a:p>
        </p:txBody>
      </p:sp>
      <p:sp>
        <p:nvSpPr>
          <p:cNvPr id="59" name="TextBox 58">
            <a:extLst>
              <a:ext uri="{FF2B5EF4-FFF2-40B4-BE49-F238E27FC236}">
                <a16:creationId xmlns:a16="http://schemas.microsoft.com/office/drawing/2014/main" id="{148E28FC-4193-4313-BF7C-1EDCC9B22AFF}"/>
              </a:ext>
            </a:extLst>
          </p:cNvPr>
          <p:cNvSpPr txBox="1"/>
          <p:nvPr/>
        </p:nvSpPr>
        <p:spPr>
          <a:xfrm>
            <a:off x="489000" y="5845499"/>
            <a:ext cx="5890271"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FRED, </a:t>
            </a:r>
            <a:r>
              <a:rPr lang="ko-KR" altLang="en-US" dirty="0">
                <a:solidFill>
                  <a:schemeClr val="bg1">
                    <a:lumMod val="50000"/>
                  </a:schemeClr>
                </a:solidFill>
              </a:rPr>
              <a:t>한국은행  </a:t>
            </a:r>
          </a:p>
          <a:p>
            <a:r>
              <a:rPr lang="en-US" altLang="ko-KR" dirty="0">
                <a:solidFill>
                  <a:schemeClr val="bg1">
                    <a:lumMod val="50000"/>
                  </a:schemeClr>
                </a:solidFill>
              </a:rPr>
              <a:t>Note: </a:t>
            </a:r>
            <a:r>
              <a:rPr lang="ko-KR" altLang="en-US" dirty="0">
                <a:solidFill>
                  <a:schemeClr val="bg1">
                    <a:lumMod val="50000"/>
                  </a:schemeClr>
                </a:solidFill>
              </a:rPr>
              <a:t>전년동월대비</a:t>
            </a:r>
          </a:p>
        </p:txBody>
      </p:sp>
      <p:grpSp>
        <p:nvGrpSpPr>
          <p:cNvPr id="12" name="그룹 11">
            <a:extLst>
              <a:ext uri="{FF2B5EF4-FFF2-40B4-BE49-F238E27FC236}">
                <a16:creationId xmlns:a16="http://schemas.microsoft.com/office/drawing/2014/main" id="{75A7582F-D5EC-49E1-9499-232417B7BC4D}"/>
              </a:ext>
            </a:extLst>
          </p:cNvPr>
          <p:cNvGrpSpPr/>
          <p:nvPr/>
        </p:nvGrpSpPr>
        <p:grpSpPr>
          <a:xfrm>
            <a:off x="488948" y="2176483"/>
            <a:ext cx="5890323" cy="276837"/>
            <a:chOff x="704850" y="2013298"/>
            <a:chExt cx="4140200" cy="276837"/>
          </a:xfrm>
        </p:grpSpPr>
        <p:sp>
          <p:nvSpPr>
            <p:cNvPr id="13" name="TextBox 12">
              <a:extLst>
                <a:ext uri="{FF2B5EF4-FFF2-40B4-BE49-F238E27FC236}">
                  <a16:creationId xmlns:a16="http://schemas.microsoft.com/office/drawing/2014/main" id="{984A26AF-EC54-4E70-8E74-45068B66CBB6}"/>
                </a:ext>
              </a:extLst>
            </p:cNvPr>
            <p:cNvSpPr txBox="1"/>
            <p:nvPr/>
          </p:nvSpPr>
          <p:spPr>
            <a:xfrm>
              <a:off x="704850" y="2046854"/>
              <a:ext cx="4140200" cy="200055"/>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미국 인플레이션</a:t>
              </a:r>
              <a:r>
                <a:rPr lang="en-US" altLang="ko-KR" sz="1300" dirty="0">
                  <a:ln>
                    <a:solidFill>
                      <a:prstClr val="white">
                        <a:lumMod val="75000"/>
                        <a:alpha val="0"/>
                      </a:prstClr>
                    </a:solidFill>
                  </a:ln>
                  <a:solidFill>
                    <a:srgbClr val="00338D"/>
                  </a:solidFill>
                  <a:latin typeface="KoPub돋움체 Bold" panose="00000800000000000000" pitchFamily="2" charset="-127"/>
                  <a:ea typeface="KoPub돋움체 Bold" panose="00000800000000000000" pitchFamily="2" charset="-127"/>
                  <a:cs typeface="Univers for KPMG"/>
                </a:rPr>
                <a:t>(PCE, CPI)</a:t>
              </a:r>
              <a:r>
                <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 및 한국</a:t>
              </a:r>
              <a:r>
                <a:rPr lang="en-US" altLang="ko-KR" sz="1300" dirty="0">
                  <a:ln>
                    <a:solidFill>
                      <a:prstClr val="white">
                        <a:lumMod val="75000"/>
                        <a:alpha val="0"/>
                      </a:prstClr>
                    </a:solidFill>
                  </a:ln>
                  <a:solidFill>
                    <a:srgbClr val="00338D"/>
                  </a:solidFill>
                  <a:latin typeface="KoPub돋움체 Bold" panose="00000800000000000000" pitchFamily="2" charset="-127"/>
                  <a:ea typeface="KoPub돋움체 Bold" panose="00000800000000000000" pitchFamily="2" charset="-127"/>
                  <a:cs typeface="Univers for KPMG"/>
                </a:rPr>
                <a:t>·</a:t>
              </a:r>
              <a:r>
                <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미국 기준금리 추이</a:t>
              </a:r>
            </a:p>
          </p:txBody>
        </p:sp>
        <p:cxnSp>
          <p:nvCxnSpPr>
            <p:cNvPr id="16" name="직선 연결선 15">
              <a:extLst>
                <a:ext uri="{FF2B5EF4-FFF2-40B4-BE49-F238E27FC236}">
                  <a16:creationId xmlns:a16="http://schemas.microsoft.com/office/drawing/2014/main" id="{CBB09065-08BB-4F82-97DE-214C64E97BA3}"/>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 name="직선 연결선 16">
              <a:extLst>
                <a:ext uri="{FF2B5EF4-FFF2-40B4-BE49-F238E27FC236}">
                  <a16:creationId xmlns:a16="http://schemas.microsoft.com/office/drawing/2014/main" id="{8116D88F-E3F4-45E5-8501-BA4ADF5E0F52}"/>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18" name="그룹 17">
            <a:extLst>
              <a:ext uri="{FF2B5EF4-FFF2-40B4-BE49-F238E27FC236}">
                <a16:creationId xmlns:a16="http://schemas.microsoft.com/office/drawing/2014/main" id="{D5642DC9-56A3-4430-A641-88FAA51E4B4A}"/>
              </a:ext>
            </a:extLst>
          </p:cNvPr>
          <p:cNvGrpSpPr/>
          <p:nvPr/>
        </p:nvGrpSpPr>
        <p:grpSpPr>
          <a:xfrm>
            <a:off x="6738710" y="2180439"/>
            <a:ext cx="2664000" cy="276837"/>
            <a:chOff x="704850" y="2013298"/>
            <a:chExt cx="4140200" cy="276837"/>
          </a:xfrm>
        </p:grpSpPr>
        <p:sp>
          <p:nvSpPr>
            <p:cNvPr id="19" name="TextBox 18">
              <a:extLst>
                <a:ext uri="{FF2B5EF4-FFF2-40B4-BE49-F238E27FC236}">
                  <a16:creationId xmlns:a16="http://schemas.microsoft.com/office/drawing/2014/main" id="{DE3CB226-D4D7-418C-A037-2E1B22E18781}"/>
                </a:ext>
              </a:extLst>
            </p:cNvPr>
            <p:cNvSpPr txBox="1"/>
            <p:nvPr/>
          </p:nvSpPr>
          <p:spPr>
            <a:xfrm>
              <a:off x="704850" y="2046854"/>
              <a:ext cx="2189830" cy="200055"/>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국내 물가상승률 추이</a:t>
              </a:r>
            </a:p>
          </p:txBody>
        </p:sp>
        <p:cxnSp>
          <p:nvCxnSpPr>
            <p:cNvPr id="21" name="직선 연결선 20">
              <a:extLst>
                <a:ext uri="{FF2B5EF4-FFF2-40B4-BE49-F238E27FC236}">
                  <a16:creationId xmlns:a16="http://schemas.microsoft.com/office/drawing/2014/main" id="{3EDC14D2-3A6E-4A76-9169-3BABE8288A78}"/>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직선 연결선 22">
              <a:extLst>
                <a:ext uri="{FF2B5EF4-FFF2-40B4-BE49-F238E27FC236}">
                  <a16:creationId xmlns:a16="http://schemas.microsoft.com/office/drawing/2014/main" id="{895AB78B-3F61-4E9E-AAE2-E6FF7A03D0EC}"/>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aphicFrame>
        <p:nvGraphicFramePr>
          <p:cNvPr id="24" name="차트 23">
            <a:extLst>
              <a:ext uri="{FF2B5EF4-FFF2-40B4-BE49-F238E27FC236}">
                <a16:creationId xmlns:a16="http://schemas.microsoft.com/office/drawing/2014/main" id="{12A94BBF-66B7-47A4-ABD8-C54E072BD66E}"/>
              </a:ext>
            </a:extLst>
          </p:cNvPr>
          <p:cNvGraphicFramePr/>
          <p:nvPr>
            <p:extLst>
              <p:ext uri="{D42A27DB-BD31-4B8C-83A1-F6EECF244321}">
                <p14:modId xmlns:p14="http://schemas.microsoft.com/office/powerpoint/2010/main" val="3257706459"/>
              </p:ext>
            </p:extLst>
          </p:nvPr>
        </p:nvGraphicFramePr>
        <p:xfrm>
          <a:off x="488946" y="2565400"/>
          <a:ext cx="2702419" cy="1942598"/>
        </p:xfrm>
        <a:graphic>
          <a:graphicData uri="http://schemas.openxmlformats.org/drawingml/2006/chart">
            <c:chart xmlns:c="http://schemas.openxmlformats.org/drawingml/2006/chart" xmlns:r="http://schemas.openxmlformats.org/officeDocument/2006/relationships" r:id="rId2"/>
          </a:graphicData>
        </a:graphic>
      </p:graphicFrame>
      <p:sp>
        <p:nvSpPr>
          <p:cNvPr id="29" name="TextBox 28">
            <a:extLst>
              <a:ext uri="{FF2B5EF4-FFF2-40B4-BE49-F238E27FC236}">
                <a16:creationId xmlns:a16="http://schemas.microsoft.com/office/drawing/2014/main" id="{9B92C206-CB99-47D6-BF9B-216A56DE81FB}"/>
              </a:ext>
            </a:extLst>
          </p:cNvPr>
          <p:cNvSpPr txBox="1"/>
          <p:nvPr/>
        </p:nvSpPr>
        <p:spPr>
          <a:xfrm>
            <a:off x="451558" y="2535338"/>
            <a:ext cx="271602" cy="107722"/>
          </a:xfrm>
          <a:prstGeom prst="rect">
            <a:avLst/>
          </a:prstGeom>
          <a:noFill/>
        </p:spPr>
        <p:txBody>
          <a:bodyPr wrap="square" lIns="0" tIns="0" rIns="0" bIns="0" rtlCol="0">
            <a:spAutoFit/>
          </a:bodyPr>
          <a:lstStyle/>
          <a:p>
            <a:pPr algn="ctr">
              <a:defRPr lang="en-US" altLang="ko-KR" sz="1000" b="0" i="0" u="none" strike="noStrike" kern="1200" baseline="0">
                <a:ln>
                  <a:solidFill>
                    <a:schemeClr val="bg1">
                      <a:lumMod val="7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a:t>
            </a:r>
          </a:p>
        </p:txBody>
      </p:sp>
      <p:graphicFrame>
        <p:nvGraphicFramePr>
          <p:cNvPr id="30" name="차트 29">
            <a:extLst>
              <a:ext uri="{FF2B5EF4-FFF2-40B4-BE49-F238E27FC236}">
                <a16:creationId xmlns:a16="http://schemas.microsoft.com/office/drawing/2014/main" id="{DDF65887-4D91-4F51-9565-7525E9084E87}"/>
              </a:ext>
            </a:extLst>
          </p:cNvPr>
          <p:cNvGraphicFramePr/>
          <p:nvPr>
            <p:extLst>
              <p:ext uri="{D42A27DB-BD31-4B8C-83A1-F6EECF244321}">
                <p14:modId xmlns:p14="http://schemas.microsoft.com/office/powerpoint/2010/main" val="2493764444"/>
              </p:ext>
            </p:extLst>
          </p:nvPr>
        </p:nvGraphicFramePr>
        <p:xfrm>
          <a:off x="6738711" y="2625531"/>
          <a:ext cx="2678340" cy="1882468"/>
        </p:xfrm>
        <a:graphic>
          <a:graphicData uri="http://schemas.openxmlformats.org/drawingml/2006/chart">
            <c:chart xmlns:c="http://schemas.openxmlformats.org/drawingml/2006/chart" xmlns:r="http://schemas.openxmlformats.org/officeDocument/2006/relationships" r:id="rId3"/>
          </a:graphicData>
        </a:graphic>
      </p:graphicFrame>
      <p:sp>
        <p:nvSpPr>
          <p:cNvPr id="31" name="TextBox 30">
            <a:extLst>
              <a:ext uri="{FF2B5EF4-FFF2-40B4-BE49-F238E27FC236}">
                <a16:creationId xmlns:a16="http://schemas.microsoft.com/office/drawing/2014/main" id="{E095A128-8B8E-40E3-BE3A-2B70D68BD39E}"/>
              </a:ext>
            </a:extLst>
          </p:cNvPr>
          <p:cNvSpPr txBox="1"/>
          <p:nvPr/>
        </p:nvSpPr>
        <p:spPr>
          <a:xfrm>
            <a:off x="6738710" y="2535338"/>
            <a:ext cx="271602" cy="107722"/>
          </a:xfrm>
          <a:prstGeom prst="rect">
            <a:avLst/>
          </a:prstGeom>
          <a:noFill/>
        </p:spPr>
        <p:txBody>
          <a:bodyPr wrap="square" lIns="0" tIns="0" rIns="0" bIns="0" rtlCol="0">
            <a:spAutoFit/>
          </a:bodyPr>
          <a:lstStyle/>
          <a:p>
            <a:pPr algn="ctr">
              <a:defRPr lang="en-US" altLang="ko-KR" sz="1000" b="0" i="0" u="none" strike="noStrike" kern="1200" baseline="0">
                <a:ln>
                  <a:solidFill>
                    <a:schemeClr val="bg1">
                      <a:lumMod val="7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a:t>
            </a:r>
          </a:p>
        </p:txBody>
      </p:sp>
      <p:graphicFrame>
        <p:nvGraphicFramePr>
          <p:cNvPr id="32" name="차트 9">
            <a:extLst>
              <a:ext uri="{FF2B5EF4-FFF2-40B4-BE49-F238E27FC236}">
                <a16:creationId xmlns:a16="http://schemas.microsoft.com/office/drawing/2014/main" id="{65DA4949-80E9-4F99-858A-1579B43EB00E}"/>
              </a:ext>
            </a:extLst>
          </p:cNvPr>
          <p:cNvGraphicFramePr/>
          <p:nvPr>
            <p:extLst>
              <p:ext uri="{D42A27DB-BD31-4B8C-83A1-F6EECF244321}">
                <p14:modId xmlns:p14="http://schemas.microsoft.com/office/powerpoint/2010/main" val="1837180979"/>
              </p:ext>
            </p:extLst>
          </p:nvPr>
        </p:nvGraphicFramePr>
        <p:xfrm>
          <a:off x="3586488" y="2582304"/>
          <a:ext cx="2702419" cy="1882466"/>
        </p:xfrm>
        <a:graphic>
          <a:graphicData uri="http://schemas.openxmlformats.org/drawingml/2006/chart">
            <c:chart xmlns:c="http://schemas.openxmlformats.org/drawingml/2006/chart" xmlns:r="http://schemas.openxmlformats.org/officeDocument/2006/relationships" r:id="rId4"/>
          </a:graphicData>
        </a:graphic>
      </p:graphicFrame>
      <p:sp>
        <p:nvSpPr>
          <p:cNvPr id="33" name="TextBox 32">
            <a:extLst>
              <a:ext uri="{FF2B5EF4-FFF2-40B4-BE49-F238E27FC236}">
                <a16:creationId xmlns:a16="http://schemas.microsoft.com/office/drawing/2014/main" id="{66BF897E-2052-446F-B0CA-AC678708687A}"/>
              </a:ext>
            </a:extLst>
          </p:cNvPr>
          <p:cNvSpPr txBox="1"/>
          <p:nvPr/>
        </p:nvSpPr>
        <p:spPr>
          <a:xfrm>
            <a:off x="3935870" y="2818217"/>
            <a:ext cx="1244644" cy="115416"/>
          </a:xfrm>
          <a:prstGeom prst="rect">
            <a:avLst/>
          </a:prstGeom>
          <a:noFill/>
        </p:spPr>
        <p:txBody>
          <a:bodyPr wrap="square" lIns="0" tIns="0" rIns="0" bIns="0" rtlCol="0" anchor="ctr">
            <a:spAutoFit/>
          </a:bodyPr>
          <a:lstStyle/>
          <a:p>
            <a:r>
              <a:rPr lang="en-US" altLang="ko-KR" sz="750" dirty="0">
                <a:ln>
                  <a:solidFill>
                    <a:prstClr val="white">
                      <a:lumMod val="75000"/>
                      <a:alpha val="0"/>
                    </a:prstClr>
                  </a:solidFill>
                </a:ln>
                <a:solidFill>
                  <a:srgbClr val="00B8F5"/>
                </a:solidFill>
                <a:latin typeface="KoPub돋움체 Medium" panose="02020603020101020101" pitchFamily="18" charset="-127"/>
                <a:ea typeface="KoPub돋움체 Medium" panose="02020603020101020101" pitchFamily="18" charset="-127"/>
                <a:cs typeface="Univers for KPMG"/>
              </a:rPr>
              <a:t>’23.1</a:t>
            </a:r>
            <a:r>
              <a:rPr lang="ko-KR" altLang="en-US" sz="750" dirty="0">
                <a:ln>
                  <a:solidFill>
                    <a:prstClr val="white">
                      <a:lumMod val="75000"/>
                      <a:alpha val="0"/>
                    </a:prstClr>
                  </a:solidFill>
                </a:ln>
                <a:solidFill>
                  <a:srgbClr val="00B8F5"/>
                </a:solidFill>
                <a:latin typeface="KoPub돋움체 Medium" panose="02020603020101020101" pitchFamily="18" charset="-127"/>
                <a:ea typeface="KoPub돋움체 Medium" panose="02020603020101020101" pitchFamily="18" charset="-127"/>
                <a:cs typeface="Univers for KPMG"/>
              </a:rPr>
              <a:t>월  연 </a:t>
            </a:r>
            <a:r>
              <a:rPr lang="en-US" altLang="ko-KR" sz="750" dirty="0">
                <a:ln>
                  <a:solidFill>
                    <a:prstClr val="white">
                      <a:lumMod val="75000"/>
                      <a:alpha val="0"/>
                    </a:prstClr>
                  </a:solidFill>
                </a:ln>
                <a:solidFill>
                  <a:srgbClr val="00B8F5"/>
                </a:solidFill>
                <a:latin typeface="KoPub돋움체 Medium" panose="02020603020101020101" pitchFamily="18" charset="-127"/>
                <a:ea typeface="KoPub돋움체 Medium" panose="02020603020101020101" pitchFamily="18" charset="-127"/>
                <a:cs typeface="Univers for KPMG"/>
              </a:rPr>
              <a:t>3.25% → 3.50%</a:t>
            </a:r>
            <a:endParaRPr lang="en-US" altLang="ko-KR" sz="750" dirty="0">
              <a:ln>
                <a:solidFill>
                  <a:prstClr val="white">
                    <a:lumMod val="75000"/>
                    <a:alpha val="0"/>
                  </a:prstClr>
                </a:solidFill>
              </a:ln>
              <a:solidFill>
                <a:srgbClr val="00B8F5"/>
              </a:solidFill>
              <a:latin typeface="+mn-ea"/>
              <a:cs typeface="Univers for KPMG"/>
            </a:endParaRPr>
          </a:p>
        </p:txBody>
      </p:sp>
      <p:sp>
        <p:nvSpPr>
          <p:cNvPr id="34" name="TextBox 33">
            <a:extLst>
              <a:ext uri="{FF2B5EF4-FFF2-40B4-BE49-F238E27FC236}">
                <a16:creationId xmlns:a16="http://schemas.microsoft.com/office/drawing/2014/main" id="{3D95F2AF-99A9-43DA-ABE6-AC6D18A4BF99}"/>
              </a:ext>
            </a:extLst>
          </p:cNvPr>
          <p:cNvSpPr txBox="1"/>
          <p:nvPr/>
        </p:nvSpPr>
        <p:spPr>
          <a:xfrm>
            <a:off x="3516814" y="2535338"/>
            <a:ext cx="271602" cy="107722"/>
          </a:xfrm>
          <a:prstGeom prst="rect">
            <a:avLst/>
          </a:prstGeom>
          <a:noFill/>
        </p:spPr>
        <p:txBody>
          <a:bodyPr wrap="square" lIns="0" tIns="0" rIns="0" bIns="0" rtlCol="0">
            <a:spAutoFit/>
          </a:bodyPr>
          <a:lstStyle/>
          <a:p>
            <a:pPr algn="ctr">
              <a:defRPr lang="en-US" altLang="ko-KR" sz="1000" b="0" i="0" u="none" strike="noStrike" kern="1200" baseline="0">
                <a:ln>
                  <a:solidFill>
                    <a:schemeClr val="bg1">
                      <a:lumMod val="7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a:t>
            </a:r>
          </a:p>
        </p:txBody>
      </p:sp>
      <p:sp>
        <p:nvSpPr>
          <p:cNvPr id="35" name="TextBox 34">
            <a:extLst>
              <a:ext uri="{FF2B5EF4-FFF2-40B4-BE49-F238E27FC236}">
                <a16:creationId xmlns:a16="http://schemas.microsoft.com/office/drawing/2014/main" id="{D093AD10-45FF-4413-907C-CC9A0BE343BC}"/>
              </a:ext>
            </a:extLst>
          </p:cNvPr>
          <p:cNvSpPr txBox="1"/>
          <p:nvPr/>
        </p:nvSpPr>
        <p:spPr>
          <a:xfrm>
            <a:off x="488949" y="4521766"/>
            <a:ext cx="5890271" cy="1348277"/>
          </a:xfrm>
          <a:prstGeom prst="rect">
            <a:avLst/>
          </a:prstGeom>
          <a:solidFill>
            <a:schemeClr val="bg1">
              <a:lumMod val="95000"/>
            </a:schemeClr>
          </a:solidFill>
          <a:ln w="12700">
            <a:noFill/>
          </a:ln>
        </p:spPr>
        <p:style>
          <a:lnRef idx="2">
            <a:schemeClr val="accent6">
              <a:shade val="50000"/>
            </a:schemeClr>
          </a:lnRef>
          <a:fillRef idx="1">
            <a:schemeClr val="accent6"/>
          </a:fillRef>
          <a:effectRef idx="0">
            <a:schemeClr val="accent6"/>
          </a:effectRef>
          <a:fontRef idx="minor">
            <a:schemeClr val="lt1"/>
          </a:fontRef>
        </p:style>
        <p:txBody>
          <a:bodyPr lIns="108000" tIns="72000" rIns="108000" bIns="72000" rtlCol="0" anchor="ctr"/>
          <a:lstStyle>
            <a:defPPr>
              <a:defRPr lang="en-US"/>
            </a:defPPr>
            <a:lvl1pPr marL="171450" indent="-171450" algn="just">
              <a:spcAft>
                <a:spcPts val="600"/>
              </a:spcAft>
              <a:buFont typeface="Wingdings" panose="05000000000000000000" pitchFamily="2" charset="2"/>
              <a:buChar char="§"/>
              <a:defRPr sz="1000">
                <a:ln>
                  <a:solidFill>
                    <a:schemeClr val="bg1">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90000" indent="-90000" fontAlgn="ctr">
              <a:lnSpc>
                <a:spcPct val="110000"/>
              </a:lnSpc>
              <a:spcAft>
                <a:spcPts val="300"/>
              </a:spcAft>
              <a:buFont typeface="Arial" panose="020B0604020202020204" pitchFamily="34" charset="0"/>
              <a:buChar char="•"/>
              <a:defRPr/>
            </a:pPr>
            <a:r>
              <a:rPr lang="ko-KR" altLang="en-US" sz="900" kern="0" dirty="0">
                <a:ln>
                  <a:solidFill>
                    <a:schemeClr val="bg1">
                      <a:lumMod val="50000"/>
                      <a:alpha val="0"/>
                    </a:schemeClr>
                  </a:solidFill>
                </a:ln>
                <a:solidFill>
                  <a:schemeClr val="tx1">
                    <a:lumMod val="85000"/>
                    <a:lumOff val="15000"/>
                  </a:schemeClr>
                </a:solidFill>
                <a:latin typeface="+mn-ea"/>
                <a:ea typeface="+mn-ea"/>
              </a:rPr>
              <a:t>미국의</a:t>
            </a:r>
            <a:r>
              <a:rPr lang="en-US" altLang="ko-KR" sz="900" kern="0" dirty="0">
                <a:ln>
                  <a:solidFill>
                    <a:schemeClr val="bg1">
                      <a:lumMod val="50000"/>
                      <a:alpha val="0"/>
                    </a:schemeClr>
                  </a:solidFill>
                </a:ln>
                <a:solidFill>
                  <a:schemeClr val="tx1">
                    <a:lumMod val="85000"/>
                    <a:lumOff val="15000"/>
                  </a:schemeClr>
                </a:solidFill>
                <a:latin typeface="+mn-ea"/>
                <a:ea typeface="+mn-ea"/>
              </a:rPr>
              <a:t> ’23</a:t>
            </a:r>
            <a:r>
              <a:rPr lang="ko-KR" altLang="en-US" sz="900" kern="0" dirty="0">
                <a:ln>
                  <a:solidFill>
                    <a:schemeClr val="bg1">
                      <a:lumMod val="50000"/>
                      <a:alpha val="0"/>
                    </a:schemeClr>
                  </a:solidFill>
                </a:ln>
                <a:solidFill>
                  <a:schemeClr val="tx1">
                    <a:lumMod val="85000"/>
                    <a:lumOff val="15000"/>
                  </a:schemeClr>
                </a:solidFill>
                <a:latin typeface="+mn-ea"/>
                <a:ea typeface="+mn-ea"/>
              </a:rPr>
              <a:t>년 </a:t>
            </a:r>
            <a:r>
              <a:rPr lang="en-US" altLang="ko-KR" sz="900" kern="0" dirty="0">
                <a:ln>
                  <a:solidFill>
                    <a:schemeClr val="bg1">
                      <a:lumMod val="50000"/>
                      <a:alpha val="0"/>
                    </a:schemeClr>
                  </a:solidFill>
                </a:ln>
                <a:solidFill>
                  <a:schemeClr val="tx1">
                    <a:lumMod val="85000"/>
                    <a:lumOff val="15000"/>
                  </a:schemeClr>
                </a:solidFill>
                <a:latin typeface="+mn-ea"/>
                <a:ea typeface="+mn-ea"/>
              </a:rPr>
              <a:t>7</a:t>
            </a:r>
            <a:r>
              <a:rPr lang="ko-KR" altLang="en-US" sz="900" kern="0" dirty="0">
                <a:ln>
                  <a:solidFill>
                    <a:schemeClr val="bg1">
                      <a:lumMod val="50000"/>
                      <a:alpha val="0"/>
                    </a:schemeClr>
                  </a:solidFill>
                </a:ln>
                <a:solidFill>
                  <a:schemeClr val="tx1">
                    <a:lumMod val="85000"/>
                    <a:lumOff val="15000"/>
                  </a:schemeClr>
                </a:solidFill>
                <a:latin typeface="+mn-ea"/>
                <a:ea typeface="+mn-ea"/>
              </a:rPr>
              <a:t>월 </a:t>
            </a:r>
            <a:r>
              <a:rPr lang="en-US" altLang="ko-KR" sz="900" kern="0" dirty="0">
                <a:ln>
                  <a:solidFill>
                    <a:schemeClr val="bg1">
                      <a:lumMod val="50000"/>
                      <a:alpha val="0"/>
                    </a:schemeClr>
                  </a:solidFill>
                </a:ln>
                <a:solidFill>
                  <a:schemeClr val="tx1">
                    <a:lumMod val="85000"/>
                    <a:lumOff val="15000"/>
                  </a:schemeClr>
                </a:solidFill>
                <a:latin typeface="+mn-ea"/>
                <a:ea typeface="+mn-ea"/>
              </a:rPr>
              <a:t>PCE </a:t>
            </a:r>
            <a:r>
              <a:rPr lang="ko-KR" altLang="en-US" sz="900" kern="0" dirty="0">
                <a:ln>
                  <a:solidFill>
                    <a:schemeClr val="bg1">
                      <a:lumMod val="50000"/>
                      <a:alpha val="0"/>
                    </a:schemeClr>
                  </a:solidFill>
                </a:ln>
                <a:solidFill>
                  <a:schemeClr val="tx1">
                    <a:lumMod val="85000"/>
                    <a:lumOff val="15000"/>
                  </a:schemeClr>
                </a:solidFill>
                <a:latin typeface="+mn-ea"/>
                <a:ea typeface="+mn-ea"/>
              </a:rPr>
              <a:t>물가는 전년동월대비 </a:t>
            </a:r>
            <a:r>
              <a:rPr lang="en-US" altLang="ko-KR" sz="900" kern="0" dirty="0">
                <a:ln>
                  <a:solidFill>
                    <a:schemeClr val="bg1">
                      <a:lumMod val="50000"/>
                      <a:alpha val="0"/>
                    </a:schemeClr>
                  </a:solidFill>
                </a:ln>
                <a:solidFill>
                  <a:schemeClr val="tx1">
                    <a:lumMod val="85000"/>
                    <a:lumOff val="15000"/>
                  </a:schemeClr>
                </a:solidFill>
                <a:latin typeface="+mn-ea"/>
                <a:ea typeface="+mn-ea"/>
              </a:rPr>
              <a:t>4.1% </a:t>
            </a:r>
            <a:r>
              <a:rPr lang="ko-KR" altLang="en-US" sz="900" kern="0" dirty="0">
                <a:ln>
                  <a:solidFill>
                    <a:schemeClr val="bg1">
                      <a:lumMod val="50000"/>
                      <a:alpha val="0"/>
                    </a:schemeClr>
                  </a:solidFill>
                </a:ln>
                <a:solidFill>
                  <a:schemeClr val="tx1">
                    <a:lumMod val="85000"/>
                    <a:lumOff val="15000"/>
                  </a:schemeClr>
                </a:solidFill>
                <a:latin typeface="+mn-ea"/>
                <a:ea typeface="+mn-ea"/>
              </a:rPr>
              <a:t>상승</a:t>
            </a:r>
            <a:r>
              <a:rPr lang="en-US" altLang="ko-KR" sz="900" kern="0" dirty="0">
                <a:ln>
                  <a:solidFill>
                    <a:schemeClr val="bg1">
                      <a:lumMod val="50000"/>
                      <a:alpha val="0"/>
                    </a:schemeClr>
                  </a:solidFill>
                </a:ln>
                <a:solidFill>
                  <a:schemeClr val="tx1">
                    <a:lumMod val="85000"/>
                    <a:lumOff val="15000"/>
                  </a:schemeClr>
                </a:solidFill>
                <a:latin typeface="+mn-ea"/>
                <a:ea typeface="+mn-ea"/>
              </a:rPr>
              <a:t>, CPI</a:t>
            </a:r>
            <a:r>
              <a:rPr lang="ko-KR" altLang="en-US" sz="900" kern="0" dirty="0">
                <a:ln>
                  <a:solidFill>
                    <a:schemeClr val="bg1">
                      <a:lumMod val="50000"/>
                      <a:alpha val="0"/>
                    </a:schemeClr>
                  </a:solidFill>
                </a:ln>
                <a:solidFill>
                  <a:schemeClr val="tx1">
                    <a:lumMod val="85000"/>
                    <a:lumOff val="15000"/>
                  </a:schemeClr>
                </a:solidFill>
                <a:latin typeface="+mn-ea"/>
                <a:ea typeface="+mn-ea"/>
              </a:rPr>
              <a:t>는</a:t>
            </a:r>
            <a:r>
              <a:rPr lang="en-US" altLang="ko-KR" sz="900" kern="0" dirty="0">
                <a:ln>
                  <a:solidFill>
                    <a:schemeClr val="bg1">
                      <a:lumMod val="50000"/>
                      <a:alpha val="0"/>
                    </a:schemeClr>
                  </a:solidFill>
                </a:ln>
                <a:solidFill>
                  <a:schemeClr val="tx1">
                    <a:lumMod val="85000"/>
                    <a:lumOff val="15000"/>
                  </a:schemeClr>
                </a:solidFill>
                <a:latin typeface="+mn-ea"/>
                <a:ea typeface="+mn-ea"/>
              </a:rPr>
              <a:t> 3.2% </a:t>
            </a:r>
            <a:r>
              <a:rPr lang="ko-KR" altLang="en-US" sz="900" kern="0" dirty="0">
                <a:ln>
                  <a:solidFill>
                    <a:schemeClr val="bg1">
                      <a:lumMod val="50000"/>
                      <a:alpha val="0"/>
                    </a:schemeClr>
                  </a:solidFill>
                </a:ln>
                <a:solidFill>
                  <a:schemeClr val="tx1">
                    <a:lumMod val="85000"/>
                    <a:lumOff val="15000"/>
                  </a:schemeClr>
                </a:solidFill>
                <a:latin typeface="+mn-ea"/>
                <a:ea typeface="+mn-ea"/>
              </a:rPr>
              <a:t>상승하면서 소비자물가 상승률이 둔화세를 나타냄</a:t>
            </a:r>
          </a:p>
          <a:p>
            <a:pPr marL="90000" indent="-90000" fontAlgn="ctr">
              <a:lnSpc>
                <a:spcPct val="110000"/>
              </a:lnSpc>
              <a:spcAft>
                <a:spcPts val="300"/>
              </a:spcAft>
              <a:buFont typeface="Arial" panose="020B0604020202020204" pitchFamily="34" charset="0"/>
              <a:buChar char="•"/>
              <a:defRPr/>
            </a:pPr>
            <a:r>
              <a:rPr lang="ko-KR" altLang="en-US" sz="900" kern="0" dirty="0">
                <a:ln>
                  <a:solidFill>
                    <a:schemeClr val="bg1">
                      <a:lumMod val="50000"/>
                      <a:alpha val="0"/>
                    </a:schemeClr>
                  </a:solidFill>
                </a:ln>
                <a:solidFill>
                  <a:schemeClr val="tx1">
                    <a:lumMod val="85000"/>
                    <a:lumOff val="15000"/>
                  </a:schemeClr>
                </a:solidFill>
                <a:latin typeface="+mn-ea"/>
                <a:ea typeface="+mn-ea"/>
              </a:rPr>
              <a:t>미 </a:t>
            </a:r>
            <a:r>
              <a:rPr lang="en-US" altLang="ko-KR" sz="900" kern="0" dirty="0">
                <a:ln>
                  <a:solidFill>
                    <a:schemeClr val="bg1">
                      <a:lumMod val="50000"/>
                      <a:alpha val="0"/>
                    </a:schemeClr>
                  </a:solidFill>
                </a:ln>
                <a:solidFill>
                  <a:schemeClr val="tx1">
                    <a:lumMod val="85000"/>
                    <a:lumOff val="15000"/>
                  </a:schemeClr>
                </a:solidFill>
                <a:latin typeface="+mn-ea"/>
                <a:ea typeface="+mn-ea"/>
              </a:rPr>
              <a:t>FOMC</a:t>
            </a:r>
            <a:r>
              <a:rPr lang="ko-KR" altLang="en-US" sz="900" kern="0" dirty="0">
                <a:ln>
                  <a:solidFill>
                    <a:schemeClr val="bg1">
                      <a:lumMod val="50000"/>
                      <a:alpha val="0"/>
                    </a:schemeClr>
                  </a:solidFill>
                </a:ln>
                <a:solidFill>
                  <a:schemeClr val="tx1">
                    <a:lumMod val="85000"/>
                    <a:lumOff val="15000"/>
                  </a:schemeClr>
                </a:solidFill>
                <a:latin typeface="+mn-ea"/>
                <a:ea typeface="+mn-ea"/>
              </a:rPr>
              <a:t>는 중소 규모 은행 위기 등을 고려하여 </a:t>
            </a:r>
            <a:r>
              <a:rPr lang="en-US" altLang="ko-KR" sz="900" kern="0" dirty="0">
                <a:ln>
                  <a:solidFill>
                    <a:schemeClr val="bg1">
                      <a:lumMod val="50000"/>
                      <a:alpha val="0"/>
                    </a:schemeClr>
                  </a:solidFill>
                </a:ln>
                <a:solidFill>
                  <a:schemeClr val="tx1">
                    <a:lumMod val="85000"/>
                    <a:lumOff val="15000"/>
                  </a:schemeClr>
                </a:solidFill>
                <a:latin typeface="+mn-ea"/>
                <a:ea typeface="+mn-ea"/>
              </a:rPr>
              <a:t>’23.6</a:t>
            </a:r>
            <a:r>
              <a:rPr lang="ko-KR" altLang="en-US" sz="900" kern="0" dirty="0">
                <a:ln>
                  <a:solidFill>
                    <a:schemeClr val="bg1">
                      <a:lumMod val="50000"/>
                      <a:alpha val="0"/>
                    </a:schemeClr>
                  </a:solidFill>
                </a:ln>
                <a:solidFill>
                  <a:schemeClr val="tx1">
                    <a:lumMod val="85000"/>
                    <a:lumOff val="15000"/>
                  </a:schemeClr>
                </a:solidFill>
                <a:latin typeface="+mn-ea"/>
                <a:ea typeface="+mn-ea"/>
              </a:rPr>
              <a:t>월 정책금리를 동결했으나</a:t>
            </a:r>
            <a:r>
              <a:rPr lang="en-US" altLang="ko-KR" sz="900" kern="0" dirty="0">
                <a:ln>
                  <a:solidFill>
                    <a:schemeClr val="bg1">
                      <a:lumMod val="50000"/>
                      <a:alpha val="0"/>
                    </a:schemeClr>
                  </a:solidFill>
                </a:ln>
                <a:solidFill>
                  <a:schemeClr val="tx1">
                    <a:lumMod val="85000"/>
                    <a:lumOff val="15000"/>
                  </a:schemeClr>
                </a:solidFill>
                <a:latin typeface="+mn-ea"/>
                <a:ea typeface="+mn-ea"/>
              </a:rPr>
              <a:t>, 7</a:t>
            </a:r>
            <a:r>
              <a:rPr lang="ko-KR" altLang="en-US" sz="900" kern="0" dirty="0">
                <a:ln>
                  <a:solidFill>
                    <a:schemeClr val="bg1">
                      <a:lumMod val="50000"/>
                      <a:alpha val="0"/>
                    </a:schemeClr>
                  </a:solidFill>
                </a:ln>
                <a:solidFill>
                  <a:schemeClr val="tx1">
                    <a:lumMod val="85000"/>
                    <a:lumOff val="15000"/>
                  </a:schemeClr>
                </a:solidFill>
                <a:latin typeface="+mn-ea"/>
                <a:ea typeface="+mn-ea"/>
              </a:rPr>
              <a:t>월 만장일치로 </a:t>
            </a:r>
            <a:r>
              <a:rPr lang="en-US" altLang="ko-KR" sz="900" kern="0" dirty="0">
                <a:ln>
                  <a:solidFill>
                    <a:schemeClr val="bg1">
                      <a:lumMod val="50000"/>
                      <a:alpha val="0"/>
                    </a:schemeClr>
                  </a:solidFill>
                </a:ln>
                <a:solidFill>
                  <a:schemeClr val="tx1">
                    <a:lumMod val="85000"/>
                    <a:lumOff val="15000"/>
                  </a:schemeClr>
                </a:solidFill>
                <a:latin typeface="+mn-ea"/>
                <a:ea typeface="+mn-ea"/>
              </a:rPr>
              <a:t>0.25%p </a:t>
            </a:r>
            <a:r>
              <a:rPr lang="ko-KR" altLang="en-US" sz="900" kern="0" dirty="0">
                <a:ln>
                  <a:solidFill>
                    <a:schemeClr val="bg1">
                      <a:lumMod val="50000"/>
                      <a:alpha val="0"/>
                    </a:schemeClr>
                  </a:solidFill>
                </a:ln>
                <a:solidFill>
                  <a:schemeClr val="tx1">
                    <a:lumMod val="85000"/>
                    <a:lumOff val="15000"/>
                  </a:schemeClr>
                </a:solidFill>
                <a:latin typeface="+mn-ea"/>
                <a:ea typeface="+mn-ea"/>
              </a:rPr>
              <a:t>인상하며 기준 목표 금리범위</a:t>
            </a:r>
            <a:r>
              <a:rPr lang="en-US" altLang="ko-KR" sz="900" kern="0" dirty="0">
                <a:ln>
                  <a:solidFill>
                    <a:schemeClr val="bg1">
                      <a:lumMod val="50000"/>
                      <a:alpha val="0"/>
                    </a:schemeClr>
                  </a:solidFill>
                </a:ln>
                <a:solidFill>
                  <a:schemeClr val="tx1">
                    <a:lumMod val="85000"/>
                    <a:lumOff val="15000"/>
                  </a:schemeClr>
                </a:solidFill>
                <a:latin typeface="+mn-ea"/>
                <a:ea typeface="+mn-ea"/>
              </a:rPr>
              <a:t>(Fed Funds target rate)</a:t>
            </a:r>
            <a:r>
              <a:rPr lang="ko-KR" altLang="en-US" sz="900" kern="0" dirty="0">
                <a:ln>
                  <a:solidFill>
                    <a:schemeClr val="bg1">
                      <a:lumMod val="50000"/>
                      <a:alpha val="0"/>
                    </a:schemeClr>
                  </a:solidFill>
                </a:ln>
                <a:solidFill>
                  <a:schemeClr val="tx1">
                    <a:lumMod val="85000"/>
                    <a:lumOff val="15000"/>
                  </a:schemeClr>
                </a:solidFill>
                <a:latin typeface="+mn-ea"/>
                <a:ea typeface="+mn-ea"/>
              </a:rPr>
              <a:t>가 </a:t>
            </a:r>
            <a:r>
              <a:rPr lang="en-US" altLang="ko-KR" sz="900" kern="0" dirty="0">
                <a:ln>
                  <a:solidFill>
                    <a:schemeClr val="bg1">
                      <a:lumMod val="50000"/>
                      <a:alpha val="0"/>
                    </a:schemeClr>
                  </a:solidFill>
                </a:ln>
                <a:solidFill>
                  <a:schemeClr val="tx1">
                    <a:lumMod val="85000"/>
                    <a:lumOff val="15000"/>
                  </a:schemeClr>
                </a:solidFill>
                <a:latin typeface="+mn-ea"/>
                <a:ea typeface="+mn-ea"/>
              </a:rPr>
              <a:t>5.25~5.50%</a:t>
            </a:r>
            <a:r>
              <a:rPr lang="ko-KR" altLang="en-US" sz="900" kern="0" dirty="0">
                <a:ln>
                  <a:solidFill>
                    <a:schemeClr val="bg1">
                      <a:lumMod val="50000"/>
                      <a:alpha val="0"/>
                    </a:schemeClr>
                  </a:solidFill>
                </a:ln>
                <a:solidFill>
                  <a:schemeClr val="tx1">
                    <a:lumMod val="85000"/>
                    <a:lumOff val="15000"/>
                  </a:schemeClr>
                </a:solidFill>
                <a:latin typeface="+mn-ea"/>
                <a:ea typeface="+mn-ea"/>
              </a:rPr>
              <a:t>를 기록 </a:t>
            </a:r>
            <a:endParaRPr lang="en-US" altLang="ko-KR" sz="900" kern="0" dirty="0">
              <a:ln>
                <a:solidFill>
                  <a:schemeClr val="bg1">
                    <a:lumMod val="50000"/>
                    <a:alpha val="0"/>
                  </a:schemeClr>
                </a:solidFill>
              </a:ln>
              <a:solidFill>
                <a:schemeClr val="tx1">
                  <a:lumMod val="85000"/>
                  <a:lumOff val="15000"/>
                </a:schemeClr>
              </a:solidFill>
              <a:latin typeface="+mn-ea"/>
              <a:ea typeface="+mn-ea"/>
            </a:endParaRPr>
          </a:p>
          <a:p>
            <a:pPr marL="90000" indent="-90000" fontAlgn="ctr">
              <a:lnSpc>
                <a:spcPct val="110000"/>
              </a:lnSpc>
              <a:spcAft>
                <a:spcPts val="300"/>
              </a:spcAft>
              <a:buFont typeface="Arial" panose="020B0604020202020204" pitchFamily="34" charset="0"/>
              <a:buChar char="•"/>
              <a:defRPr/>
            </a:pPr>
            <a:r>
              <a:rPr lang="ko-KR" altLang="en-US" sz="900" kern="0" dirty="0">
                <a:ln>
                  <a:solidFill>
                    <a:schemeClr val="bg1">
                      <a:lumMod val="50000"/>
                      <a:alpha val="0"/>
                    </a:schemeClr>
                  </a:solidFill>
                </a:ln>
                <a:solidFill>
                  <a:schemeClr val="tx1">
                    <a:lumMod val="85000"/>
                    <a:lumOff val="15000"/>
                  </a:schemeClr>
                </a:solidFill>
                <a:latin typeface="+mn-ea"/>
                <a:ea typeface="+mn-ea"/>
              </a:rPr>
              <a:t>미 연준은 미국 경제상황을 긍정적으로 평가하는 반면</a:t>
            </a:r>
            <a:r>
              <a:rPr lang="en-US" altLang="ko-KR" sz="900" kern="0" dirty="0">
                <a:ln>
                  <a:solidFill>
                    <a:schemeClr val="bg1">
                      <a:lumMod val="50000"/>
                      <a:alpha val="0"/>
                    </a:schemeClr>
                  </a:solidFill>
                </a:ln>
                <a:solidFill>
                  <a:schemeClr val="tx1">
                    <a:lumMod val="85000"/>
                    <a:lumOff val="15000"/>
                  </a:schemeClr>
                </a:solidFill>
                <a:latin typeface="+mn-ea"/>
                <a:ea typeface="+mn-ea"/>
              </a:rPr>
              <a:t>, </a:t>
            </a:r>
            <a:r>
              <a:rPr lang="ko-KR" altLang="en-US" sz="900" kern="0" dirty="0">
                <a:ln>
                  <a:solidFill>
                    <a:schemeClr val="bg1">
                      <a:lumMod val="50000"/>
                      <a:alpha val="0"/>
                    </a:schemeClr>
                  </a:solidFill>
                </a:ln>
                <a:solidFill>
                  <a:schemeClr val="tx1">
                    <a:lumMod val="85000"/>
                    <a:lumOff val="15000"/>
                  </a:schemeClr>
                </a:solidFill>
                <a:latin typeface="+mn-ea"/>
                <a:ea typeface="+mn-ea"/>
              </a:rPr>
              <a:t>물가상승 수준이 여전히 높다고 우려</a:t>
            </a:r>
            <a:endParaRPr lang="en-US" altLang="ko-KR" sz="900" kern="0" dirty="0">
              <a:ln>
                <a:solidFill>
                  <a:schemeClr val="bg1">
                    <a:lumMod val="50000"/>
                    <a:alpha val="0"/>
                  </a:schemeClr>
                </a:solidFill>
              </a:ln>
              <a:solidFill>
                <a:schemeClr val="tx1">
                  <a:lumMod val="85000"/>
                  <a:lumOff val="15000"/>
                </a:schemeClr>
              </a:solidFill>
              <a:latin typeface="+mn-ea"/>
              <a:ea typeface="+mn-ea"/>
            </a:endParaRPr>
          </a:p>
          <a:p>
            <a:pPr marL="90000" indent="-90000" fontAlgn="ctr">
              <a:lnSpc>
                <a:spcPct val="110000"/>
              </a:lnSpc>
              <a:spcAft>
                <a:spcPts val="300"/>
              </a:spcAft>
              <a:buFont typeface="Arial" panose="020B0604020202020204" pitchFamily="34" charset="0"/>
              <a:buChar char="•"/>
              <a:defRPr/>
            </a:pPr>
            <a:r>
              <a:rPr lang="ko-KR" altLang="en-US" sz="900" kern="0" dirty="0">
                <a:ln>
                  <a:solidFill>
                    <a:schemeClr val="bg1">
                      <a:lumMod val="50000"/>
                      <a:alpha val="0"/>
                    </a:schemeClr>
                  </a:solidFill>
                </a:ln>
                <a:solidFill>
                  <a:schemeClr val="tx1">
                    <a:lumMod val="85000"/>
                    <a:lumOff val="15000"/>
                  </a:schemeClr>
                </a:solidFill>
                <a:latin typeface="+mn-ea"/>
                <a:ea typeface="+mn-ea"/>
              </a:rPr>
              <a:t>이에 제롬 파월 의장은 </a:t>
            </a:r>
            <a:r>
              <a:rPr lang="en-US" altLang="ko-KR" sz="900" kern="0" dirty="0">
                <a:ln>
                  <a:solidFill>
                    <a:schemeClr val="bg1">
                      <a:lumMod val="50000"/>
                      <a:alpha val="0"/>
                    </a:schemeClr>
                  </a:solidFill>
                </a:ln>
                <a:solidFill>
                  <a:schemeClr val="tx1">
                    <a:lumMod val="85000"/>
                    <a:lumOff val="15000"/>
                  </a:schemeClr>
                </a:solidFill>
                <a:latin typeface="+mn-ea"/>
                <a:ea typeface="+mn-ea"/>
              </a:rPr>
              <a:t>9</a:t>
            </a:r>
            <a:r>
              <a:rPr lang="ko-KR" altLang="en-US" sz="900" kern="0" dirty="0">
                <a:ln>
                  <a:solidFill>
                    <a:schemeClr val="bg1">
                      <a:lumMod val="50000"/>
                      <a:alpha val="0"/>
                    </a:schemeClr>
                  </a:solidFill>
                </a:ln>
                <a:solidFill>
                  <a:schemeClr val="tx1">
                    <a:lumMod val="85000"/>
                    <a:lumOff val="15000"/>
                  </a:schemeClr>
                </a:solidFill>
                <a:latin typeface="+mn-ea"/>
                <a:ea typeface="+mn-ea"/>
              </a:rPr>
              <a:t>월 </a:t>
            </a:r>
            <a:r>
              <a:rPr lang="en-US" altLang="ko-KR" sz="900" kern="0" dirty="0">
                <a:ln>
                  <a:solidFill>
                    <a:schemeClr val="bg1">
                      <a:lumMod val="50000"/>
                      <a:alpha val="0"/>
                    </a:schemeClr>
                  </a:solidFill>
                </a:ln>
                <a:solidFill>
                  <a:schemeClr val="tx1">
                    <a:lumMod val="85000"/>
                    <a:lumOff val="15000"/>
                  </a:schemeClr>
                </a:solidFill>
                <a:latin typeface="+mn-ea"/>
                <a:ea typeface="+mn-ea"/>
              </a:rPr>
              <a:t>FOMC </a:t>
            </a:r>
            <a:r>
              <a:rPr lang="ko-KR" altLang="en-US" sz="900" kern="0" dirty="0">
                <a:ln>
                  <a:solidFill>
                    <a:schemeClr val="bg1">
                      <a:lumMod val="50000"/>
                      <a:alpha val="0"/>
                    </a:schemeClr>
                  </a:solidFill>
                </a:ln>
                <a:solidFill>
                  <a:schemeClr val="tx1">
                    <a:lumMod val="85000"/>
                    <a:lumOff val="15000"/>
                  </a:schemeClr>
                </a:solidFill>
                <a:latin typeface="+mn-ea"/>
                <a:ea typeface="+mn-ea"/>
              </a:rPr>
              <a:t>회의에서 금리 인상 또는 유지 가능성을 모두 고려하고 있음을 시사</a:t>
            </a:r>
            <a:endParaRPr lang="en-US" altLang="ko-KR" sz="900" kern="0" dirty="0">
              <a:ln>
                <a:solidFill>
                  <a:schemeClr val="bg1">
                    <a:lumMod val="50000"/>
                    <a:alpha val="0"/>
                  </a:schemeClr>
                </a:solidFill>
              </a:ln>
              <a:solidFill>
                <a:schemeClr val="tx1">
                  <a:lumMod val="85000"/>
                  <a:lumOff val="15000"/>
                </a:schemeClr>
              </a:solidFill>
              <a:latin typeface="+mn-ea"/>
              <a:ea typeface="+mn-ea"/>
            </a:endParaRPr>
          </a:p>
          <a:p>
            <a:pPr marL="90000" indent="-90000" fontAlgn="ctr">
              <a:lnSpc>
                <a:spcPct val="110000"/>
              </a:lnSpc>
              <a:spcAft>
                <a:spcPts val="300"/>
              </a:spcAft>
              <a:buFont typeface="Arial" panose="020B0604020202020204" pitchFamily="34" charset="0"/>
              <a:buChar char="•"/>
              <a:defRPr/>
            </a:pPr>
            <a:r>
              <a:rPr lang="ko-KR" altLang="en-US" sz="900" kern="0" dirty="0">
                <a:ln>
                  <a:solidFill>
                    <a:schemeClr val="bg1">
                      <a:lumMod val="50000"/>
                      <a:alpha val="0"/>
                    </a:schemeClr>
                  </a:solidFill>
                </a:ln>
                <a:solidFill>
                  <a:schemeClr val="tx1">
                    <a:lumMod val="85000"/>
                    <a:lumOff val="15000"/>
                  </a:schemeClr>
                </a:solidFill>
                <a:latin typeface="+mn-ea"/>
                <a:ea typeface="+mn-ea"/>
              </a:rPr>
              <a:t>’</a:t>
            </a:r>
            <a:r>
              <a:rPr lang="en-US" altLang="ko-KR" sz="900" kern="0" dirty="0">
                <a:ln>
                  <a:solidFill>
                    <a:schemeClr val="bg1">
                      <a:lumMod val="50000"/>
                      <a:alpha val="0"/>
                    </a:schemeClr>
                  </a:solidFill>
                </a:ln>
                <a:solidFill>
                  <a:schemeClr val="tx1">
                    <a:lumMod val="85000"/>
                    <a:lumOff val="15000"/>
                  </a:schemeClr>
                </a:solidFill>
                <a:latin typeface="+mn-ea"/>
                <a:ea typeface="+mn-ea"/>
              </a:rPr>
              <a:t>23</a:t>
            </a:r>
            <a:r>
              <a:rPr lang="ko-KR" altLang="en-US" sz="900" kern="0" dirty="0">
                <a:ln>
                  <a:solidFill>
                    <a:schemeClr val="bg1">
                      <a:lumMod val="50000"/>
                      <a:alpha val="0"/>
                    </a:schemeClr>
                  </a:solidFill>
                </a:ln>
                <a:solidFill>
                  <a:schemeClr val="tx1">
                    <a:lumMod val="85000"/>
                    <a:lumOff val="15000"/>
                  </a:schemeClr>
                </a:solidFill>
                <a:latin typeface="+mn-ea"/>
                <a:ea typeface="+mn-ea"/>
              </a:rPr>
              <a:t>년 </a:t>
            </a:r>
            <a:r>
              <a:rPr lang="en-US" altLang="ko-KR" sz="900" kern="0" dirty="0">
                <a:ln>
                  <a:solidFill>
                    <a:schemeClr val="bg1">
                      <a:lumMod val="50000"/>
                      <a:alpha val="0"/>
                    </a:schemeClr>
                  </a:solidFill>
                </a:ln>
                <a:solidFill>
                  <a:schemeClr val="tx1">
                    <a:lumMod val="85000"/>
                    <a:lumOff val="15000"/>
                  </a:schemeClr>
                </a:solidFill>
                <a:latin typeface="+mn-ea"/>
                <a:ea typeface="+mn-ea"/>
              </a:rPr>
              <a:t>7</a:t>
            </a:r>
            <a:r>
              <a:rPr lang="ko-KR" altLang="en-US" sz="900" kern="0" dirty="0">
                <a:ln>
                  <a:solidFill>
                    <a:schemeClr val="bg1">
                      <a:lumMod val="50000"/>
                      <a:alpha val="0"/>
                    </a:schemeClr>
                  </a:solidFill>
                </a:ln>
                <a:solidFill>
                  <a:schemeClr val="tx1">
                    <a:lumMod val="85000"/>
                    <a:lumOff val="15000"/>
                  </a:schemeClr>
                </a:solidFill>
                <a:latin typeface="+mn-ea"/>
                <a:ea typeface="+mn-ea"/>
              </a:rPr>
              <a:t>월 한미 금리차는 </a:t>
            </a:r>
            <a:r>
              <a:rPr lang="en-US" altLang="ko-KR" sz="900" kern="0" dirty="0">
                <a:ln>
                  <a:solidFill>
                    <a:schemeClr val="bg1">
                      <a:lumMod val="50000"/>
                      <a:alpha val="0"/>
                    </a:schemeClr>
                  </a:solidFill>
                </a:ln>
                <a:solidFill>
                  <a:schemeClr val="tx1">
                    <a:lumMod val="85000"/>
                    <a:lumOff val="15000"/>
                  </a:schemeClr>
                </a:solidFill>
                <a:latin typeface="+mn-ea"/>
                <a:ea typeface="+mn-ea"/>
              </a:rPr>
              <a:t>2.00%p</a:t>
            </a:r>
            <a:r>
              <a:rPr lang="ko-KR" altLang="en-US" sz="900" kern="0" dirty="0">
                <a:ln>
                  <a:solidFill>
                    <a:schemeClr val="bg1">
                      <a:lumMod val="50000"/>
                      <a:alpha val="0"/>
                    </a:schemeClr>
                  </a:solidFill>
                </a:ln>
                <a:solidFill>
                  <a:schemeClr val="tx1">
                    <a:lumMod val="85000"/>
                    <a:lumOff val="15000"/>
                  </a:schemeClr>
                </a:solidFill>
                <a:latin typeface="+mn-ea"/>
                <a:ea typeface="+mn-ea"/>
              </a:rPr>
              <a:t>로 나타나는 가운데</a:t>
            </a:r>
            <a:r>
              <a:rPr lang="en-US" altLang="ko-KR" sz="900" kern="0" dirty="0">
                <a:ln>
                  <a:solidFill>
                    <a:schemeClr val="bg1">
                      <a:lumMod val="50000"/>
                      <a:alpha val="0"/>
                    </a:schemeClr>
                  </a:solidFill>
                </a:ln>
                <a:solidFill>
                  <a:schemeClr val="tx1">
                    <a:lumMod val="85000"/>
                    <a:lumOff val="15000"/>
                  </a:schemeClr>
                </a:solidFill>
                <a:latin typeface="+mn-ea"/>
                <a:ea typeface="+mn-ea"/>
              </a:rPr>
              <a:t>,</a:t>
            </a:r>
            <a:r>
              <a:rPr lang="ko-KR" altLang="en-US" sz="900" kern="0" dirty="0">
                <a:ln>
                  <a:solidFill>
                    <a:schemeClr val="bg1">
                      <a:lumMod val="50000"/>
                      <a:alpha val="0"/>
                    </a:schemeClr>
                  </a:solidFill>
                </a:ln>
                <a:solidFill>
                  <a:schemeClr val="tx1">
                    <a:lumMod val="85000"/>
                    <a:lumOff val="15000"/>
                  </a:schemeClr>
                </a:solidFill>
                <a:latin typeface="+mn-ea"/>
                <a:ea typeface="+mn-ea"/>
              </a:rPr>
              <a:t> 국내 기준금리 향방은 가계부채 흐름</a:t>
            </a:r>
            <a:r>
              <a:rPr lang="en-US" altLang="ko-KR" sz="900" kern="0" dirty="0">
                <a:ln>
                  <a:solidFill>
                    <a:schemeClr val="bg1">
                      <a:lumMod val="50000"/>
                      <a:alpha val="0"/>
                    </a:schemeClr>
                  </a:solidFill>
                </a:ln>
                <a:solidFill>
                  <a:schemeClr val="tx1">
                    <a:lumMod val="85000"/>
                    <a:lumOff val="15000"/>
                  </a:schemeClr>
                </a:solidFill>
                <a:latin typeface="+mn-ea"/>
                <a:ea typeface="+mn-ea"/>
              </a:rPr>
              <a:t>, </a:t>
            </a:r>
            <a:r>
              <a:rPr lang="ko-KR" altLang="en-US" sz="900" kern="0" dirty="0">
                <a:ln>
                  <a:solidFill>
                    <a:schemeClr val="bg1">
                      <a:lumMod val="50000"/>
                      <a:alpha val="0"/>
                    </a:schemeClr>
                  </a:solidFill>
                </a:ln>
                <a:solidFill>
                  <a:schemeClr val="tx1">
                    <a:lumMod val="85000"/>
                    <a:lumOff val="15000"/>
                  </a:schemeClr>
                </a:solidFill>
                <a:latin typeface="+mn-ea"/>
                <a:ea typeface="+mn-ea"/>
              </a:rPr>
              <a:t>물가상승률</a:t>
            </a:r>
            <a:r>
              <a:rPr lang="en-US" altLang="ko-KR" sz="900" kern="0" dirty="0">
                <a:ln>
                  <a:solidFill>
                    <a:schemeClr val="bg1">
                      <a:lumMod val="50000"/>
                      <a:alpha val="0"/>
                    </a:schemeClr>
                  </a:solidFill>
                </a:ln>
                <a:solidFill>
                  <a:schemeClr val="tx1">
                    <a:lumMod val="85000"/>
                    <a:lumOff val="15000"/>
                  </a:schemeClr>
                </a:solidFill>
                <a:latin typeface="+mn-ea"/>
                <a:ea typeface="+mn-ea"/>
              </a:rPr>
              <a:t>, </a:t>
            </a:r>
            <a:r>
              <a:rPr lang="ko-KR" altLang="en-US" sz="900" kern="0" dirty="0">
                <a:ln>
                  <a:solidFill>
                    <a:schemeClr val="bg1">
                      <a:lumMod val="50000"/>
                      <a:alpha val="0"/>
                    </a:schemeClr>
                  </a:solidFill>
                </a:ln>
                <a:solidFill>
                  <a:schemeClr val="tx1">
                    <a:lumMod val="85000"/>
                    <a:lumOff val="15000"/>
                  </a:schemeClr>
                </a:solidFill>
                <a:latin typeface="+mn-ea"/>
                <a:ea typeface="+mn-ea"/>
              </a:rPr>
              <a:t>대내외 정책 여건 변화 등에 따라 결정될 것으로 예상 </a:t>
            </a:r>
            <a:endParaRPr lang="en-US" altLang="ko-KR" sz="900" kern="0" dirty="0">
              <a:ln>
                <a:solidFill>
                  <a:schemeClr val="bg1">
                    <a:lumMod val="50000"/>
                    <a:alpha val="0"/>
                  </a:schemeClr>
                </a:solidFill>
              </a:ln>
              <a:solidFill>
                <a:schemeClr val="tx1">
                  <a:lumMod val="85000"/>
                  <a:lumOff val="15000"/>
                </a:schemeClr>
              </a:solidFill>
              <a:latin typeface="+mn-ea"/>
              <a:ea typeface="+mn-ea"/>
            </a:endParaRPr>
          </a:p>
        </p:txBody>
      </p:sp>
      <p:sp>
        <p:nvSpPr>
          <p:cNvPr id="36" name="TextBox 35">
            <a:extLst>
              <a:ext uri="{FF2B5EF4-FFF2-40B4-BE49-F238E27FC236}">
                <a16:creationId xmlns:a16="http://schemas.microsoft.com/office/drawing/2014/main" id="{01417D9F-CD4F-41BA-AE14-6BC25E8DE534}"/>
              </a:ext>
            </a:extLst>
          </p:cNvPr>
          <p:cNvSpPr txBox="1"/>
          <p:nvPr/>
        </p:nvSpPr>
        <p:spPr>
          <a:xfrm>
            <a:off x="6738710" y="4521766"/>
            <a:ext cx="2684882" cy="1348277"/>
          </a:xfrm>
          <a:prstGeom prst="rect">
            <a:avLst/>
          </a:prstGeom>
          <a:solidFill>
            <a:schemeClr val="bg1">
              <a:lumMod val="95000"/>
            </a:schemeClr>
          </a:solidFill>
          <a:ln w="12700">
            <a:noFill/>
          </a:ln>
        </p:spPr>
        <p:style>
          <a:lnRef idx="2">
            <a:schemeClr val="accent6">
              <a:shade val="50000"/>
            </a:schemeClr>
          </a:lnRef>
          <a:fillRef idx="1">
            <a:schemeClr val="accent6"/>
          </a:fillRef>
          <a:effectRef idx="0">
            <a:schemeClr val="accent6"/>
          </a:effectRef>
          <a:fontRef idx="minor">
            <a:schemeClr val="lt1"/>
          </a:fontRef>
        </p:style>
        <p:txBody>
          <a:bodyPr lIns="108000" tIns="72000" rIns="108000" bIns="72000" rtlCol="0" anchor="ctr"/>
          <a:lstStyle>
            <a:defPPr>
              <a:defRPr lang="en-US"/>
            </a:defPPr>
            <a:lvl1pPr marL="171450" indent="-171450" algn="just">
              <a:spcAft>
                <a:spcPts val="600"/>
              </a:spcAft>
              <a:buFont typeface="Wingdings" panose="05000000000000000000" pitchFamily="2" charset="2"/>
              <a:buChar char="§"/>
              <a:defRPr sz="1000">
                <a:ln>
                  <a:solidFill>
                    <a:schemeClr val="bg1">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90000" indent="-90000" fontAlgn="ctr">
              <a:lnSpc>
                <a:spcPct val="110000"/>
              </a:lnSpc>
              <a:spcAft>
                <a:spcPts val="300"/>
              </a:spcAft>
              <a:buFont typeface="Arial" panose="020B0604020202020204" pitchFamily="34" charset="0"/>
              <a:buChar char="•"/>
              <a:defRPr/>
            </a:pPr>
            <a:r>
              <a:rPr lang="ko-KR" altLang="en-US" sz="900" kern="0" dirty="0">
                <a:ln>
                  <a:solidFill>
                    <a:schemeClr val="bg1">
                      <a:lumMod val="50000"/>
                      <a:alpha val="0"/>
                    </a:schemeClr>
                  </a:solidFill>
                </a:ln>
                <a:solidFill>
                  <a:schemeClr val="tx1">
                    <a:lumMod val="85000"/>
                    <a:lumOff val="15000"/>
                  </a:schemeClr>
                </a:solidFill>
                <a:latin typeface="+mn-ea"/>
                <a:ea typeface="+mn-ea"/>
              </a:rPr>
              <a:t>국내 소비자물가상승률은 ’</a:t>
            </a:r>
            <a:r>
              <a:rPr lang="en-US" altLang="ko-KR" sz="900" kern="0" dirty="0">
                <a:ln>
                  <a:solidFill>
                    <a:schemeClr val="bg1">
                      <a:lumMod val="50000"/>
                      <a:alpha val="0"/>
                    </a:schemeClr>
                  </a:solidFill>
                </a:ln>
                <a:solidFill>
                  <a:schemeClr val="tx1">
                    <a:lumMod val="85000"/>
                    <a:lumOff val="15000"/>
                  </a:schemeClr>
                </a:solidFill>
                <a:latin typeface="+mn-ea"/>
                <a:ea typeface="+mn-ea"/>
              </a:rPr>
              <a:t>22</a:t>
            </a:r>
            <a:r>
              <a:rPr lang="ko-KR" altLang="en-US" sz="900" kern="0" dirty="0">
                <a:ln>
                  <a:solidFill>
                    <a:schemeClr val="bg1">
                      <a:lumMod val="50000"/>
                      <a:alpha val="0"/>
                    </a:schemeClr>
                  </a:solidFill>
                </a:ln>
                <a:solidFill>
                  <a:schemeClr val="tx1">
                    <a:lumMod val="85000"/>
                    <a:lumOff val="15000"/>
                  </a:schemeClr>
                </a:solidFill>
                <a:latin typeface="+mn-ea"/>
                <a:ea typeface="+mn-ea"/>
              </a:rPr>
              <a:t>년 </a:t>
            </a:r>
            <a:r>
              <a:rPr lang="en-US" altLang="ko-KR" sz="900" kern="0" dirty="0">
                <a:ln>
                  <a:solidFill>
                    <a:schemeClr val="bg1">
                      <a:lumMod val="50000"/>
                      <a:alpha val="0"/>
                    </a:schemeClr>
                  </a:solidFill>
                </a:ln>
                <a:solidFill>
                  <a:schemeClr val="tx1">
                    <a:lumMod val="85000"/>
                    <a:lumOff val="15000"/>
                  </a:schemeClr>
                </a:solidFill>
                <a:latin typeface="+mn-ea"/>
                <a:ea typeface="+mn-ea"/>
              </a:rPr>
              <a:t>7</a:t>
            </a:r>
            <a:r>
              <a:rPr lang="ko-KR" altLang="en-US" sz="900" kern="0" dirty="0">
                <a:ln>
                  <a:solidFill>
                    <a:schemeClr val="bg1">
                      <a:lumMod val="50000"/>
                      <a:alpha val="0"/>
                    </a:schemeClr>
                  </a:solidFill>
                </a:ln>
                <a:solidFill>
                  <a:schemeClr val="tx1">
                    <a:lumMod val="85000"/>
                    <a:lumOff val="15000"/>
                  </a:schemeClr>
                </a:solidFill>
                <a:latin typeface="+mn-ea"/>
                <a:ea typeface="+mn-ea"/>
              </a:rPr>
              <a:t>월 </a:t>
            </a:r>
            <a:r>
              <a:rPr lang="en-US" altLang="ko-KR" sz="900" kern="0" dirty="0">
                <a:ln>
                  <a:solidFill>
                    <a:schemeClr val="bg1">
                      <a:lumMod val="50000"/>
                      <a:alpha val="0"/>
                    </a:schemeClr>
                  </a:solidFill>
                </a:ln>
                <a:solidFill>
                  <a:schemeClr val="tx1">
                    <a:lumMod val="85000"/>
                    <a:lumOff val="15000"/>
                  </a:schemeClr>
                </a:solidFill>
                <a:latin typeface="+mn-ea"/>
                <a:ea typeface="+mn-ea"/>
              </a:rPr>
              <a:t>6.3%</a:t>
            </a:r>
            <a:r>
              <a:rPr lang="ko-KR" altLang="en-US" sz="900" kern="0" dirty="0">
                <a:ln>
                  <a:solidFill>
                    <a:schemeClr val="bg1">
                      <a:lumMod val="50000"/>
                      <a:alpha val="0"/>
                    </a:schemeClr>
                  </a:solidFill>
                </a:ln>
                <a:solidFill>
                  <a:schemeClr val="tx1">
                    <a:lumMod val="85000"/>
                    <a:lumOff val="15000"/>
                  </a:schemeClr>
                </a:solidFill>
                <a:latin typeface="+mn-ea"/>
                <a:ea typeface="+mn-ea"/>
              </a:rPr>
              <a:t>를 기록한 이후 </a:t>
            </a:r>
            <a:r>
              <a:rPr lang="en-US" altLang="ko-KR" sz="900" kern="0" dirty="0">
                <a:ln>
                  <a:solidFill>
                    <a:schemeClr val="bg1">
                      <a:lumMod val="50000"/>
                      <a:alpha val="0"/>
                    </a:schemeClr>
                  </a:solidFill>
                </a:ln>
                <a:solidFill>
                  <a:schemeClr val="tx1">
                    <a:lumMod val="85000"/>
                    <a:lumOff val="15000"/>
                  </a:schemeClr>
                </a:solidFill>
                <a:latin typeface="+mn-ea"/>
                <a:ea typeface="+mn-ea"/>
              </a:rPr>
              <a:t>’23</a:t>
            </a:r>
            <a:r>
              <a:rPr lang="ko-KR" altLang="en-US" sz="900" kern="0" dirty="0">
                <a:ln>
                  <a:solidFill>
                    <a:schemeClr val="bg1">
                      <a:lumMod val="50000"/>
                      <a:alpha val="0"/>
                    </a:schemeClr>
                  </a:solidFill>
                </a:ln>
                <a:solidFill>
                  <a:schemeClr val="tx1">
                    <a:lumMod val="85000"/>
                    <a:lumOff val="15000"/>
                  </a:schemeClr>
                </a:solidFill>
                <a:latin typeface="+mn-ea"/>
                <a:ea typeface="+mn-ea"/>
              </a:rPr>
              <a:t>년 </a:t>
            </a:r>
            <a:r>
              <a:rPr lang="en-US" altLang="ko-KR" sz="900" kern="0" dirty="0">
                <a:ln>
                  <a:solidFill>
                    <a:schemeClr val="bg1">
                      <a:lumMod val="50000"/>
                      <a:alpha val="0"/>
                    </a:schemeClr>
                  </a:solidFill>
                </a:ln>
                <a:solidFill>
                  <a:schemeClr val="tx1">
                    <a:lumMod val="85000"/>
                    <a:lumOff val="15000"/>
                  </a:schemeClr>
                </a:solidFill>
                <a:latin typeface="+mn-ea"/>
                <a:ea typeface="+mn-ea"/>
              </a:rPr>
              <a:t>7</a:t>
            </a:r>
            <a:r>
              <a:rPr lang="ko-KR" altLang="en-US" sz="900" kern="0" dirty="0">
                <a:ln>
                  <a:solidFill>
                    <a:schemeClr val="bg1">
                      <a:lumMod val="50000"/>
                      <a:alpha val="0"/>
                    </a:schemeClr>
                  </a:solidFill>
                </a:ln>
                <a:solidFill>
                  <a:schemeClr val="tx1">
                    <a:lumMod val="85000"/>
                    <a:lumOff val="15000"/>
                  </a:schemeClr>
                </a:solidFill>
                <a:latin typeface="+mn-ea"/>
                <a:ea typeface="+mn-ea"/>
              </a:rPr>
              <a:t>월 </a:t>
            </a:r>
            <a:r>
              <a:rPr lang="en-US" altLang="ko-KR" sz="900" kern="0" dirty="0">
                <a:ln>
                  <a:solidFill>
                    <a:schemeClr val="bg1">
                      <a:lumMod val="50000"/>
                      <a:alpha val="0"/>
                    </a:schemeClr>
                  </a:solidFill>
                </a:ln>
                <a:solidFill>
                  <a:schemeClr val="tx1">
                    <a:lumMod val="85000"/>
                    <a:lumOff val="15000"/>
                  </a:schemeClr>
                </a:solidFill>
                <a:latin typeface="+mn-ea"/>
                <a:ea typeface="+mn-ea"/>
              </a:rPr>
              <a:t>2.3%</a:t>
            </a:r>
            <a:r>
              <a:rPr lang="ko-KR" altLang="en-US" sz="900" kern="0" dirty="0">
                <a:ln>
                  <a:solidFill>
                    <a:schemeClr val="bg1">
                      <a:lumMod val="50000"/>
                      <a:alpha val="0"/>
                    </a:schemeClr>
                  </a:solidFill>
                </a:ln>
                <a:solidFill>
                  <a:schemeClr val="tx1">
                    <a:lumMod val="85000"/>
                    <a:lumOff val="15000"/>
                  </a:schemeClr>
                </a:solidFill>
                <a:latin typeface="+mn-ea"/>
                <a:ea typeface="+mn-ea"/>
              </a:rPr>
              <a:t>로 둔화 흐름을 이어가고 있음</a:t>
            </a:r>
            <a:endParaRPr lang="en-US" altLang="ko-KR" sz="900" kern="0" dirty="0">
              <a:ln>
                <a:solidFill>
                  <a:schemeClr val="bg1">
                    <a:lumMod val="50000"/>
                    <a:alpha val="0"/>
                  </a:schemeClr>
                </a:solidFill>
              </a:ln>
              <a:solidFill>
                <a:schemeClr val="tx1">
                  <a:lumMod val="85000"/>
                  <a:lumOff val="15000"/>
                </a:schemeClr>
              </a:solidFill>
              <a:latin typeface="+mn-ea"/>
              <a:ea typeface="+mn-ea"/>
            </a:endParaRPr>
          </a:p>
          <a:p>
            <a:pPr marL="90000" indent="-90000" fontAlgn="ctr">
              <a:lnSpc>
                <a:spcPct val="110000"/>
              </a:lnSpc>
              <a:spcAft>
                <a:spcPts val="300"/>
              </a:spcAft>
              <a:buFont typeface="Arial" panose="020B0604020202020204" pitchFamily="34" charset="0"/>
              <a:buChar char="•"/>
              <a:defRPr/>
            </a:pPr>
            <a:r>
              <a:rPr lang="ko-KR" altLang="en-US" sz="900" kern="0" dirty="0">
                <a:ln>
                  <a:solidFill>
                    <a:schemeClr val="bg1">
                      <a:lumMod val="50000"/>
                      <a:alpha val="0"/>
                    </a:schemeClr>
                  </a:solidFill>
                </a:ln>
                <a:solidFill>
                  <a:schemeClr val="tx1">
                    <a:lumMod val="85000"/>
                    <a:lumOff val="15000"/>
                  </a:schemeClr>
                </a:solidFill>
                <a:latin typeface="+mn-ea"/>
                <a:ea typeface="+mn-ea"/>
              </a:rPr>
              <a:t>일반인의 기대인플레이션율</a:t>
            </a:r>
            <a:r>
              <a:rPr lang="en-US" altLang="ko-KR" sz="900" kern="0" dirty="0">
                <a:ln>
                  <a:solidFill>
                    <a:schemeClr val="bg1">
                      <a:lumMod val="50000"/>
                      <a:alpha val="0"/>
                    </a:schemeClr>
                  </a:solidFill>
                </a:ln>
                <a:solidFill>
                  <a:schemeClr val="tx1">
                    <a:lumMod val="85000"/>
                    <a:lumOff val="15000"/>
                  </a:schemeClr>
                </a:solidFill>
                <a:latin typeface="+mn-ea"/>
                <a:ea typeface="+mn-ea"/>
              </a:rPr>
              <a:t>(</a:t>
            </a:r>
            <a:r>
              <a:rPr lang="ko-KR" altLang="en-US" sz="900" kern="0" dirty="0">
                <a:ln>
                  <a:solidFill>
                    <a:schemeClr val="bg1">
                      <a:lumMod val="50000"/>
                      <a:alpha val="0"/>
                    </a:schemeClr>
                  </a:solidFill>
                </a:ln>
                <a:solidFill>
                  <a:schemeClr val="tx1">
                    <a:lumMod val="85000"/>
                    <a:lumOff val="15000"/>
                  </a:schemeClr>
                </a:solidFill>
                <a:latin typeface="+mn-ea"/>
                <a:ea typeface="+mn-ea"/>
              </a:rPr>
              <a:t>향후 </a:t>
            </a:r>
            <a:r>
              <a:rPr lang="en-US" altLang="ko-KR" sz="900" kern="0" dirty="0">
                <a:ln>
                  <a:solidFill>
                    <a:schemeClr val="bg1">
                      <a:lumMod val="50000"/>
                      <a:alpha val="0"/>
                    </a:schemeClr>
                  </a:solidFill>
                </a:ln>
                <a:solidFill>
                  <a:schemeClr val="tx1">
                    <a:lumMod val="85000"/>
                    <a:lumOff val="15000"/>
                  </a:schemeClr>
                </a:solidFill>
                <a:latin typeface="+mn-ea"/>
                <a:ea typeface="+mn-ea"/>
              </a:rPr>
              <a:t>1</a:t>
            </a:r>
            <a:r>
              <a:rPr lang="ko-KR" altLang="en-US" sz="900" kern="0" dirty="0">
                <a:ln>
                  <a:solidFill>
                    <a:schemeClr val="bg1">
                      <a:lumMod val="50000"/>
                      <a:alpha val="0"/>
                    </a:schemeClr>
                  </a:solidFill>
                </a:ln>
                <a:solidFill>
                  <a:schemeClr val="tx1">
                    <a:lumMod val="85000"/>
                    <a:lumOff val="15000"/>
                  </a:schemeClr>
                </a:solidFill>
                <a:latin typeface="+mn-ea"/>
                <a:ea typeface="+mn-ea"/>
              </a:rPr>
              <a:t>년</a:t>
            </a:r>
            <a:r>
              <a:rPr lang="en-US" altLang="ko-KR" sz="900" kern="0" dirty="0">
                <a:ln>
                  <a:solidFill>
                    <a:schemeClr val="bg1">
                      <a:lumMod val="50000"/>
                      <a:alpha val="0"/>
                    </a:schemeClr>
                  </a:solidFill>
                </a:ln>
                <a:solidFill>
                  <a:schemeClr val="tx1">
                    <a:lumMod val="85000"/>
                    <a:lumOff val="15000"/>
                  </a:schemeClr>
                </a:solidFill>
                <a:latin typeface="+mn-ea"/>
                <a:ea typeface="+mn-ea"/>
              </a:rPr>
              <a:t>)</a:t>
            </a:r>
            <a:r>
              <a:rPr lang="ko-KR" altLang="en-US" sz="900" kern="0" dirty="0">
                <a:ln>
                  <a:solidFill>
                    <a:schemeClr val="bg1">
                      <a:lumMod val="50000"/>
                      <a:alpha val="0"/>
                    </a:schemeClr>
                  </a:solidFill>
                </a:ln>
                <a:solidFill>
                  <a:schemeClr val="tx1">
                    <a:lumMod val="85000"/>
                    <a:lumOff val="15000"/>
                  </a:schemeClr>
                </a:solidFill>
                <a:latin typeface="+mn-ea"/>
                <a:ea typeface="+mn-ea"/>
              </a:rPr>
              <a:t> 또한 </a:t>
            </a:r>
            <a:r>
              <a:rPr lang="en-US" altLang="ko-KR" sz="900" kern="0" dirty="0">
                <a:ln>
                  <a:solidFill>
                    <a:schemeClr val="bg1">
                      <a:lumMod val="50000"/>
                      <a:alpha val="0"/>
                    </a:schemeClr>
                  </a:solidFill>
                </a:ln>
                <a:solidFill>
                  <a:schemeClr val="tx1">
                    <a:lumMod val="85000"/>
                    <a:lumOff val="15000"/>
                  </a:schemeClr>
                </a:solidFill>
                <a:latin typeface="+mn-ea"/>
                <a:ea typeface="+mn-ea"/>
              </a:rPr>
              <a:t>’22</a:t>
            </a:r>
            <a:r>
              <a:rPr lang="ko-KR" altLang="en-US" sz="900" kern="0" dirty="0">
                <a:ln>
                  <a:solidFill>
                    <a:schemeClr val="bg1">
                      <a:lumMod val="50000"/>
                      <a:alpha val="0"/>
                    </a:schemeClr>
                  </a:solidFill>
                </a:ln>
                <a:solidFill>
                  <a:schemeClr val="tx1">
                    <a:lumMod val="85000"/>
                    <a:lumOff val="15000"/>
                  </a:schemeClr>
                </a:solidFill>
                <a:latin typeface="+mn-ea"/>
                <a:ea typeface="+mn-ea"/>
              </a:rPr>
              <a:t>년 </a:t>
            </a:r>
            <a:r>
              <a:rPr lang="en-US" altLang="ko-KR" sz="900" kern="0" dirty="0">
                <a:ln>
                  <a:solidFill>
                    <a:schemeClr val="bg1">
                      <a:lumMod val="50000"/>
                      <a:alpha val="0"/>
                    </a:schemeClr>
                  </a:solidFill>
                </a:ln>
                <a:solidFill>
                  <a:schemeClr val="tx1">
                    <a:lumMod val="85000"/>
                    <a:lumOff val="15000"/>
                  </a:schemeClr>
                </a:solidFill>
                <a:latin typeface="+mn-ea"/>
                <a:ea typeface="+mn-ea"/>
              </a:rPr>
              <a:t>7</a:t>
            </a:r>
            <a:r>
              <a:rPr lang="ko-KR" altLang="en-US" sz="900" kern="0" dirty="0">
                <a:ln>
                  <a:solidFill>
                    <a:schemeClr val="bg1">
                      <a:lumMod val="50000"/>
                      <a:alpha val="0"/>
                    </a:schemeClr>
                  </a:solidFill>
                </a:ln>
                <a:solidFill>
                  <a:schemeClr val="tx1">
                    <a:lumMod val="85000"/>
                    <a:lumOff val="15000"/>
                  </a:schemeClr>
                </a:solidFill>
                <a:latin typeface="+mn-ea"/>
                <a:ea typeface="+mn-ea"/>
              </a:rPr>
              <a:t>월 </a:t>
            </a:r>
            <a:r>
              <a:rPr lang="en-US" altLang="ko-KR" sz="900" kern="0" dirty="0">
                <a:ln>
                  <a:solidFill>
                    <a:schemeClr val="bg1">
                      <a:lumMod val="50000"/>
                      <a:alpha val="0"/>
                    </a:schemeClr>
                  </a:solidFill>
                </a:ln>
                <a:solidFill>
                  <a:schemeClr val="tx1">
                    <a:lumMod val="85000"/>
                    <a:lumOff val="15000"/>
                  </a:schemeClr>
                </a:solidFill>
                <a:latin typeface="+mn-ea"/>
                <a:ea typeface="+mn-ea"/>
              </a:rPr>
              <a:t>4.7%</a:t>
            </a:r>
            <a:r>
              <a:rPr lang="ko-KR" altLang="en-US" sz="900" kern="0" dirty="0">
                <a:ln>
                  <a:solidFill>
                    <a:schemeClr val="bg1">
                      <a:lumMod val="50000"/>
                      <a:alpha val="0"/>
                    </a:schemeClr>
                  </a:solidFill>
                </a:ln>
                <a:solidFill>
                  <a:schemeClr val="tx1">
                    <a:lumMod val="85000"/>
                    <a:lumOff val="15000"/>
                  </a:schemeClr>
                </a:solidFill>
                <a:latin typeface="+mn-ea"/>
                <a:ea typeface="+mn-ea"/>
              </a:rPr>
              <a:t>를 기록한 이후 </a:t>
            </a:r>
            <a:r>
              <a:rPr lang="en-US" altLang="ko-KR" sz="900" kern="0" dirty="0">
                <a:ln>
                  <a:solidFill>
                    <a:schemeClr val="bg1">
                      <a:lumMod val="50000"/>
                      <a:alpha val="0"/>
                    </a:schemeClr>
                  </a:solidFill>
                </a:ln>
                <a:solidFill>
                  <a:schemeClr val="tx1">
                    <a:lumMod val="85000"/>
                    <a:lumOff val="15000"/>
                  </a:schemeClr>
                </a:solidFill>
                <a:latin typeface="+mn-ea"/>
                <a:ea typeface="+mn-ea"/>
              </a:rPr>
              <a:t>’23</a:t>
            </a:r>
            <a:r>
              <a:rPr lang="ko-KR" altLang="en-US" sz="900" kern="0" dirty="0">
                <a:ln>
                  <a:solidFill>
                    <a:schemeClr val="bg1">
                      <a:lumMod val="50000"/>
                      <a:alpha val="0"/>
                    </a:schemeClr>
                  </a:solidFill>
                </a:ln>
                <a:solidFill>
                  <a:schemeClr val="tx1">
                    <a:lumMod val="85000"/>
                    <a:lumOff val="15000"/>
                  </a:schemeClr>
                </a:solidFill>
                <a:latin typeface="+mn-ea"/>
                <a:ea typeface="+mn-ea"/>
              </a:rPr>
              <a:t>년 </a:t>
            </a:r>
            <a:r>
              <a:rPr lang="en-US" altLang="ko-KR" sz="900" kern="0" dirty="0">
                <a:ln>
                  <a:solidFill>
                    <a:schemeClr val="bg1">
                      <a:lumMod val="50000"/>
                      <a:alpha val="0"/>
                    </a:schemeClr>
                  </a:solidFill>
                </a:ln>
                <a:solidFill>
                  <a:schemeClr val="tx1">
                    <a:lumMod val="85000"/>
                    <a:lumOff val="15000"/>
                  </a:schemeClr>
                </a:solidFill>
                <a:latin typeface="+mn-ea"/>
                <a:ea typeface="+mn-ea"/>
              </a:rPr>
              <a:t>8</a:t>
            </a:r>
            <a:r>
              <a:rPr lang="ko-KR" altLang="en-US" sz="900" kern="0" dirty="0">
                <a:ln>
                  <a:solidFill>
                    <a:schemeClr val="bg1">
                      <a:lumMod val="50000"/>
                      <a:alpha val="0"/>
                    </a:schemeClr>
                  </a:solidFill>
                </a:ln>
                <a:solidFill>
                  <a:schemeClr val="tx1">
                    <a:lumMod val="85000"/>
                    <a:lumOff val="15000"/>
                  </a:schemeClr>
                </a:solidFill>
                <a:latin typeface="+mn-ea"/>
                <a:ea typeface="+mn-ea"/>
              </a:rPr>
              <a:t>월 </a:t>
            </a:r>
            <a:r>
              <a:rPr lang="en-US" altLang="ko-KR" sz="900" kern="0" dirty="0">
                <a:ln>
                  <a:solidFill>
                    <a:schemeClr val="bg1">
                      <a:lumMod val="50000"/>
                      <a:alpha val="0"/>
                    </a:schemeClr>
                  </a:solidFill>
                </a:ln>
                <a:solidFill>
                  <a:schemeClr val="tx1">
                    <a:lumMod val="85000"/>
                    <a:lumOff val="15000"/>
                  </a:schemeClr>
                </a:solidFill>
                <a:latin typeface="+mn-ea"/>
                <a:ea typeface="+mn-ea"/>
              </a:rPr>
              <a:t>3.3%</a:t>
            </a:r>
            <a:r>
              <a:rPr lang="ko-KR" altLang="en-US" sz="900" kern="0" dirty="0">
                <a:ln>
                  <a:solidFill>
                    <a:schemeClr val="bg1">
                      <a:lumMod val="50000"/>
                      <a:alpha val="0"/>
                    </a:schemeClr>
                  </a:solidFill>
                </a:ln>
                <a:solidFill>
                  <a:schemeClr val="tx1">
                    <a:lumMod val="85000"/>
                    <a:lumOff val="15000"/>
                  </a:schemeClr>
                </a:solidFill>
                <a:latin typeface="+mn-ea"/>
                <a:ea typeface="+mn-ea"/>
              </a:rPr>
              <a:t>로 나타남 </a:t>
            </a:r>
            <a:endParaRPr lang="en-US" altLang="ko-KR" sz="900" kern="0" dirty="0">
              <a:ln>
                <a:solidFill>
                  <a:schemeClr val="bg1">
                    <a:lumMod val="50000"/>
                    <a:alpha val="0"/>
                  </a:schemeClr>
                </a:solidFill>
              </a:ln>
              <a:solidFill>
                <a:schemeClr val="tx1">
                  <a:lumMod val="85000"/>
                  <a:lumOff val="15000"/>
                </a:schemeClr>
              </a:solidFill>
              <a:latin typeface="+mn-ea"/>
              <a:ea typeface="+mn-ea"/>
            </a:endParaRPr>
          </a:p>
          <a:p>
            <a:pPr marL="90000" indent="-90000" fontAlgn="ctr">
              <a:lnSpc>
                <a:spcPct val="110000"/>
              </a:lnSpc>
              <a:spcAft>
                <a:spcPts val="300"/>
              </a:spcAft>
              <a:buFont typeface="Arial" panose="020B0604020202020204" pitchFamily="34" charset="0"/>
              <a:buChar char="•"/>
              <a:defRPr/>
            </a:pPr>
            <a:r>
              <a:rPr lang="en-US" altLang="ko-KR" sz="900" kern="0" dirty="0">
                <a:ln>
                  <a:solidFill>
                    <a:schemeClr val="bg1">
                      <a:lumMod val="50000"/>
                      <a:alpha val="0"/>
                    </a:schemeClr>
                  </a:solidFill>
                </a:ln>
                <a:solidFill>
                  <a:schemeClr val="tx1">
                    <a:lumMod val="85000"/>
                    <a:lumOff val="15000"/>
                  </a:schemeClr>
                </a:solidFill>
                <a:latin typeface="+mn-ea"/>
                <a:ea typeface="+mn-ea"/>
              </a:rPr>
              <a:t>’23</a:t>
            </a:r>
            <a:r>
              <a:rPr lang="ko-KR" altLang="en-US" sz="900" kern="0" dirty="0">
                <a:ln>
                  <a:solidFill>
                    <a:schemeClr val="bg1">
                      <a:lumMod val="50000"/>
                      <a:alpha val="0"/>
                    </a:schemeClr>
                  </a:solidFill>
                </a:ln>
                <a:solidFill>
                  <a:schemeClr val="tx1">
                    <a:lumMod val="85000"/>
                    <a:lumOff val="15000"/>
                  </a:schemeClr>
                </a:solidFill>
                <a:latin typeface="+mn-ea"/>
                <a:ea typeface="+mn-ea"/>
              </a:rPr>
              <a:t>년 </a:t>
            </a:r>
            <a:r>
              <a:rPr lang="en-US" altLang="ko-KR" sz="900" kern="0" dirty="0">
                <a:ln>
                  <a:solidFill>
                    <a:schemeClr val="bg1">
                      <a:lumMod val="50000"/>
                      <a:alpha val="0"/>
                    </a:schemeClr>
                  </a:solidFill>
                </a:ln>
                <a:solidFill>
                  <a:schemeClr val="tx1">
                    <a:lumMod val="85000"/>
                    <a:lumOff val="15000"/>
                  </a:schemeClr>
                </a:solidFill>
                <a:latin typeface="+mn-ea"/>
                <a:ea typeface="+mn-ea"/>
              </a:rPr>
              <a:t>8</a:t>
            </a:r>
            <a:r>
              <a:rPr lang="ko-KR" altLang="en-US" sz="900" kern="0" dirty="0">
                <a:ln>
                  <a:solidFill>
                    <a:schemeClr val="bg1">
                      <a:lumMod val="50000"/>
                      <a:alpha val="0"/>
                    </a:schemeClr>
                  </a:solidFill>
                </a:ln>
                <a:solidFill>
                  <a:schemeClr val="tx1">
                    <a:lumMod val="85000"/>
                    <a:lumOff val="15000"/>
                  </a:schemeClr>
                </a:solidFill>
                <a:latin typeface="+mn-ea"/>
                <a:ea typeface="+mn-ea"/>
              </a:rPr>
              <a:t>월 한국은행은 소비자물가 상승률이 </a:t>
            </a:r>
            <a:r>
              <a:rPr lang="en-US" altLang="ko-KR" sz="900" kern="0" dirty="0">
                <a:ln>
                  <a:solidFill>
                    <a:schemeClr val="bg1">
                      <a:lumMod val="50000"/>
                      <a:alpha val="0"/>
                    </a:schemeClr>
                  </a:solidFill>
                </a:ln>
                <a:solidFill>
                  <a:schemeClr val="tx1">
                    <a:lumMod val="85000"/>
                    <a:lumOff val="15000"/>
                  </a:schemeClr>
                </a:solidFill>
                <a:latin typeface="+mn-ea"/>
                <a:ea typeface="+mn-ea"/>
              </a:rPr>
              <a:t>8</a:t>
            </a:r>
            <a:r>
              <a:rPr lang="ko-KR" altLang="en-US" sz="900" kern="0" dirty="0">
                <a:ln>
                  <a:solidFill>
                    <a:schemeClr val="bg1">
                      <a:lumMod val="50000"/>
                      <a:alpha val="0"/>
                    </a:schemeClr>
                  </a:solidFill>
                </a:ln>
                <a:solidFill>
                  <a:schemeClr val="tx1">
                    <a:lumMod val="85000"/>
                    <a:lumOff val="15000"/>
                  </a:schemeClr>
                </a:solidFill>
                <a:latin typeface="+mn-ea"/>
                <a:ea typeface="+mn-ea"/>
              </a:rPr>
              <a:t>월부터 다시 높아질 것으로 예상하면서</a:t>
            </a:r>
            <a:r>
              <a:rPr lang="en-US" altLang="ko-KR" sz="900" kern="0" dirty="0">
                <a:ln>
                  <a:solidFill>
                    <a:schemeClr val="bg1">
                      <a:lumMod val="50000"/>
                      <a:alpha val="0"/>
                    </a:schemeClr>
                  </a:solidFill>
                </a:ln>
                <a:solidFill>
                  <a:schemeClr val="tx1">
                    <a:lumMod val="85000"/>
                    <a:lumOff val="15000"/>
                  </a:schemeClr>
                </a:solidFill>
                <a:latin typeface="+mn-ea"/>
                <a:ea typeface="+mn-ea"/>
              </a:rPr>
              <a:t>,</a:t>
            </a:r>
            <a:r>
              <a:rPr lang="ko-KR" altLang="en-US" sz="900" kern="0" dirty="0">
                <a:ln>
                  <a:solidFill>
                    <a:schemeClr val="bg1">
                      <a:lumMod val="50000"/>
                      <a:alpha val="0"/>
                    </a:schemeClr>
                  </a:solidFill>
                </a:ln>
                <a:solidFill>
                  <a:schemeClr val="tx1">
                    <a:lumMod val="85000"/>
                    <a:lumOff val="15000"/>
                  </a:schemeClr>
                </a:solidFill>
                <a:latin typeface="+mn-ea"/>
                <a:ea typeface="+mn-ea"/>
              </a:rPr>
              <a:t> 국제유가 추이</a:t>
            </a:r>
            <a:r>
              <a:rPr lang="en-US" altLang="ko-KR" sz="900" kern="0" dirty="0">
                <a:ln>
                  <a:solidFill>
                    <a:schemeClr val="bg1">
                      <a:lumMod val="50000"/>
                      <a:alpha val="0"/>
                    </a:schemeClr>
                  </a:solidFill>
                </a:ln>
                <a:solidFill>
                  <a:schemeClr val="tx1">
                    <a:lumMod val="85000"/>
                    <a:lumOff val="15000"/>
                  </a:schemeClr>
                </a:solidFill>
                <a:latin typeface="+mn-ea"/>
                <a:ea typeface="+mn-ea"/>
              </a:rPr>
              <a:t>, </a:t>
            </a:r>
            <a:r>
              <a:rPr lang="ko-KR" altLang="en-US" sz="900" kern="0" dirty="0">
                <a:ln>
                  <a:solidFill>
                    <a:schemeClr val="bg1">
                      <a:lumMod val="50000"/>
                      <a:alpha val="0"/>
                    </a:schemeClr>
                  </a:solidFill>
                </a:ln>
                <a:solidFill>
                  <a:schemeClr val="tx1">
                    <a:lumMod val="85000"/>
                    <a:lumOff val="15000"/>
                  </a:schemeClr>
                </a:solidFill>
                <a:latin typeface="+mn-ea"/>
                <a:ea typeface="+mn-ea"/>
              </a:rPr>
              <a:t>기상여건</a:t>
            </a:r>
            <a:r>
              <a:rPr lang="en-US" altLang="ko-KR" sz="900" kern="0" dirty="0">
                <a:ln>
                  <a:solidFill>
                    <a:schemeClr val="bg1">
                      <a:lumMod val="50000"/>
                      <a:alpha val="0"/>
                    </a:schemeClr>
                  </a:solidFill>
                </a:ln>
                <a:solidFill>
                  <a:schemeClr val="tx1">
                    <a:lumMod val="85000"/>
                    <a:lumOff val="15000"/>
                  </a:schemeClr>
                </a:solidFill>
                <a:latin typeface="+mn-ea"/>
                <a:ea typeface="+mn-ea"/>
              </a:rPr>
              <a:t>, </a:t>
            </a:r>
            <a:r>
              <a:rPr lang="ko-KR" altLang="en-US" sz="900" kern="0" dirty="0">
                <a:ln>
                  <a:solidFill>
                    <a:schemeClr val="bg1">
                      <a:lumMod val="50000"/>
                      <a:alpha val="0"/>
                    </a:schemeClr>
                  </a:solidFill>
                </a:ln>
                <a:solidFill>
                  <a:schemeClr val="tx1">
                    <a:lumMod val="85000"/>
                    <a:lumOff val="15000"/>
                  </a:schemeClr>
                </a:solidFill>
                <a:latin typeface="+mn-ea"/>
                <a:ea typeface="+mn-ea"/>
              </a:rPr>
              <a:t>공공요금 인상 등 물가 전망경로에 불확실성이 크다고 발표하여 지속적인 모니터링 필요</a:t>
            </a:r>
            <a:endParaRPr lang="en-US" altLang="ko-KR" sz="900" kern="0" dirty="0">
              <a:ln>
                <a:solidFill>
                  <a:schemeClr val="bg1">
                    <a:lumMod val="50000"/>
                    <a:alpha val="0"/>
                  </a:schemeClr>
                </a:solidFill>
              </a:ln>
              <a:solidFill>
                <a:schemeClr val="tx1">
                  <a:lumMod val="85000"/>
                  <a:lumOff val="15000"/>
                </a:schemeClr>
              </a:solidFill>
              <a:latin typeface="+mn-ea"/>
              <a:ea typeface="+mn-ea"/>
            </a:endParaRPr>
          </a:p>
        </p:txBody>
      </p:sp>
      <p:sp>
        <p:nvSpPr>
          <p:cNvPr id="45" name="TextBox 44">
            <a:extLst>
              <a:ext uri="{FF2B5EF4-FFF2-40B4-BE49-F238E27FC236}">
                <a16:creationId xmlns:a16="http://schemas.microsoft.com/office/drawing/2014/main" id="{1E809316-555B-4F76-9F18-FDBC414D28EB}"/>
              </a:ext>
            </a:extLst>
          </p:cNvPr>
          <p:cNvSpPr txBox="1"/>
          <p:nvPr/>
        </p:nvSpPr>
        <p:spPr>
          <a:xfrm>
            <a:off x="6738711" y="5845499"/>
            <a:ext cx="2709020"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한국은행  </a:t>
            </a:r>
          </a:p>
          <a:p>
            <a:r>
              <a:rPr lang="en-US" altLang="ko-KR" dirty="0">
                <a:solidFill>
                  <a:schemeClr val="bg1">
                    <a:lumMod val="50000"/>
                  </a:schemeClr>
                </a:solidFill>
              </a:rPr>
              <a:t>Note: </a:t>
            </a:r>
            <a:r>
              <a:rPr lang="ko-KR" altLang="en-US" dirty="0">
                <a:solidFill>
                  <a:schemeClr val="bg1">
                    <a:lumMod val="50000"/>
                  </a:schemeClr>
                </a:solidFill>
              </a:rPr>
              <a:t>전년동월대비</a:t>
            </a:r>
          </a:p>
        </p:txBody>
      </p:sp>
    </p:spTree>
    <p:extLst>
      <p:ext uri="{BB962C8B-B14F-4D97-AF65-F5344CB8AC3E}">
        <p14:creationId xmlns:p14="http://schemas.microsoft.com/office/powerpoint/2010/main" val="1686711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ED698C70-F79A-47E5-9957-4A5768D01E08}"/>
              </a:ext>
            </a:extLst>
          </p:cNvPr>
          <p:cNvSpPr txBox="1"/>
          <p:nvPr/>
        </p:nvSpPr>
        <p:spPr>
          <a:xfrm>
            <a:off x="5132389" y="5845499"/>
            <a:ext cx="4284613"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한국은행 </a:t>
            </a:r>
            <a:r>
              <a:rPr lang="en-US" altLang="ko-KR" dirty="0">
                <a:solidFill>
                  <a:schemeClr val="bg1">
                    <a:lumMod val="50000"/>
                  </a:schemeClr>
                </a:solidFill>
              </a:rPr>
              <a:t>, </a:t>
            </a:r>
            <a:r>
              <a:rPr lang="ko-KR" altLang="en-US" dirty="0">
                <a:solidFill>
                  <a:schemeClr val="bg1">
                    <a:lumMod val="50000"/>
                  </a:schemeClr>
                </a:solidFill>
              </a:rPr>
              <a:t>금융감독원</a:t>
            </a:r>
          </a:p>
          <a:p>
            <a:r>
              <a:rPr lang="en-US" altLang="ko-KR" dirty="0">
                <a:solidFill>
                  <a:schemeClr val="bg1">
                    <a:lumMod val="50000"/>
                  </a:schemeClr>
                </a:solidFill>
              </a:rPr>
              <a:t>Note: </a:t>
            </a:r>
            <a:r>
              <a:rPr lang="ko-KR" altLang="en-US" dirty="0">
                <a:solidFill>
                  <a:schemeClr val="bg1">
                    <a:lumMod val="50000"/>
                  </a:schemeClr>
                </a:solidFill>
              </a:rPr>
              <a:t>연체율은 각 분기 말 기준</a:t>
            </a:r>
          </a:p>
        </p:txBody>
      </p:sp>
      <p:sp>
        <p:nvSpPr>
          <p:cNvPr id="28" name="텍스트 개체 틀 27">
            <a:extLst>
              <a:ext uri="{FF2B5EF4-FFF2-40B4-BE49-F238E27FC236}">
                <a16:creationId xmlns:a16="http://schemas.microsoft.com/office/drawing/2014/main" id="{259D3791-25DA-4E03-8E5F-258A6FDEB7E2}"/>
              </a:ext>
            </a:extLst>
          </p:cNvPr>
          <p:cNvSpPr>
            <a:spLocks noGrp="1"/>
          </p:cNvSpPr>
          <p:nvPr>
            <p:ph type="body" sz="quarter" idx="10"/>
          </p:nvPr>
        </p:nvSpPr>
        <p:spPr>
          <a:xfrm>
            <a:off x="488949" y="333149"/>
            <a:ext cx="8928101" cy="184666"/>
          </a:xfrm>
        </p:spPr>
        <p:txBody>
          <a:bodyPr/>
          <a:lstStyle/>
          <a:p>
            <a:r>
              <a:rPr lang="en-US" altLang="ko-KR" dirty="0"/>
              <a:t>Ⅳ. </a:t>
            </a:r>
            <a:r>
              <a:rPr lang="ko-KR" altLang="en-US" dirty="0"/>
              <a:t>국내 부실채권</a:t>
            </a:r>
            <a:r>
              <a:rPr lang="en-US" altLang="ko-KR" dirty="0"/>
              <a:t>(NPL) </a:t>
            </a:r>
            <a:r>
              <a:rPr lang="ko-KR" altLang="en-US" dirty="0"/>
              <a:t>시장 주요 이슈 </a:t>
            </a:r>
          </a:p>
        </p:txBody>
      </p:sp>
      <p:sp>
        <p:nvSpPr>
          <p:cNvPr id="29" name="텍스트 개체 틀 28">
            <a:extLst>
              <a:ext uri="{FF2B5EF4-FFF2-40B4-BE49-F238E27FC236}">
                <a16:creationId xmlns:a16="http://schemas.microsoft.com/office/drawing/2014/main" id="{D76A6FAF-1367-4DCA-84D3-8A949242B9D3}"/>
              </a:ext>
            </a:extLst>
          </p:cNvPr>
          <p:cNvSpPr>
            <a:spLocks noGrp="1"/>
          </p:cNvSpPr>
          <p:nvPr>
            <p:ph type="body" sz="quarter" idx="11"/>
          </p:nvPr>
        </p:nvSpPr>
        <p:spPr>
          <a:xfrm>
            <a:off x="488950" y="617249"/>
            <a:ext cx="8928100" cy="322262"/>
          </a:xfrm>
        </p:spPr>
        <p:txBody>
          <a:bodyPr/>
          <a:lstStyle/>
          <a:p>
            <a:pPr lvl="0"/>
            <a:r>
              <a:rPr lang="en-US" altLang="ko-KR" dirty="0"/>
              <a:t>3. </a:t>
            </a:r>
            <a:r>
              <a:rPr lang="ko-KR" altLang="en-US" dirty="0"/>
              <a:t>최근 가계대출 늘어나며 </a:t>
            </a:r>
            <a:r>
              <a:rPr lang="ko-KR" altLang="en-US" dirty="0" err="1"/>
              <a:t>연체율</a:t>
            </a:r>
            <a:r>
              <a:rPr lang="en-US" altLang="ko-KR" dirty="0"/>
              <a:t>·</a:t>
            </a:r>
            <a:r>
              <a:rPr lang="ko-KR" altLang="en-US" dirty="0"/>
              <a:t>신용 위험 등 부실위험 관리 필요 </a:t>
            </a:r>
          </a:p>
        </p:txBody>
      </p:sp>
      <p:sp>
        <p:nvSpPr>
          <p:cNvPr id="30" name="텍스트 개체 틀 29">
            <a:extLst>
              <a:ext uri="{FF2B5EF4-FFF2-40B4-BE49-F238E27FC236}">
                <a16:creationId xmlns:a16="http://schemas.microsoft.com/office/drawing/2014/main" id="{183C42BE-A3A8-4442-962E-02357DF3145F}"/>
              </a:ext>
            </a:extLst>
          </p:cNvPr>
          <p:cNvSpPr>
            <a:spLocks noGrp="1"/>
          </p:cNvSpPr>
          <p:nvPr>
            <p:ph type="body" sz="quarter" idx="13"/>
          </p:nvPr>
        </p:nvSpPr>
        <p:spPr>
          <a:xfrm>
            <a:off x="488950" y="1162050"/>
            <a:ext cx="8928100" cy="865188"/>
          </a:xfrm>
        </p:spPr>
        <p:txBody>
          <a:bodyPr/>
          <a:lstStyle/>
          <a:p>
            <a:pPr lvl="0" algn="just"/>
            <a:r>
              <a:rPr lang="ko-KR" altLang="en-US" dirty="0"/>
              <a:t>가계신용은 대출금리 상승 등의 영향으로 </a:t>
            </a:r>
            <a:r>
              <a:rPr lang="en-US" altLang="ko-KR" dirty="0"/>
              <a:t>’23</a:t>
            </a:r>
            <a:r>
              <a:rPr lang="ko-KR" altLang="en-US" dirty="0"/>
              <a:t>년 </a:t>
            </a:r>
            <a:r>
              <a:rPr lang="en-US" altLang="ko-KR" dirty="0"/>
              <a:t>1</a:t>
            </a:r>
            <a:r>
              <a:rPr lang="ko-KR" altLang="en-US" dirty="0"/>
              <a:t>분기부터 감소세로 전환했으나</a:t>
            </a:r>
            <a:r>
              <a:rPr lang="en-US" altLang="ko-KR" dirty="0"/>
              <a:t>, </a:t>
            </a:r>
            <a:r>
              <a:rPr lang="ko-KR" altLang="en-US" dirty="0"/>
              <a:t>최근 들어 주택구입자금 수요 증가로 주택담보대출을 중심으로 은행의 가계대출이 확대되는 모습</a:t>
            </a:r>
            <a:r>
              <a:rPr lang="en-US" altLang="ko-KR" dirty="0"/>
              <a:t>. </a:t>
            </a:r>
            <a:r>
              <a:rPr lang="ko-KR" altLang="en-US" dirty="0"/>
              <a:t>이자부담 증대 등으로 가계 신용위험이 증가하는 가운데</a:t>
            </a:r>
            <a:r>
              <a:rPr lang="en-US" altLang="ko-KR" dirty="0"/>
              <a:t>, </a:t>
            </a:r>
            <a:r>
              <a:rPr lang="ko-KR" altLang="en-US" dirty="0"/>
              <a:t>신용대출을 중심으로 가계대출 </a:t>
            </a:r>
            <a:r>
              <a:rPr lang="ko-KR" altLang="en-US" dirty="0" err="1"/>
              <a:t>연체율</a:t>
            </a:r>
            <a:r>
              <a:rPr lang="ko-KR" altLang="en-US" dirty="0"/>
              <a:t> 또한 상승세를 보이면서 부실위험 발생에 대한 경계심 고조 </a:t>
            </a:r>
          </a:p>
        </p:txBody>
      </p:sp>
      <p:grpSp>
        <p:nvGrpSpPr>
          <p:cNvPr id="39" name="그룹 38">
            <a:extLst>
              <a:ext uri="{FF2B5EF4-FFF2-40B4-BE49-F238E27FC236}">
                <a16:creationId xmlns:a16="http://schemas.microsoft.com/office/drawing/2014/main" id="{B64A79FF-6D7D-48AC-9ED1-364E86600BBB}"/>
              </a:ext>
            </a:extLst>
          </p:cNvPr>
          <p:cNvGrpSpPr/>
          <p:nvPr/>
        </p:nvGrpSpPr>
        <p:grpSpPr>
          <a:xfrm>
            <a:off x="488950" y="2176483"/>
            <a:ext cx="4284000" cy="276837"/>
            <a:chOff x="704850" y="2013298"/>
            <a:chExt cx="4140200" cy="276837"/>
          </a:xfrm>
        </p:grpSpPr>
        <p:sp>
          <p:nvSpPr>
            <p:cNvPr id="41" name="TextBox 40">
              <a:extLst>
                <a:ext uri="{FF2B5EF4-FFF2-40B4-BE49-F238E27FC236}">
                  <a16:creationId xmlns:a16="http://schemas.microsoft.com/office/drawing/2014/main" id="{B562D2CA-9D0A-49A0-B253-8687FD0A26BD}"/>
                </a:ext>
              </a:extLst>
            </p:cNvPr>
            <p:cNvSpPr txBox="1"/>
            <p:nvPr/>
          </p:nvSpPr>
          <p:spPr>
            <a:xfrm>
              <a:off x="704850" y="2046854"/>
              <a:ext cx="2227743" cy="200055"/>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가계신용 및 가계대출 </a:t>
              </a:r>
              <a:r>
                <a:rPr kumimoji="0" lang="ko-KR" altLang="en-US" sz="1300" b="0" i="0" u="none" strike="noStrike" kern="1200" cap="none" spc="0" normalizeH="0" baseline="0" noProof="0" dirty="0" err="1">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연체율</a:t>
              </a:r>
              <a:r>
                <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 추이</a:t>
              </a:r>
            </a:p>
          </p:txBody>
        </p:sp>
        <p:cxnSp>
          <p:nvCxnSpPr>
            <p:cNvPr id="42" name="직선 연결선 41">
              <a:extLst>
                <a:ext uri="{FF2B5EF4-FFF2-40B4-BE49-F238E27FC236}">
                  <a16:creationId xmlns:a16="http://schemas.microsoft.com/office/drawing/2014/main" id="{2B89C74A-8801-4C11-8E3F-4DE58DA45C97}"/>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3" name="직선 연결선 42">
              <a:extLst>
                <a:ext uri="{FF2B5EF4-FFF2-40B4-BE49-F238E27FC236}">
                  <a16:creationId xmlns:a16="http://schemas.microsoft.com/office/drawing/2014/main" id="{2399490A-0770-4114-8931-EEC08474A9D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4" name="그룹 43">
            <a:extLst>
              <a:ext uri="{FF2B5EF4-FFF2-40B4-BE49-F238E27FC236}">
                <a16:creationId xmlns:a16="http://schemas.microsoft.com/office/drawing/2014/main" id="{7A966C1A-85C7-4C9D-A83B-C34A3F6176F8}"/>
              </a:ext>
            </a:extLst>
          </p:cNvPr>
          <p:cNvGrpSpPr/>
          <p:nvPr/>
        </p:nvGrpSpPr>
        <p:grpSpPr>
          <a:xfrm>
            <a:off x="5132388" y="2180439"/>
            <a:ext cx="4284000" cy="276837"/>
            <a:chOff x="704850" y="2013298"/>
            <a:chExt cx="4140200" cy="276837"/>
          </a:xfrm>
        </p:grpSpPr>
        <p:sp>
          <p:nvSpPr>
            <p:cNvPr id="45" name="TextBox 44">
              <a:extLst>
                <a:ext uri="{FF2B5EF4-FFF2-40B4-BE49-F238E27FC236}">
                  <a16:creationId xmlns:a16="http://schemas.microsoft.com/office/drawing/2014/main" id="{F7FE45B1-4243-4583-987A-8DF818E083DB}"/>
                </a:ext>
              </a:extLst>
            </p:cNvPr>
            <p:cNvSpPr txBox="1"/>
            <p:nvPr/>
          </p:nvSpPr>
          <p:spPr>
            <a:xfrm>
              <a:off x="704850" y="2046854"/>
              <a:ext cx="2769961" cy="200055"/>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ko-KR" altLang="en-US" sz="1300" dirty="0">
                  <a:ln>
                    <a:solidFill>
                      <a:prstClr val="white">
                        <a:lumMod val="75000"/>
                        <a:alpha val="0"/>
                      </a:prstClr>
                    </a:solidFill>
                  </a:ln>
                  <a:solidFill>
                    <a:srgbClr val="00338D"/>
                  </a:solidFill>
                  <a:latin typeface="KoPub돋움체 Bold" panose="00000800000000000000" pitchFamily="2" charset="-127"/>
                  <a:ea typeface="KoPub돋움체 Bold" panose="00000800000000000000" pitchFamily="2" charset="-127"/>
                  <a:cs typeface="Univers for KPMG"/>
                </a:rPr>
                <a:t>금리 인상 속 가계 신용위험</a:t>
              </a:r>
              <a:r>
                <a:rPr lang="en-US" altLang="ko-KR" sz="1300" dirty="0">
                  <a:ln>
                    <a:solidFill>
                      <a:prstClr val="white">
                        <a:lumMod val="75000"/>
                        <a:alpha val="0"/>
                      </a:prstClr>
                    </a:solidFill>
                  </a:ln>
                  <a:solidFill>
                    <a:srgbClr val="00338D"/>
                  </a:solidFill>
                  <a:latin typeface="KoPub돋움체 Bold" panose="00000800000000000000" pitchFamily="2" charset="-127"/>
                  <a:ea typeface="KoPub돋움체 Bold" panose="00000800000000000000" pitchFamily="2" charset="-127"/>
                  <a:cs typeface="Univers for KPMG"/>
                </a:rPr>
                <a:t>, </a:t>
              </a:r>
              <a:r>
                <a:rPr lang="ko-KR" altLang="en-US" sz="1300" dirty="0">
                  <a:ln>
                    <a:solidFill>
                      <a:prstClr val="white">
                        <a:lumMod val="75000"/>
                        <a:alpha val="0"/>
                      </a:prstClr>
                    </a:solidFill>
                  </a:ln>
                  <a:solidFill>
                    <a:srgbClr val="00338D"/>
                  </a:solidFill>
                  <a:latin typeface="KoPub돋움체 Bold" panose="00000800000000000000" pitchFamily="2" charset="-127"/>
                  <a:ea typeface="KoPub돋움체 Bold" panose="00000800000000000000" pitchFamily="2" charset="-127"/>
                  <a:cs typeface="Univers for KPMG"/>
                </a:rPr>
                <a:t>차주 부담 확대</a:t>
              </a:r>
              <a:endPar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endParaRPr>
            </a:p>
          </p:txBody>
        </p:sp>
        <p:cxnSp>
          <p:nvCxnSpPr>
            <p:cNvPr id="46" name="직선 연결선 45">
              <a:extLst>
                <a:ext uri="{FF2B5EF4-FFF2-40B4-BE49-F238E27FC236}">
                  <a16:creationId xmlns:a16="http://schemas.microsoft.com/office/drawing/2014/main" id="{65443B1C-2045-47FB-8463-9CD55458A735}"/>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8" name="직선 연결선 47">
              <a:extLst>
                <a:ext uri="{FF2B5EF4-FFF2-40B4-BE49-F238E27FC236}">
                  <a16:creationId xmlns:a16="http://schemas.microsoft.com/office/drawing/2014/main" id="{C8231BB7-04DB-4E01-8476-09C9D47A1A9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6" name="TextBox 25">
            <a:extLst>
              <a:ext uri="{FF2B5EF4-FFF2-40B4-BE49-F238E27FC236}">
                <a16:creationId xmlns:a16="http://schemas.microsoft.com/office/drawing/2014/main" id="{6DD5534C-CCCB-4654-A76A-90154AE82E0E}"/>
              </a:ext>
            </a:extLst>
          </p:cNvPr>
          <p:cNvSpPr txBox="1"/>
          <p:nvPr/>
        </p:nvSpPr>
        <p:spPr>
          <a:xfrm>
            <a:off x="489000" y="5476167"/>
            <a:ext cx="4284613" cy="724608"/>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한국은행</a:t>
            </a:r>
            <a:r>
              <a:rPr lang="en-US" altLang="ko-KR" dirty="0">
                <a:solidFill>
                  <a:schemeClr val="bg1">
                    <a:lumMod val="50000"/>
                  </a:schemeClr>
                </a:solidFill>
              </a:rPr>
              <a:t> </a:t>
            </a:r>
            <a:endParaRPr lang="ko-KR" altLang="en-US" dirty="0">
              <a:solidFill>
                <a:schemeClr val="bg1">
                  <a:lumMod val="50000"/>
                </a:schemeClr>
              </a:solidFill>
            </a:endParaRPr>
          </a:p>
          <a:p>
            <a:r>
              <a:rPr lang="en-US" altLang="ko-KR" dirty="0">
                <a:solidFill>
                  <a:schemeClr val="bg1">
                    <a:lumMod val="50000"/>
                  </a:schemeClr>
                </a:solidFill>
              </a:rPr>
              <a:t>Note: (1) </a:t>
            </a:r>
            <a:r>
              <a:rPr lang="ko-KR" altLang="en-US" dirty="0">
                <a:solidFill>
                  <a:schemeClr val="bg1">
                    <a:lumMod val="50000"/>
                  </a:schemeClr>
                </a:solidFill>
              </a:rPr>
              <a:t>예금은행</a:t>
            </a:r>
            <a:r>
              <a:rPr lang="en-US" altLang="ko-KR" dirty="0">
                <a:solidFill>
                  <a:schemeClr val="bg1">
                    <a:lumMod val="50000"/>
                  </a:schemeClr>
                </a:solidFill>
              </a:rPr>
              <a:t>(</a:t>
            </a:r>
            <a:r>
              <a:rPr lang="ko-KR" altLang="en-US" dirty="0">
                <a:solidFill>
                  <a:schemeClr val="bg1">
                    <a:lumMod val="50000"/>
                  </a:schemeClr>
                </a:solidFill>
              </a:rPr>
              <a:t>은행신탁 포함</a:t>
            </a:r>
            <a:r>
              <a:rPr lang="en-US" altLang="ko-KR" dirty="0">
                <a:solidFill>
                  <a:schemeClr val="bg1">
                    <a:lumMod val="50000"/>
                  </a:schemeClr>
                </a:solidFill>
              </a:rPr>
              <a:t>) </a:t>
            </a:r>
            <a:r>
              <a:rPr lang="ko-KR" altLang="en-US" dirty="0">
                <a:solidFill>
                  <a:schemeClr val="bg1">
                    <a:lumMod val="50000"/>
                  </a:schemeClr>
                </a:solidFill>
              </a:rPr>
              <a:t>기준</a:t>
            </a:r>
            <a:r>
              <a:rPr lang="en-US" altLang="ko-KR" dirty="0">
                <a:solidFill>
                  <a:schemeClr val="bg1">
                    <a:lumMod val="50000"/>
                  </a:schemeClr>
                </a:solidFill>
              </a:rPr>
              <a:t>, </a:t>
            </a:r>
            <a:r>
              <a:rPr lang="ko-KR" altLang="en-US" dirty="0">
                <a:solidFill>
                  <a:schemeClr val="bg1">
                    <a:lumMod val="50000"/>
                  </a:schemeClr>
                </a:solidFill>
              </a:rPr>
              <a:t>종별대출은 신탁 제외</a:t>
            </a:r>
            <a:r>
              <a:rPr lang="en-US" altLang="ko-KR" dirty="0">
                <a:solidFill>
                  <a:schemeClr val="bg1">
                    <a:lumMod val="50000"/>
                  </a:schemeClr>
                </a:solidFill>
              </a:rPr>
              <a:t>. </a:t>
            </a:r>
            <a:r>
              <a:rPr lang="ko-KR" altLang="en-US" dirty="0">
                <a:solidFill>
                  <a:schemeClr val="bg1">
                    <a:lumMod val="50000"/>
                  </a:schemeClr>
                </a:solidFill>
              </a:rPr>
              <a:t>한국주택금융공사 정책모기지론 포함</a:t>
            </a:r>
            <a:r>
              <a:rPr lang="en-US" altLang="ko-KR" dirty="0">
                <a:solidFill>
                  <a:schemeClr val="bg1">
                    <a:lumMod val="50000"/>
                  </a:schemeClr>
                </a:solidFill>
              </a:rPr>
              <a:t>, (2) </a:t>
            </a:r>
            <a:r>
              <a:rPr lang="ko-KR" altLang="en-US" dirty="0">
                <a:solidFill>
                  <a:schemeClr val="bg1">
                    <a:lumMod val="50000"/>
                  </a:schemeClr>
                </a:solidFill>
              </a:rPr>
              <a:t>전세자금대출</a:t>
            </a:r>
            <a:r>
              <a:rPr lang="en-US" altLang="ko-KR" dirty="0">
                <a:solidFill>
                  <a:schemeClr val="bg1">
                    <a:lumMod val="50000"/>
                  </a:schemeClr>
                </a:solidFill>
              </a:rPr>
              <a:t>, </a:t>
            </a:r>
            <a:r>
              <a:rPr lang="ko-KR" altLang="en-US" dirty="0" err="1">
                <a:solidFill>
                  <a:schemeClr val="bg1">
                    <a:lumMod val="50000"/>
                  </a:schemeClr>
                </a:solidFill>
              </a:rPr>
              <a:t>이주비</a:t>
            </a:r>
            <a:r>
              <a:rPr lang="en-US" altLang="ko-KR" dirty="0">
                <a:solidFill>
                  <a:schemeClr val="bg1">
                    <a:lumMod val="50000"/>
                  </a:schemeClr>
                </a:solidFill>
              </a:rPr>
              <a:t>·</a:t>
            </a:r>
            <a:r>
              <a:rPr lang="ko-KR" altLang="en-US" dirty="0">
                <a:solidFill>
                  <a:schemeClr val="bg1">
                    <a:lumMod val="50000"/>
                  </a:schemeClr>
                </a:solidFill>
              </a:rPr>
              <a:t>중도금대출 등 주택담보로 취급되지 않은 주택관련대출 포함</a:t>
            </a:r>
            <a:r>
              <a:rPr lang="en-US" altLang="ko-KR" dirty="0">
                <a:solidFill>
                  <a:schemeClr val="bg1">
                    <a:lumMod val="50000"/>
                  </a:schemeClr>
                </a:solidFill>
              </a:rPr>
              <a:t>, (3) </a:t>
            </a:r>
            <a:r>
              <a:rPr lang="ko-KR" altLang="en-US" dirty="0">
                <a:solidFill>
                  <a:schemeClr val="bg1">
                    <a:lumMod val="50000"/>
                  </a:schemeClr>
                </a:solidFill>
              </a:rPr>
              <a:t>일반신용대출</a:t>
            </a:r>
            <a:r>
              <a:rPr lang="en-US" altLang="ko-KR" dirty="0">
                <a:solidFill>
                  <a:schemeClr val="bg1">
                    <a:lumMod val="50000"/>
                  </a:schemeClr>
                </a:solidFill>
              </a:rPr>
              <a:t>, </a:t>
            </a:r>
            <a:r>
              <a:rPr lang="ko-KR" altLang="en-US" dirty="0">
                <a:solidFill>
                  <a:schemeClr val="bg1">
                    <a:lumMod val="50000"/>
                  </a:schemeClr>
                </a:solidFill>
              </a:rPr>
              <a:t>신용한도대출</a:t>
            </a:r>
            <a:r>
              <a:rPr lang="en-US" altLang="ko-KR" dirty="0">
                <a:solidFill>
                  <a:schemeClr val="bg1">
                    <a:lumMod val="50000"/>
                  </a:schemeClr>
                </a:solidFill>
              </a:rPr>
              <a:t>(</a:t>
            </a:r>
            <a:r>
              <a:rPr lang="ko-KR" altLang="en-US" dirty="0">
                <a:solidFill>
                  <a:schemeClr val="bg1">
                    <a:lumMod val="50000"/>
                  </a:schemeClr>
                </a:solidFill>
              </a:rPr>
              <a:t>마이너스통장대출</a:t>
            </a:r>
            <a:r>
              <a:rPr lang="en-US" altLang="ko-KR" dirty="0">
                <a:solidFill>
                  <a:schemeClr val="bg1">
                    <a:lumMod val="50000"/>
                  </a:schemeClr>
                </a:solidFill>
              </a:rPr>
              <a:t>), </a:t>
            </a:r>
            <a:r>
              <a:rPr lang="ko-KR" altLang="en-US" dirty="0" err="1">
                <a:solidFill>
                  <a:schemeClr val="bg1">
                    <a:lumMod val="50000"/>
                  </a:schemeClr>
                </a:solidFill>
              </a:rPr>
              <a:t>상업용부동산</a:t>
            </a:r>
            <a:r>
              <a:rPr lang="en-US" altLang="ko-KR" dirty="0">
                <a:solidFill>
                  <a:schemeClr val="bg1">
                    <a:lumMod val="50000"/>
                  </a:schemeClr>
                </a:solidFill>
              </a:rPr>
              <a:t>(</a:t>
            </a:r>
            <a:r>
              <a:rPr lang="ko-KR" altLang="en-US" dirty="0">
                <a:solidFill>
                  <a:schemeClr val="bg1">
                    <a:lumMod val="50000"/>
                  </a:schemeClr>
                </a:solidFill>
              </a:rPr>
              <a:t>상가</a:t>
            </a:r>
            <a:r>
              <a:rPr lang="en-US" altLang="ko-KR" dirty="0">
                <a:solidFill>
                  <a:schemeClr val="bg1">
                    <a:lumMod val="50000"/>
                  </a:schemeClr>
                </a:solidFill>
              </a:rPr>
              <a:t>·</a:t>
            </a:r>
            <a:r>
              <a:rPr lang="ko-KR" altLang="en-US" dirty="0">
                <a:solidFill>
                  <a:schemeClr val="bg1">
                    <a:lumMod val="50000"/>
                  </a:schemeClr>
                </a:solidFill>
              </a:rPr>
              <a:t>오피스텔 등</a:t>
            </a:r>
            <a:r>
              <a:rPr lang="en-US" altLang="ko-KR" dirty="0">
                <a:solidFill>
                  <a:schemeClr val="bg1">
                    <a:lumMod val="50000"/>
                  </a:schemeClr>
                </a:solidFill>
              </a:rPr>
              <a:t>) </a:t>
            </a:r>
            <a:r>
              <a:rPr lang="ko-KR" altLang="en-US" dirty="0">
                <a:solidFill>
                  <a:schemeClr val="bg1">
                    <a:lumMod val="50000"/>
                  </a:schemeClr>
                </a:solidFill>
              </a:rPr>
              <a:t>담보대출</a:t>
            </a:r>
            <a:r>
              <a:rPr lang="en-US" altLang="ko-KR" dirty="0">
                <a:solidFill>
                  <a:schemeClr val="bg1">
                    <a:lumMod val="50000"/>
                  </a:schemeClr>
                </a:solidFill>
              </a:rPr>
              <a:t>, </a:t>
            </a:r>
            <a:r>
              <a:rPr lang="ko-KR" altLang="en-US" dirty="0">
                <a:solidFill>
                  <a:schemeClr val="bg1">
                    <a:lumMod val="50000"/>
                  </a:schemeClr>
                </a:solidFill>
              </a:rPr>
              <a:t>기타대출</a:t>
            </a:r>
            <a:r>
              <a:rPr lang="en-US" altLang="ko-KR" dirty="0">
                <a:solidFill>
                  <a:schemeClr val="bg1">
                    <a:lumMod val="50000"/>
                  </a:schemeClr>
                </a:solidFill>
              </a:rPr>
              <a:t>(</a:t>
            </a:r>
            <a:r>
              <a:rPr lang="ko-KR" altLang="en-US" dirty="0">
                <a:solidFill>
                  <a:schemeClr val="bg1">
                    <a:lumMod val="50000"/>
                  </a:schemeClr>
                </a:solidFill>
              </a:rPr>
              <a:t>예</a:t>
            </a:r>
            <a:r>
              <a:rPr lang="en-US" altLang="ko-KR" dirty="0">
                <a:solidFill>
                  <a:schemeClr val="bg1">
                    <a:lumMod val="50000"/>
                  </a:schemeClr>
                </a:solidFill>
              </a:rPr>
              <a:t>·</a:t>
            </a:r>
            <a:r>
              <a:rPr lang="ko-KR" altLang="en-US" dirty="0">
                <a:solidFill>
                  <a:schemeClr val="bg1">
                    <a:lumMod val="50000"/>
                  </a:schemeClr>
                </a:solidFill>
              </a:rPr>
              <a:t>적금담보대출</a:t>
            </a:r>
            <a:r>
              <a:rPr lang="en-US" altLang="ko-KR" dirty="0">
                <a:solidFill>
                  <a:schemeClr val="bg1">
                    <a:lumMod val="50000"/>
                  </a:schemeClr>
                </a:solidFill>
              </a:rPr>
              <a:t>, </a:t>
            </a:r>
            <a:r>
              <a:rPr lang="ko-KR" altLang="en-US" dirty="0">
                <a:solidFill>
                  <a:schemeClr val="bg1">
                    <a:lumMod val="50000"/>
                  </a:schemeClr>
                </a:solidFill>
              </a:rPr>
              <a:t>주식담보대출 등</a:t>
            </a:r>
            <a:r>
              <a:rPr lang="en-US" altLang="ko-KR" dirty="0">
                <a:solidFill>
                  <a:schemeClr val="bg1">
                    <a:lumMod val="50000"/>
                  </a:schemeClr>
                </a:solidFill>
              </a:rPr>
              <a:t>) </a:t>
            </a:r>
            <a:r>
              <a:rPr lang="ko-KR" altLang="en-US" dirty="0">
                <a:solidFill>
                  <a:schemeClr val="bg1">
                    <a:lumMod val="50000"/>
                  </a:schemeClr>
                </a:solidFill>
              </a:rPr>
              <a:t>등으로 구성</a:t>
            </a:r>
            <a:endParaRPr lang="en-US" altLang="ko-KR" dirty="0">
              <a:solidFill>
                <a:schemeClr val="bg1">
                  <a:lumMod val="50000"/>
                </a:schemeClr>
              </a:solidFill>
            </a:endParaRPr>
          </a:p>
        </p:txBody>
      </p:sp>
      <p:graphicFrame>
        <p:nvGraphicFramePr>
          <p:cNvPr id="34" name="차트 33">
            <a:extLst>
              <a:ext uri="{FF2B5EF4-FFF2-40B4-BE49-F238E27FC236}">
                <a16:creationId xmlns:a16="http://schemas.microsoft.com/office/drawing/2014/main" id="{07BF792E-52B2-4B22-B6AF-B48A0B3A4852}"/>
              </a:ext>
            </a:extLst>
          </p:cNvPr>
          <p:cNvGraphicFramePr/>
          <p:nvPr>
            <p:extLst>
              <p:ext uri="{D42A27DB-BD31-4B8C-83A1-F6EECF244321}">
                <p14:modId xmlns:p14="http://schemas.microsoft.com/office/powerpoint/2010/main" val="3671722885"/>
              </p:ext>
            </p:extLst>
          </p:nvPr>
        </p:nvGraphicFramePr>
        <p:xfrm>
          <a:off x="519479" y="2671863"/>
          <a:ext cx="4248592" cy="1351183"/>
        </p:xfrm>
        <a:graphic>
          <a:graphicData uri="http://schemas.openxmlformats.org/drawingml/2006/chart">
            <c:chart xmlns:c="http://schemas.openxmlformats.org/drawingml/2006/chart" xmlns:r="http://schemas.openxmlformats.org/officeDocument/2006/relationships" r:id="rId2"/>
          </a:graphicData>
        </a:graphic>
      </p:graphicFrame>
      <p:sp>
        <p:nvSpPr>
          <p:cNvPr id="35" name="TextBox 34">
            <a:extLst>
              <a:ext uri="{FF2B5EF4-FFF2-40B4-BE49-F238E27FC236}">
                <a16:creationId xmlns:a16="http://schemas.microsoft.com/office/drawing/2014/main" id="{64E4B8E0-7642-4785-A8FB-D97725448EA1}"/>
              </a:ext>
            </a:extLst>
          </p:cNvPr>
          <p:cNvSpPr txBox="1"/>
          <p:nvPr/>
        </p:nvSpPr>
        <p:spPr>
          <a:xfrm>
            <a:off x="567061" y="2594034"/>
            <a:ext cx="274114" cy="123111"/>
          </a:xfrm>
          <a:prstGeom prst="rect">
            <a:avLst/>
          </a:prstGeom>
          <a:noFill/>
        </p:spPr>
        <p:txBody>
          <a:bodyPr wrap="none" lIns="0" tIns="0" rIns="0" bIns="0" rtlCol="0">
            <a:spAutoFit/>
          </a:bodyPr>
          <a:lstStyle>
            <a:defPPr>
              <a:defRPr lang="en-US"/>
            </a:defPPr>
            <a:lvl1pPr>
              <a:defRPr sz="80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lvl1pPr>
          </a:lstStyle>
          <a:p>
            <a:r>
              <a:rPr lang="en-US" altLang="ko-KR" dirty="0"/>
              <a:t>(</a:t>
            </a:r>
            <a:r>
              <a:rPr lang="ko-KR" altLang="en-US" dirty="0"/>
              <a:t>조 원</a:t>
            </a:r>
            <a:r>
              <a:rPr lang="en-US" altLang="ko-KR" dirty="0"/>
              <a:t>)</a:t>
            </a:r>
          </a:p>
        </p:txBody>
      </p:sp>
      <p:sp>
        <p:nvSpPr>
          <p:cNvPr id="36" name="TextBox 35">
            <a:extLst>
              <a:ext uri="{FF2B5EF4-FFF2-40B4-BE49-F238E27FC236}">
                <a16:creationId xmlns:a16="http://schemas.microsoft.com/office/drawing/2014/main" id="{E1E98D00-B1E4-4008-B0BA-D7469451FAEC}"/>
              </a:ext>
            </a:extLst>
          </p:cNvPr>
          <p:cNvSpPr txBox="1"/>
          <p:nvPr/>
        </p:nvSpPr>
        <p:spPr>
          <a:xfrm>
            <a:off x="4520147" y="2594034"/>
            <a:ext cx="153888" cy="123111"/>
          </a:xfrm>
          <a:prstGeom prst="rect">
            <a:avLst/>
          </a:prstGeom>
          <a:noFill/>
        </p:spPr>
        <p:txBody>
          <a:bodyPr wrap="none" lIns="0" tIns="0" rIns="0" bIns="0" rtlCol="0">
            <a:spAutoFit/>
          </a:bodyPr>
          <a:lstStyle>
            <a:defPPr>
              <a:defRPr lang="en-US"/>
            </a:defPPr>
            <a:lvl1pPr>
              <a:defRPr sz="80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lvl1pPr>
          </a:lstStyle>
          <a:p>
            <a:r>
              <a:rPr lang="en-US" altLang="ko-KR" dirty="0"/>
              <a:t>(%)</a:t>
            </a:r>
          </a:p>
        </p:txBody>
      </p:sp>
      <p:sp>
        <p:nvSpPr>
          <p:cNvPr id="47" name="TextBox 46">
            <a:extLst>
              <a:ext uri="{FF2B5EF4-FFF2-40B4-BE49-F238E27FC236}">
                <a16:creationId xmlns:a16="http://schemas.microsoft.com/office/drawing/2014/main" id="{CDC889EB-6F39-451B-958D-5E4FD91B6FAC}"/>
              </a:ext>
            </a:extLst>
          </p:cNvPr>
          <p:cNvSpPr txBox="1"/>
          <p:nvPr/>
        </p:nvSpPr>
        <p:spPr>
          <a:xfrm>
            <a:off x="1671274" y="4096482"/>
            <a:ext cx="2190750" cy="230832"/>
          </a:xfrm>
          <a:prstGeom prst="rect">
            <a:avLst/>
          </a:prstGeom>
          <a:noFill/>
        </p:spPr>
        <p:txBody>
          <a:bodyPr wrap="square" rtlCol="0">
            <a:spAutoFit/>
          </a:bodyPr>
          <a:lstStyle>
            <a:defPPr>
              <a:defRPr lang="en-US"/>
            </a:defPPr>
            <a:lvl1pPr algn="ctr">
              <a:defRPr sz="900" b="1" i="0" u="none" strike="noStrike" baseline="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defRPr>
            </a:lvl1pPr>
          </a:lstStyle>
          <a:p>
            <a:r>
              <a:rPr lang="en-US" altLang="ko-KR" dirty="0"/>
              <a:t>&lt;</a:t>
            </a:r>
            <a:r>
              <a:rPr lang="ko-KR" altLang="en-US" dirty="0"/>
              <a:t> 국내은행 가계대출</a:t>
            </a:r>
            <a:r>
              <a:rPr lang="en-US" altLang="ko-KR" baseline="30000" dirty="0"/>
              <a:t>1)</a:t>
            </a:r>
            <a:r>
              <a:rPr lang="ko-KR" altLang="en-US" dirty="0"/>
              <a:t> </a:t>
            </a:r>
            <a:r>
              <a:rPr lang="en-US" altLang="ko-KR" dirty="0"/>
              <a:t>&gt; </a:t>
            </a:r>
            <a:endParaRPr lang="ko-KR" altLang="en-US" dirty="0"/>
          </a:p>
        </p:txBody>
      </p:sp>
      <p:sp>
        <p:nvSpPr>
          <p:cNvPr id="57" name="TextBox 56">
            <a:extLst>
              <a:ext uri="{FF2B5EF4-FFF2-40B4-BE49-F238E27FC236}">
                <a16:creationId xmlns:a16="http://schemas.microsoft.com/office/drawing/2014/main" id="{87727370-CE07-4E76-B16C-387DA6DCAE83}"/>
              </a:ext>
            </a:extLst>
          </p:cNvPr>
          <p:cNvSpPr txBox="1"/>
          <p:nvPr/>
        </p:nvSpPr>
        <p:spPr>
          <a:xfrm>
            <a:off x="6068017" y="4096482"/>
            <a:ext cx="2190750" cy="230832"/>
          </a:xfrm>
          <a:prstGeom prst="rect">
            <a:avLst/>
          </a:prstGeom>
          <a:noFill/>
        </p:spPr>
        <p:txBody>
          <a:bodyPr wrap="square" rtlCol="0">
            <a:spAutoFit/>
          </a:bodyPr>
          <a:lstStyle>
            <a:defPPr>
              <a:defRPr lang="en-US"/>
            </a:defPPr>
            <a:lvl1pPr algn="ctr">
              <a:defRPr sz="900" b="1" i="0" u="none" strike="noStrike" baseline="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defRPr>
            </a:lvl1pPr>
          </a:lstStyle>
          <a:p>
            <a:r>
              <a:rPr lang="en-US" altLang="ko-KR" dirty="0"/>
              <a:t>&lt;</a:t>
            </a:r>
            <a:r>
              <a:rPr lang="ko-KR" altLang="en-US" dirty="0"/>
              <a:t> 국내은행 원화대출 </a:t>
            </a:r>
            <a:r>
              <a:rPr lang="ko-KR" altLang="en-US" dirty="0" err="1"/>
              <a:t>연체율</a:t>
            </a:r>
            <a:r>
              <a:rPr lang="ko-KR" altLang="en-US" dirty="0"/>
              <a:t> 추이 </a:t>
            </a:r>
            <a:r>
              <a:rPr lang="en-US" altLang="ko-KR" dirty="0"/>
              <a:t>&gt; </a:t>
            </a:r>
            <a:endParaRPr lang="ko-KR" altLang="en-US" dirty="0"/>
          </a:p>
        </p:txBody>
      </p:sp>
      <p:graphicFrame>
        <p:nvGraphicFramePr>
          <p:cNvPr id="60" name="차트 59">
            <a:extLst>
              <a:ext uri="{FF2B5EF4-FFF2-40B4-BE49-F238E27FC236}">
                <a16:creationId xmlns:a16="http://schemas.microsoft.com/office/drawing/2014/main" id="{8E5336FB-4E7A-4A4D-9778-ECE1C2B98A63}"/>
              </a:ext>
            </a:extLst>
          </p:cNvPr>
          <p:cNvGraphicFramePr/>
          <p:nvPr>
            <p:extLst>
              <p:ext uri="{D42A27DB-BD31-4B8C-83A1-F6EECF244321}">
                <p14:modId xmlns:p14="http://schemas.microsoft.com/office/powerpoint/2010/main" val="2693080838"/>
              </p:ext>
            </p:extLst>
          </p:nvPr>
        </p:nvGraphicFramePr>
        <p:xfrm>
          <a:off x="5137930" y="2670079"/>
          <a:ext cx="4279120" cy="1349108"/>
        </p:xfrm>
        <a:graphic>
          <a:graphicData uri="http://schemas.openxmlformats.org/drawingml/2006/chart">
            <c:chart xmlns:c="http://schemas.openxmlformats.org/drawingml/2006/chart" xmlns:r="http://schemas.openxmlformats.org/officeDocument/2006/relationships" r:id="rId3"/>
          </a:graphicData>
        </a:graphic>
      </p:graphicFrame>
      <p:sp>
        <p:nvSpPr>
          <p:cNvPr id="61" name="TextBox 60">
            <a:extLst>
              <a:ext uri="{FF2B5EF4-FFF2-40B4-BE49-F238E27FC236}">
                <a16:creationId xmlns:a16="http://schemas.microsoft.com/office/drawing/2014/main" id="{6E6E1B88-0A90-4B2D-B7A3-DA228DF195D2}"/>
              </a:ext>
            </a:extLst>
          </p:cNvPr>
          <p:cNvSpPr txBox="1"/>
          <p:nvPr/>
        </p:nvSpPr>
        <p:spPr>
          <a:xfrm>
            <a:off x="5181694" y="2594034"/>
            <a:ext cx="153888" cy="123111"/>
          </a:xfrm>
          <a:prstGeom prst="rect">
            <a:avLst/>
          </a:prstGeom>
          <a:noFill/>
        </p:spPr>
        <p:txBody>
          <a:bodyPr wrap="none" lIns="0" tIns="0" rIns="0" bIns="0" rtlCol="0">
            <a:spAutoFit/>
          </a:bodyPr>
          <a:lstStyle>
            <a:defPPr>
              <a:defRPr lang="en-US"/>
            </a:defPPr>
            <a:lvl1pPr>
              <a:defRPr sz="80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lvl1pPr>
          </a:lstStyle>
          <a:p>
            <a:r>
              <a:rPr lang="en-US" altLang="ko-KR" dirty="0"/>
              <a:t>(%)</a:t>
            </a:r>
          </a:p>
        </p:txBody>
      </p:sp>
      <p:sp>
        <p:nvSpPr>
          <p:cNvPr id="62" name="TextBox 61">
            <a:extLst>
              <a:ext uri="{FF2B5EF4-FFF2-40B4-BE49-F238E27FC236}">
                <a16:creationId xmlns:a16="http://schemas.microsoft.com/office/drawing/2014/main" id="{56369A2F-9A4A-493D-8215-B8736523A5C6}"/>
              </a:ext>
            </a:extLst>
          </p:cNvPr>
          <p:cNvSpPr txBox="1"/>
          <p:nvPr/>
        </p:nvSpPr>
        <p:spPr>
          <a:xfrm>
            <a:off x="9184262" y="2594034"/>
            <a:ext cx="153888" cy="123111"/>
          </a:xfrm>
          <a:prstGeom prst="rect">
            <a:avLst/>
          </a:prstGeom>
          <a:noFill/>
        </p:spPr>
        <p:txBody>
          <a:bodyPr wrap="none" lIns="0" tIns="0" rIns="0" bIns="0" rtlCol="0">
            <a:spAutoFit/>
          </a:bodyPr>
          <a:lstStyle>
            <a:defPPr>
              <a:defRPr lang="en-US"/>
            </a:defPPr>
            <a:lvl1pPr>
              <a:defRPr sz="80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lvl1pPr>
          </a:lstStyle>
          <a:p>
            <a:r>
              <a:rPr lang="en-US" altLang="ko-KR" dirty="0"/>
              <a:t>(%)</a:t>
            </a:r>
          </a:p>
        </p:txBody>
      </p:sp>
      <p:sp>
        <p:nvSpPr>
          <p:cNvPr id="63" name="TextBox 62">
            <a:extLst>
              <a:ext uri="{FF2B5EF4-FFF2-40B4-BE49-F238E27FC236}">
                <a16:creationId xmlns:a16="http://schemas.microsoft.com/office/drawing/2014/main" id="{2285E753-CDF3-41A9-B055-F5B1BF66A26B}"/>
              </a:ext>
            </a:extLst>
          </p:cNvPr>
          <p:cNvSpPr txBox="1"/>
          <p:nvPr/>
        </p:nvSpPr>
        <p:spPr>
          <a:xfrm>
            <a:off x="6065721" y="2493692"/>
            <a:ext cx="2190750" cy="230832"/>
          </a:xfrm>
          <a:prstGeom prst="rect">
            <a:avLst/>
          </a:prstGeom>
          <a:noFill/>
        </p:spPr>
        <p:txBody>
          <a:bodyPr wrap="square" rtlCol="0">
            <a:spAutoFit/>
          </a:bodyPr>
          <a:lstStyle>
            <a:defPPr>
              <a:defRPr lang="en-US"/>
            </a:defPPr>
            <a:lvl1pPr algn="ctr">
              <a:defRPr sz="900" b="1" i="0" u="none" strike="noStrike" baseline="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defRPr>
            </a:lvl1pPr>
          </a:lstStyle>
          <a:p>
            <a:r>
              <a:rPr lang="en-US" altLang="ko-KR" dirty="0"/>
              <a:t>&lt;</a:t>
            </a:r>
            <a:r>
              <a:rPr lang="ko-KR" altLang="en-US" dirty="0"/>
              <a:t> 가계대출금리 및 신용위험지수 상승세 </a:t>
            </a:r>
            <a:r>
              <a:rPr lang="en-US" altLang="ko-KR" dirty="0"/>
              <a:t>&gt; </a:t>
            </a:r>
            <a:endParaRPr lang="ko-KR" altLang="en-US" dirty="0"/>
          </a:p>
        </p:txBody>
      </p:sp>
      <p:sp>
        <p:nvSpPr>
          <p:cNvPr id="65" name="TextBox 64">
            <a:extLst>
              <a:ext uri="{FF2B5EF4-FFF2-40B4-BE49-F238E27FC236}">
                <a16:creationId xmlns:a16="http://schemas.microsoft.com/office/drawing/2014/main" id="{ADB642FC-8494-4A65-9FCE-1980361F0C9C}"/>
              </a:ext>
            </a:extLst>
          </p:cNvPr>
          <p:cNvSpPr txBox="1"/>
          <p:nvPr/>
        </p:nvSpPr>
        <p:spPr>
          <a:xfrm>
            <a:off x="1671274" y="2493692"/>
            <a:ext cx="2190750" cy="230832"/>
          </a:xfrm>
          <a:prstGeom prst="rect">
            <a:avLst/>
          </a:prstGeom>
          <a:noFill/>
        </p:spPr>
        <p:txBody>
          <a:bodyPr wrap="square" rtlCol="0">
            <a:spAutoFit/>
          </a:bodyPr>
          <a:lstStyle>
            <a:defPPr>
              <a:defRPr lang="en-US"/>
            </a:defPPr>
            <a:lvl1pPr algn="ctr">
              <a:defRPr sz="900" b="1" i="0" u="none" strike="noStrike" baseline="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defRPr>
            </a:lvl1pPr>
          </a:lstStyle>
          <a:p>
            <a:r>
              <a:rPr lang="en-US" altLang="ko-KR" dirty="0"/>
              <a:t>&lt;</a:t>
            </a:r>
            <a:r>
              <a:rPr lang="ko-KR" altLang="en-US" dirty="0"/>
              <a:t> 가계신용 추이 </a:t>
            </a:r>
            <a:r>
              <a:rPr lang="en-US" altLang="ko-KR" dirty="0"/>
              <a:t>&gt; </a:t>
            </a:r>
            <a:endParaRPr lang="ko-KR" altLang="en-US" dirty="0"/>
          </a:p>
        </p:txBody>
      </p:sp>
      <p:graphicFrame>
        <p:nvGraphicFramePr>
          <p:cNvPr id="3" name="차트 2">
            <a:extLst>
              <a:ext uri="{FF2B5EF4-FFF2-40B4-BE49-F238E27FC236}">
                <a16:creationId xmlns:a16="http://schemas.microsoft.com/office/drawing/2014/main" id="{B162D7BE-22A5-E2ED-2549-81241C101857}"/>
              </a:ext>
            </a:extLst>
          </p:cNvPr>
          <p:cNvGraphicFramePr/>
          <p:nvPr>
            <p:extLst>
              <p:ext uri="{D42A27DB-BD31-4B8C-83A1-F6EECF244321}">
                <p14:modId xmlns:p14="http://schemas.microsoft.com/office/powerpoint/2010/main" val="2711917565"/>
              </p:ext>
            </p:extLst>
          </p:nvPr>
        </p:nvGraphicFramePr>
        <p:xfrm>
          <a:off x="5137930" y="4355105"/>
          <a:ext cx="4279120" cy="1213557"/>
        </p:xfrm>
        <a:graphic>
          <a:graphicData uri="http://schemas.openxmlformats.org/drawingml/2006/chart">
            <c:chart xmlns:c="http://schemas.openxmlformats.org/drawingml/2006/chart" xmlns:r="http://schemas.openxmlformats.org/officeDocument/2006/relationships" r:id="rId4"/>
          </a:graphicData>
        </a:graphic>
      </p:graphicFrame>
      <p:sp>
        <p:nvSpPr>
          <p:cNvPr id="4" name="TextBox 3">
            <a:extLst>
              <a:ext uri="{FF2B5EF4-FFF2-40B4-BE49-F238E27FC236}">
                <a16:creationId xmlns:a16="http://schemas.microsoft.com/office/drawing/2014/main" id="{21F351DB-5035-CB00-4570-9E45A5253071}"/>
              </a:ext>
            </a:extLst>
          </p:cNvPr>
          <p:cNvSpPr txBox="1"/>
          <p:nvPr/>
        </p:nvSpPr>
        <p:spPr>
          <a:xfrm>
            <a:off x="5181694" y="4279061"/>
            <a:ext cx="153888" cy="123111"/>
          </a:xfrm>
          <a:prstGeom prst="rect">
            <a:avLst/>
          </a:prstGeom>
          <a:noFill/>
        </p:spPr>
        <p:txBody>
          <a:bodyPr wrap="none" lIns="0" tIns="0" rIns="0" bIns="0" rtlCol="0">
            <a:spAutoFit/>
          </a:bodyPr>
          <a:lstStyle>
            <a:defPPr>
              <a:defRPr lang="en-US"/>
            </a:defPPr>
            <a:lvl1pPr>
              <a:defRPr sz="80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lvl1pPr>
          </a:lstStyle>
          <a:p>
            <a:r>
              <a:rPr lang="en-US" altLang="ko-KR" dirty="0"/>
              <a:t>(%)</a:t>
            </a:r>
          </a:p>
        </p:txBody>
      </p:sp>
      <p:sp>
        <p:nvSpPr>
          <p:cNvPr id="5" name="TextBox 4">
            <a:extLst>
              <a:ext uri="{FF2B5EF4-FFF2-40B4-BE49-F238E27FC236}">
                <a16:creationId xmlns:a16="http://schemas.microsoft.com/office/drawing/2014/main" id="{EC01DA91-25E9-B93C-645C-36CE3AAF3E43}"/>
              </a:ext>
            </a:extLst>
          </p:cNvPr>
          <p:cNvSpPr txBox="1"/>
          <p:nvPr/>
        </p:nvSpPr>
        <p:spPr>
          <a:xfrm>
            <a:off x="3501699" y="4339770"/>
            <a:ext cx="1266372" cy="123111"/>
          </a:xfrm>
          <a:prstGeom prst="rect">
            <a:avLst/>
          </a:prstGeom>
          <a:noFill/>
        </p:spPr>
        <p:txBody>
          <a:bodyPr wrap="none" lIns="0" tIns="0" rIns="0" bIns="0" rtlCol="0">
            <a:spAutoFit/>
          </a:bodyPr>
          <a:lstStyle>
            <a:defPPr>
              <a:defRPr lang="en-US"/>
            </a:defPPr>
            <a:lvl1pPr>
              <a:defRPr sz="80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lvl1pPr>
          </a:lstStyle>
          <a:p>
            <a:r>
              <a:rPr lang="en-US" altLang="ko-KR" dirty="0"/>
              <a:t>(</a:t>
            </a:r>
            <a:r>
              <a:rPr lang="ko-KR" altLang="en-US" dirty="0" err="1"/>
              <a:t>기간중</a:t>
            </a:r>
            <a:r>
              <a:rPr lang="ko-KR" altLang="en-US" dirty="0"/>
              <a:t> 잔액 증감</a:t>
            </a:r>
            <a:r>
              <a:rPr lang="en-US" altLang="ko-KR" dirty="0"/>
              <a:t>, </a:t>
            </a:r>
            <a:r>
              <a:rPr lang="ko-KR" altLang="en-US" dirty="0"/>
              <a:t>단위</a:t>
            </a:r>
            <a:r>
              <a:rPr lang="en-US" altLang="ko-KR" dirty="0"/>
              <a:t>: </a:t>
            </a:r>
            <a:r>
              <a:rPr lang="ko-KR" altLang="en-US" dirty="0"/>
              <a:t>조 원</a:t>
            </a:r>
            <a:r>
              <a:rPr lang="en-US" altLang="ko-KR" dirty="0"/>
              <a:t>)</a:t>
            </a:r>
          </a:p>
        </p:txBody>
      </p:sp>
      <p:graphicFrame>
        <p:nvGraphicFramePr>
          <p:cNvPr id="6" name="표 23">
            <a:extLst>
              <a:ext uri="{FF2B5EF4-FFF2-40B4-BE49-F238E27FC236}">
                <a16:creationId xmlns:a16="http://schemas.microsoft.com/office/drawing/2014/main" id="{759C6350-E0F5-AD55-8E06-831923E431D6}"/>
              </a:ext>
            </a:extLst>
          </p:cNvPr>
          <p:cNvGraphicFramePr>
            <a:graphicFrameLocks noGrp="1"/>
          </p:cNvGraphicFramePr>
          <p:nvPr>
            <p:extLst>
              <p:ext uri="{D42A27DB-BD31-4B8C-83A1-F6EECF244321}">
                <p14:modId xmlns:p14="http://schemas.microsoft.com/office/powerpoint/2010/main" val="4022966547"/>
              </p:ext>
            </p:extLst>
          </p:nvPr>
        </p:nvGraphicFramePr>
        <p:xfrm>
          <a:off x="488949" y="4485414"/>
          <a:ext cx="4284000" cy="1034875"/>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val="288045573"/>
                    </a:ext>
                  </a:extLst>
                </a:gridCol>
                <a:gridCol w="360000">
                  <a:extLst>
                    <a:ext uri="{9D8B030D-6E8A-4147-A177-3AD203B41FA5}">
                      <a16:colId xmlns:a16="http://schemas.microsoft.com/office/drawing/2014/main" val="3016501104"/>
                    </a:ext>
                  </a:extLst>
                </a:gridCol>
                <a:gridCol w="360000">
                  <a:extLst>
                    <a:ext uri="{9D8B030D-6E8A-4147-A177-3AD203B41FA5}">
                      <a16:colId xmlns:a16="http://schemas.microsoft.com/office/drawing/2014/main" val="607274606"/>
                    </a:ext>
                  </a:extLst>
                </a:gridCol>
                <a:gridCol w="360000">
                  <a:extLst>
                    <a:ext uri="{9D8B030D-6E8A-4147-A177-3AD203B41FA5}">
                      <a16:colId xmlns:a16="http://schemas.microsoft.com/office/drawing/2014/main" val="2774184702"/>
                    </a:ext>
                  </a:extLst>
                </a:gridCol>
                <a:gridCol w="360000">
                  <a:extLst>
                    <a:ext uri="{9D8B030D-6E8A-4147-A177-3AD203B41FA5}">
                      <a16:colId xmlns:a16="http://schemas.microsoft.com/office/drawing/2014/main" val="348284235"/>
                    </a:ext>
                  </a:extLst>
                </a:gridCol>
                <a:gridCol w="360000">
                  <a:extLst>
                    <a:ext uri="{9D8B030D-6E8A-4147-A177-3AD203B41FA5}">
                      <a16:colId xmlns:a16="http://schemas.microsoft.com/office/drawing/2014/main" val="1548908566"/>
                    </a:ext>
                  </a:extLst>
                </a:gridCol>
                <a:gridCol w="360000">
                  <a:extLst>
                    <a:ext uri="{9D8B030D-6E8A-4147-A177-3AD203B41FA5}">
                      <a16:colId xmlns:a16="http://schemas.microsoft.com/office/drawing/2014/main" val="3332779858"/>
                    </a:ext>
                  </a:extLst>
                </a:gridCol>
                <a:gridCol w="360000">
                  <a:extLst>
                    <a:ext uri="{9D8B030D-6E8A-4147-A177-3AD203B41FA5}">
                      <a16:colId xmlns:a16="http://schemas.microsoft.com/office/drawing/2014/main" val="4064505593"/>
                    </a:ext>
                  </a:extLst>
                </a:gridCol>
                <a:gridCol w="360000">
                  <a:extLst>
                    <a:ext uri="{9D8B030D-6E8A-4147-A177-3AD203B41FA5}">
                      <a16:colId xmlns:a16="http://schemas.microsoft.com/office/drawing/2014/main" val="4055102281"/>
                    </a:ext>
                  </a:extLst>
                </a:gridCol>
                <a:gridCol w="684000">
                  <a:extLst>
                    <a:ext uri="{9D8B030D-6E8A-4147-A177-3AD203B41FA5}">
                      <a16:colId xmlns:a16="http://schemas.microsoft.com/office/drawing/2014/main" val="2874471039"/>
                    </a:ext>
                  </a:extLst>
                </a:gridCol>
              </a:tblGrid>
              <a:tr h="206975">
                <a:tc rowSpan="2">
                  <a:txBody>
                    <a:bodyPr/>
                    <a:lstStyle/>
                    <a:p>
                      <a:pPr algn="ctr" latinLnBrk="1"/>
                      <a:r>
                        <a:rPr lang="ko-KR" altLang="en-US" sz="700" b="0" i="0" dirty="0">
                          <a:ln>
                            <a:solidFill>
                              <a:prstClr val="white">
                                <a:lumMod val="75000"/>
                                <a:alpha val="0"/>
                              </a:prstClr>
                            </a:solidFill>
                          </a:ln>
                          <a:solidFill>
                            <a:schemeClr val="accent1"/>
                          </a:solidFill>
                          <a:latin typeface="+mn-ea"/>
                          <a:ea typeface="+mn-ea"/>
                          <a:cs typeface="+mn-cs"/>
                        </a:rPr>
                        <a:t>구분</a:t>
                      </a:r>
                    </a:p>
                  </a:txBody>
                  <a:tcPr marL="36000" marR="36000" marT="36000" marB="36000" anchor="ctr">
                    <a:lnR w="6350" cap="flat" cmpd="sng" algn="ctr">
                      <a:solidFill>
                        <a:schemeClr val="bg1">
                          <a:lumMod val="75000"/>
                        </a:schemeClr>
                      </a:solid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gridSpan="2">
                  <a:txBody>
                    <a:bodyPr/>
                    <a:lstStyle/>
                    <a:p>
                      <a:pPr algn="ctr" latinLnBrk="1"/>
                      <a:r>
                        <a:rPr lang="en-US" altLang="ko-KR" sz="700" b="0" i="0" dirty="0">
                          <a:ln>
                            <a:solidFill>
                              <a:prstClr val="white">
                                <a:lumMod val="75000"/>
                                <a:alpha val="0"/>
                              </a:prstClr>
                            </a:solidFill>
                          </a:ln>
                          <a:solidFill>
                            <a:schemeClr val="accent1"/>
                          </a:solidFill>
                          <a:latin typeface="+mn-ea"/>
                          <a:ea typeface="+mn-ea"/>
                          <a:cs typeface="+mn-cs"/>
                        </a:rPr>
                        <a:t>2021</a:t>
                      </a:r>
                      <a:endParaRPr lang="ko-KR" altLang="en-US" sz="700" b="0" i="0" dirty="0">
                        <a:ln>
                          <a:solidFill>
                            <a:prstClr val="white">
                              <a:lumMod val="75000"/>
                              <a:alpha val="0"/>
                            </a:prstClr>
                          </a:solidFill>
                        </a:ln>
                        <a:solidFill>
                          <a:schemeClr val="accent1"/>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hMerge="1">
                  <a:txBody>
                    <a:bodyPr/>
                    <a:lstStyle/>
                    <a:p>
                      <a:pPr algn="ctr" latinLnBrk="1"/>
                      <a:endParaRPr lang="ko-KR" altLang="en-US" sz="700" b="0" i="0" dirty="0">
                        <a:ln>
                          <a:solidFill>
                            <a:prstClr val="white">
                              <a:lumMod val="75000"/>
                              <a:alpha val="0"/>
                            </a:prstClr>
                          </a:solidFill>
                        </a:ln>
                        <a:solidFill>
                          <a:schemeClr val="accent1"/>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gridSpan="2">
                  <a:txBody>
                    <a:bodyPr/>
                    <a:lstStyle/>
                    <a:p>
                      <a:pPr algn="ctr" latinLnBrk="1"/>
                      <a:r>
                        <a:rPr lang="en-US" altLang="ko-KR" sz="700" b="0" i="0" dirty="0">
                          <a:ln>
                            <a:solidFill>
                              <a:prstClr val="white">
                                <a:lumMod val="75000"/>
                                <a:alpha val="0"/>
                              </a:prstClr>
                            </a:solidFill>
                          </a:ln>
                          <a:solidFill>
                            <a:schemeClr val="accent1"/>
                          </a:solidFill>
                          <a:latin typeface="+mn-ea"/>
                          <a:ea typeface="+mn-ea"/>
                          <a:cs typeface="+mn-cs"/>
                        </a:rPr>
                        <a:t>2022</a:t>
                      </a:r>
                      <a:endParaRPr lang="ko-KR" altLang="en-US" sz="700" b="0" i="0" dirty="0">
                        <a:ln>
                          <a:solidFill>
                            <a:prstClr val="white">
                              <a:lumMod val="75000"/>
                              <a:alpha val="0"/>
                            </a:prstClr>
                          </a:solidFill>
                        </a:ln>
                        <a:solidFill>
                          <a:schemeClr val="accent1"/>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hMerge="1">
                  <a:txBody>
                    <a:bodyPr/>
                    <a:lstStyle/>
                    <a:p>
                      <a:pPr algn="ctr" latinLnBrk="1"/>
                      <a:endParaRPr lang="ko-KR" altLang="en-US" sz="700" b="0" i="0" dirty="0">
                        <a:ln>
                          <a:solidFill>
                            <a:prstClr val="white">
                              <a:lumMod val="75000"/>
                              <a:alpha val="0"/>
                            </a:prstClr>
                          </a:solidFill>
                        </a:ln>
                        <a:solidFill>
                          <a:schemeClr val="accent1"/>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tc gridSpan="4">
                  <a:txBody>
                    <a:bodyPr/>
                    <a:lstStyle/>
                    <a:p>
                      <a:pPr algn="ctr" latinLnBrk="1"/>
                      <a:r>
                        <a:rPr lang="en-US" altLang="ko-KR" sz="700" b="0" i="0" dirty="0">
                          <a:ln>
                            <a:solidFill>
                              <a:prstClr val="white">
                                <a:lumMod val="75000"/>
                                <a:alpha val="0"/>
                              </a:prstClr>
                            </a:solidFill>
                          </a:ln>
                          <a:solidFill>
                            <a:schemeClr val="accent1"/>
                          </a:solidFill>
                          <a:latin typeface="+mn-ea"/>
                          <a:ea typeface="+mn-ea"/>
                          <a:cs typeface="+mn-cs"/>
                        </a:rPr>
                        <a:t>2023</a:t>
                      </a:r>
                      <a:endParaRPr lang="ko-KR" altLang="en-US" sz="700" b="0" i="0" dirty="0">
                        <a:ln>
                          <a:solidFill>
                            <a:prstClr val="white">
                              <a:lumMod val="75000"/>
                              <a:alpha val="0"/>
                            </a:prstClr>
                          </a:solidFill>
                        </a:ln>
                        <a:solidFill>
                          <a:schemeClr val="accent1"/>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tc hMerge="1">
                  <a:txBody>
                    <a:bodyPr/>
                    <a:lstStyle/>
                    <a:p>
                      <a:pPr algn="ctr" latinLnBrk="1"/>
                      <a:endParaRPr lang="ko-KR" altLang="en-US" sz="700" b="0" i="0" dirty="0">
                        <a:ln>
                          <a:solidFill>
                            <a:prstClr val="white">
                              <a:lumMod val="75000"/>
                              <a:alpha val="0"/>
                            </a:prstClr>
                          </a:solidFill>
                        </a:ln>
                        <a:solidFill>
                          <a:schemeClr val="accent1"/>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tc hMerge="1">
                  <a:txBody>
                    <a:bodyPr/>
                    <a:lstStyle/>
                    <a:p>
                      <a:pPr algn="ctr" latinLnBrk="1"/>
                      <a:endParaRPr lang="ko-KR" altLang="en-US" sz="700" b="0" i="0" dirty="0">
                        <a:ln>
                          <a:solidFill>
                            <a:prstClr val="white">
                              <a:lumMod val="75000"/>
                              <a:alpha val="0"/>
                            </a:prstClr>
                          </a:solidFill>
                        </a:ln>
                        <a:solidFill>
                          <a:schemeClr val="accent1"/>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tc hMerge="1">
                  <a:txBody>
                    <a:bodyPr/>
                    <a:lstStyle/>
                    <a:p>
                      <a:pPr algn="ctr" latinLnBrk="1"/>
                      <a:endParaRPr lang="ko-KR" altLang="en-US" sz="700" b="0" i="0" dirty="0">
                        <a:ln>
                          <a:solidFill>
                            <a:prstClr val="white">
                              <a:lumMod val="75000"/>
                              <a:alpha val="0"/>
                            </a:prstClr>
                          </a:solidFill>
                        </a:ln>
                        <a:solidFill>
                          <a:schemeClr val="accent1"/>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tc rowSpan="2">
                  <a:txBody>
                    <a:bodyPr/>
                    <a:lstStyle/>
                    <a:p>
                      <a:pPr algn="ctr" latinLnBrk="1"/>
                      <a:r>
                        <a:rPr lang="en-US" altLang="ko-KR" sz="700" b="0" i="0" dirty="0">
                          <a:ln>
                            <a:solidFill>
                              <a:prstClr val="white">
                                <a:lumMod val="75000"/>
                                <a:alpha val="0"/>
                              </a:prstClr>
                            </a:solidFill>
                          </a:ln>
                          <a:solidFill>
                            <a:schemeClr val="accent1"/>
                          </a:solidFill>
                          <a:latin typeface="+mn-ea"/>
                          <a:ea typeface="+mn-ea"/>
                          <a:cs typeface="+mn-cs"/>
                        </a:rPr>
                        <a:t>2023</a:t>
                      </a:r>
                      <a:r>
                        <a:rPr lang="ko-KR" altLang="en-US" sz="700" b="0" i="0" dirty="0">
                          <a:ln>
                            <a:solidFill>
                              <a:prstClr val="white">
                                <a:lumMod val="75000"/>
                                <a:alpha val="0"/>
                              </a:prstClr>
                            </a:solidFill>
                          </a:ln>
                          <a:solidFill>
                            <a:schemeClr val="accent1"/>
                          </a:solidFill>
                          <a:latin typeface="+mn-ea"/>
                          <a:ea typeface="+mn-ea"/>
                          <a:cs typeface="+mn-cs"/>
                        </a:rPr>
                        <a:t>년 </a:t>
                      </a:r>
                      <a:r>
                        <a:rPr lang="en-US" altLang="ko-KR" sz="700" b="0" i="0" dirty="0">
                          <a:ln>
                            <a:solidFill>
                              <a:prstClr val="white">
                                <a:lumMod val="75000"/>
                                <a:alpha val="0"/>
                              </a:prstClr>
                            </a:solidFill>
                          </a:ln>
                          <a:solidFill>
                            <a:schemeClr val="accent1"/>
                          </a:solidFill>
                          <a:latin typeface="+mn-ea"/>
                          <a:ea typeface="+mn-ea"/>
                          <a:cs typeface="+mn-cs"/>
                        </a:rPr>
                        <a:t>7</a:t>
                      </a:r>
                      <a:r>
                        <a:rPr lang="ko-KR" altLang="en-US" sz="700" b="0" i="0" dirty="0">
                          <a:ln>
                            <a:solidFill>
                              <a:prstClr val="white">
                                <a:lumMod val="75000"/>
                                <a:alpha val="0"/>
                              </a:prstClr>
                            </a:solidFill>
                          </a:ln>
                          <a:solidFill>
                            <a:schemeClr val="accent1"/>
                          </a:solidFill>
                          <a:latin typeface="+mn-ea"/>
                          <a:ea typeface="+mn-ea"/>
                          <a:cs typeface="+mn-cs"/>
                        </a:rPr>
                        <a:t>월 말 </a:t>
                      </a:r>
                      <a:endParaRPr lang="en-US" altLang="ko-KR" sz="700" b="0" i="0" dirty="0">
                        <a:ln>
                          <a:solidFill>
                            <a:prstClr val="white">
                              <a:lumMod val="75000"/>
                              <a:alpha val="0"/>
                            </a:prstClr>
                          </a:solidFill>
                        </a:ln>
                        <a:solidFill>
                          <a:schemeClr val="accent1"/>
                        </a:solidFill>
                        <a:latin typeface="+mn-ea"/>
                        <a:ea typeface="+mn-ea"/>
                        <a:cs typeface="+mn-cs"/>
                      </a:endParaRPr>
                    </a:p>
                    <a:p>
                      <a:pPr algn="ctr" latinLnBrk="1"/>
                      <a:r>
                        <a:rPr lang="ko-KR" altLang="en-US" sz="700" b="0" i="0" dirty="0">
                          <a:ln>
                            <a:solidFill>
                              <a:prstClr val="white">
                                <a:lumMod val="75000"/>
                                <a:alpha val="0"/>
                              </a:prstClr>
                            </a:solidFill>
                          </a:ln>
                          <a:solidFill>
                            <a:schemeClr val="accent1"/>
                          </a:solidFill>
                          <a:latin typeface="+mn-ea"/>
                          <a:ea typeface="+mn-ea"/>
                          <a:cs typeface="+mn-cs"/>
                        </a:rPr>
                        <a:t>잔액</a:t>
                      </a: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3654805511"/>
                  </a:ext>
                </a:extLst>
              </a:tr>
              <a:tr h="206975">
                <a:tc vMerge="1">
                  <a:txBody>
                    <a:bodyPr/>
                    <a:lstStyle/>
                    <a:p>
                      <a:pPr algn="ctr" latinLnBrk="1"/>
                      <a:endParaRPr lang="ko-KR" altLang="en-US" sz="700" b="0" i="0" dirty="0">
                        <a:ln>
                          <a:solidFill>
                            <a:prstClr val="white">
                              <a:lumMod val="75000"/>
                              <a:alpha val="0"/>
                            </a:prstClr>
                          </a:solidFill>
                        </a:ln>
                        <a:solidFill>
                          <a:schemeClr val="accent1"/>
                        </a:solidFill>
                        <a:latin typeface="+mn-ea"/>
                        <a:ea typeface="+mn-ea"/>
                        <a:cs typeface="+mn-cs"/>
                      </a:endParaRPr>
                    </a:p>
                  </a:txBody>
                  <a:tcPr marL="36000" marR="36000" marT="36000" marB="36000" anchor="ctr">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latinLnBrk="1"/>
                      <a:r>
                        <a:rPr lang="en-US" altLang="ko-KR" sz="700" b="0" i="0" dirty="0">
                          <a:ln>
                            <a:solidFill>
                              <a:prstClr val="white">
                                <a:lumMod val="75000"/>
                                <a:alpha val="0"/>
                              </a:prstClr>
                            </a:solidFill>
                          </a:ln>
                          <a:solidFill>
                            <a:schemeClr val="accent1"/>
                          </a:solidFill>
                          <a:latin typeface="+mn-ea"/>
                          <a:ea typeface="+mn-ea"/>
                          <a:cs typeface="+mn-cs"/>
                        </a:rPr>
                        <a:t>1~7</a:t>
                      </a:r>
                      <a:r>
                        <a:rPr lang="ko-KR" altLang="en-US" sz="700" b="0" i="0" dirty="0">
                          <a:ln>
                            <a:solidFill>
                              <a:prstClr val="white">
                                <a:lumMod val="75000"/>
                                <a:alpha val="0"/>
                              </a:prstClr>
                            </a:solidFill>
                          </a:ln>
                          <a:solidFill>
                            <a:schemeClr val="accent1"/>
                          </a:solidFill>
                          <a:latin typeface="+mn-ea"/>
                          <a:ea typeface="+mn-ea"/>
                          <a:cs typeface="+mn-cs"/>
                        </a:rPr>
                        <a:t>월</a:t>
                      </a: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latinLnBrk="1"/>
                      <a:r>
                        <a:rPr lang="en-US" altLang="ko-KR" sz="700" b="0" i="0" dirty="0">
                          <a:ln>
                            <a:solidFill>
                              <a:prstClr val="white">
                                <a:lumMod val="75000"/>
                                <a:alpha val="0"/>
                              </a:prstClr>
                            </a:solidFill>
                          </a:ln>
                          <a:solidFill>
                            <a:schemeClr val="accent1"/>
                          </a:solidFill>
                          <a:latin typeface="+mn-ea"/>
                          <a:ea typeface="+mn-ea"/>
                          <a:cs typeface="+mn-cs"/>
                        </a:rPr>
                        <a:t>7</a:t>
                      </a:r>
                      <a:r>
                        <a:rPr lang="ko-KR" altLang="en-US" sz="700" b="0" i="0" dirty="0">
                          <a:ln>
                            <a:solidFill>
                              <a:prstClr val="white">
                                <a:lumMod val="75000"/>
                                <a:alpha val="0"/>
                              </a:prstClr>
                            </a:solidFill>
                          </a:ln>
                          <a:solidFill>
                            <a:schemeClr val="accent1"/>
                          </a:solidFill>
                          <a:latin typeface="+mn-ea"/>
                          <a:ea typeface="+mn-ea"/>
                          <a:cs typeface="+mn-cs"/>
                        </a:rPr>
                        <a:t>월</a:t>
                      </a: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latinLnBrk="1"/>
                      <a:r>
                        <a:rPr lang="en-US" altLang="ko-KR" sz="700" b="0" i="0" dirty="0">
                          <a:ln>
                            <a:solidFill>
                              <a:prstClr val="white">
                                <a:lumMod val="75000"/>
                                <a:alpha val="0"/>
                              </a:prstClr>
                            </a:solidFill>
                          </a:ln>
                          <a:solidFill>
                            <a:schemeClr val="accent1"/>
                          </a:solidFill>
                          <a:latin typeface="+mn-ea"/>
                          <a:ea typeface="+mn-ea"/>
                          <a:cs typeface="+mn-cs"/>
                        </a:rPr>
                        <a:t>1~7</a:t>
                      </a:r>
                      <a:r>
                        <a:rPr lang="ko-KR" altLang="en-US" sz="700" b="0" i="0" dirty="0">
                          <a:ln>
                            <a:solidFill>
                              <a:prstClr val="white">
                                <a:lumMod val="75000"/>
                                <a:alpha val="0"/>
                              </a:prstClr>
                            </a:solidFill>
                          </a:ln>
                          <a:solidFill>
                            <a:schemeClr val="accent1"/>
                          </a:solidFill>
                          <a:latin typeface="+mn-ea"/>
                          <a:ea typeface="+mn-ea"/>
                          <a:cs typeface="+mn-cs"/>
                        </a:rPr>
                        <a:t>월</a:t>
                      </a: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latinLnBrk="1"/>
                      <a:r>
                        <a:rPr lang="en-US" altLang="ko-KR" sz="700" b="0" i="0" dirty="0">
                          <a:ln>
                            <a:solidFill>
                              <a:prstClr val="white">
                                <a:lumMod val="75000"/>
                                <a:alpha val="0"/>
                              </a:prstClr>
                            </a:solidFill>
                          </a:ln>
                          <a:solidFill>
                            <a:schemeClr val="accent1"/>
                          </a:solidFill>
                          <a:latin typeface="+mn-ea"/>
                          <a:ea typeface="+mn-ea"/>
                          <a:cs typeface="+mn-cs"/>
                        </a:rPr>
                        <a:t>7</a:t>
                      </a:r>
                      <a:r>
                        <a:rPr lang="ko-KR" altLang="en-US" sz="700" b="0" i="0" dirty="0">
                          <a:ln>
                            <a:solidFill>
                              <a:prstClr val="white">
                                <a:lumMod val="75000"/>
                                <a:alpha val="0"/>
                              </a:prstClr>
                            </a:solidFill>
                          </a:ln>
                          <a:solidFill>
                            <a:schemeClr val="accent1"/>
                          </a:solidFill>
                          <a:latin typeface="+mn-ea"/>
                          <a:ea typeface="+mn-ea"/>
                          <a:cs typeface="+mn-cs"/>
                        </a:rPr>
                        <a:t>월</a:t>
                      </a: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tc>
                  <a:txBody>
                    <a:bodyPr/>
                    <a:lstStyle/>
                    <a:p>
                      <a:pPr algn="ctr" latinLnBrk="1"/>
                      <a:r>
                        <a:rPr lang="en-US" altLang="ko-KR" sz="700" b="0" i="0" dirty="0">
                          <a:ln>
                            <a:solidFill>
                              <a:prstClr val="white">
                                <a:lumMod val="75000"/>
                                <a:alpha val="0"/>
                              </a:prstClr>
                            </a:solidFill>
                          </a:ln>
                          <a:solidFill>
                            <a:schemeClr val="accent1"/>
                          </a:solidFill>
                          <a:latin typeface="+mn-ea"/>
                          <a:ea typeface="+mn-ea"/>
                          <a:cs typeface="+mn-cs"/>
                        </a:rPr>
                        <a:t>1~7</a:t>
                      </a:r>
                      <a:r>
                        <a:rPr lang="ko-KR" altLang="en-US" sz="700" b="0" i="0" dirty="0">
                          <a:ln>
                            <a:solidFill>
                              <a:prstClr val="white">
                                <a:lumMod val="75000"/>
                                <a:alpha val="0"/>
                              </a:prstClr>
                            </a:solidFill>
                          </a:ln>
                          <a:solidFill>
                            <a:schemeClr val="accent1"/>
                          </a:solidFill>
                          <a:latin typeface="+mn-ea"/>
                          <a:ea typeface="+mn-ea"/>
                          <a:cs typeface="+mn-cs"/>
                        </a:rPr>
                        <a:t>월</a:t>
                      </a: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tc>
                  <a:txBody>
                    <a:bodyPr/>
                    <a:lstStyle/>
                    <a:p>
                      <a:pPr algn="ctr" latinLnBrk="1"/>
                      <a:r>
                        <a:rPr lang="en-US" altLang="ko-KR" sz="700" b="0" i="0" dirty="0">
                          <a:ln>
                            <a:solidFill>
                              <a:prstClr val="white">
                                <a:lumMod val="75000"/>
                                <a:alpha val="0"/>
                              </a:prstClr>
                            </a:solidFill>
                          </a:ln>
                          <a:solidFill>
                            <a:schemeClr val="accent1"/>
                          </a:solidFill>
                          <a:latin typeface="+mn-ea"/>
                          <a:ea typeface="+mn-ea"/>
                          <a:cs typeface="+mn-cs"/>
                        </a:rPr>
                        <a:t>5</a:t>
                      </a:r>
                      <a:r>
                        <a:rPr lang="ko-KR" altLang="en-US" sz="700" b="0" i="0" dirty="0">
                          <a:ln>
                            <a:solidFill>
                              <a:prstClr val="white">
                                <a:lumMod val="75000"/>
                                <a:alpha val="0"/>
                              </a:prstClr>
                            </a:solidFill>
                          </a:ln>
                          <a:solidFill>
                            <a:schemeClr val="accent1"/>
                          </a:solidFill>
                          <a:latin typeface="+mn-ea"/>
                          <a:ea typeface="+mn-ea"/>
                          <a:cs typeface="+mn-cs"/>
                        </a:rPr>
                        <a:t>월</a:t>
                      </a: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tc>
                  <a:txBody>
                    <a:bodyPr/>
                    <a:lstStyle/>
                    <a:p>
                      <a:pPr algn="ctr" latinLnBrk="1"/>
                      <a:r>
                        <a:rPr lang="en-US" altLang="ko-KR" sz="700" b="0" i="0" dirty="0">
                          <a:ln>
                            <a:solidFill>
                              <a:prstClr val="white">
                                <a:lumMod val="75000"/>
                                <a:alpha val="0"/>
                              </a:prstClr>
                            </a:solidFill>
                          </a:ln>
                          <a:solidFill>
                            <a:schemeClr val="accent1"/>
                          </a:solidFill>
                          <a:latin typeface="+mn-ea"/>
                          <a:ea typeface="+mn-ea"/>
                          <a:cs typeface="+mn-cs"/>
                        </a:rPr>
                        <a:t>6</a:t>
                      </a:r>
                      <a:r>
                        <a:rPr lang="ko-KR" altLang="en-US" sz="700" b="0" i="0" dirty="0">
                          <a:ln>
                            <a:solidFill>
                              <a:prstClr val="white">
                                <a:lumMod val="75000"/>
                                <a:alpha val="0"/>
                              </a:prstClr>
                            </a:solidFill>
                          </a:ln>
                          <a:solidFill>
                            <a:schemeClr val="accent1"/>
                          </a:solidFill>
                          <a:latin typeface="+mn-ea"/>
                          <a:ea typeface="+mn-ea"/>
                          <a:cs typeface="+mn-cs"/>
                        </a:rPr>
                        <a:t>월</a:t>
                      </a: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tc>
                  <a:txBody>
                    <a:bodyPr/>
                    <a:lstStyle/>
                    <a:p>
                      <a:pPr algn="ctr" latinLnBrk="1"/>
                      <a:r>
                        <a:rPr lang="en-US" altLang="ko-KR" sz="700" b="0" i="0" dirty="0">
                          <a:ln>
                            <a:solidFill>
                              <a:prstClr val="white">
                                <a:lumMod val="75000"/>
                                <a:alpha val="0"/>
                              </a:prstClr>
                            </a:solidFill>
                          </a:ln>
                          <a:solidFill>
                            <a:schemeClr val="accent1"/>
                          </a:solidFill>
                          <a:latin typeface="+mn-ea"/>
                          <a:ea typeface="+mn-ea"/>
                          <a:cs typeface="+mn-cs"/>
                        </a:rPr>
                        <a:t>7</a:t>
                      </a:r>
                      <a:r>
                        <a:rPr lang="ko-KR" altLang="en-US" sz="700" b="0" i="0" dirty="0">
                          <a:ln>
                            <a:solidFill>
                              <a:prstClr val="white">
                                <a:lumMod val="75000"/>
                                <a:alpha val="0"/>
                              </a:prstClr>
                            </a:solidFill>
                          </a:ln>
                          <a:solidFill>
                            <a:schemeClr val="accent1"/>
                          </a:solidFill>
                          <a:latin typeface="+mn-ea"/>
                          <a:ea typeface="+mn-ea"/>
                          <a:cs typeface="+mn-cs"/>
                        </a:rPr>
                        <a:t>월</a:t>
                      </a: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tc vMerge="1">
                  <a:txBody>
                    <a:bodyPr/>
                    <a:lstStyle/>
                    <a:p>
                      <a:pPr algn="ctr" latinLnBrk="1"/>
                      <a:endParaRPr lang="ko-KR" altLang="en-US" sz="700" b="0" i="0" dirty="0">
                        <a:ln>
                          <a:solidFill>
                            <a:prstClr val="white">
                              <a:lumMod val="75000"/>
                              <a:alpha val="0"/>
                            </a:prstClr>
                          </a:solidFill>
                        </a:ln>
                        <a:solidFill>
                          <a:schemeClr val="accent1"/>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2838929023"/>
                  </a:ext>
                </a:extLst>
              </a:tr>
              <a:tr h="206975">
                <a:tc>
                  <a:txBody>
                    <a:bodyPr/>
                    <a:lstStyle/>
                    <a:p>
                      <a:pPr algn="l" latinLnBrk="1"/>
                      <a:r>
                        <a:rPr lang="ko-KR" altLang="en-US" sz="700" b="0" i="0" dirty="0">
                          <a:ln>
                            <a:solidFill>
                              <a:prstClr val="white">
                                <a:lumMod val="75000"/>
                                <a:alpha val="0"/>
                              </a:prstClr>
                            </a:solidFill>
                          </a:ln>
                          <a:solidFill>
                            <a:schemeClr val="tx1">
                              <a:lumMod val="65000"/>
                              <a:lumOff val="35000"/>
                            </a:schemeClr>
                          </a:solidFill>
                          <a:latin typeface="+mn-ea"/>
                          <a:ea typeface="+mn-ea"/>
                          <a:cs typeface="+mn-cs"/>
                        </a:rPr>
                        <a:t>은행 가계대출</a:t>
                      </a:r>
                    </a:p>
                  </a:txBody>
                  <a:tcPr marL="36000" marR="36000" marT="36000" marB="36000" anchor="ctr">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51.3</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9.7</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-0.2</a:t>
                      </a: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-0.3</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10.1</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4.2</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5.8</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6.0</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1,068.1</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3136734324"/>
                  </a:ext>
                </a:extLst>
              </a:tr>
              <a:tr h="206975">
                <a:tc>
                  <a:txBody>
                    <a:bodyPr/>
                    <a:lstStyle/>
                    <a:p>
                      <a:pPr algn="l" latinLnBrk="1"/>
                      <a:r>
                        <a:rPr lang="ko-KR" altLang="en-US" sz="700" b="0" i="0" dirty="0">
                          <a:ln>
                            <a:solidFill>
                              <a:prstClr val="white">
                                <a:lumMod val="75000"/>
                                <a:alpha val="0"/>
                              </a:prstClr>
                            </a:solidFill>
                          </a:ln>
                          <a:solidFill>
                            <a:schemeClr val="tx1">
                              <a:lumMod val="65000"/>
                              <a:lumOff val="35000"/>
                            </a:schemeClr>
                          </a:solidFill>
                          <a:latin typeface="+mn-ea"/>
                          <a:ea typeface="+mn-ea"/>
                          <a:cs typeface="+mn-cs"/>
                        </a:rPr>
                        <a:t>주택담보대출</a:t>
                      </a:r>
                      <a:r>
                        <a:rPr lang="en-US" altLang="ko-KR" sz="700" b="0" i="0" baseline="30000" dirty="0">
                          <a:ln>
                            <a:solidFill>
                              <a:prstClr val="white">
                                <a:lumMod val="75000"/>
                                <a:alpha val="0"/>
                              </a:prstClr>
                            </a:solidFill>
                          </a:ln>
                          <a:solidFill>
                            <a:schemeClr val="tx1">
                              <a:lumMod val="65000"/>
                              <a:lumOff val="35000"/>
                            </a:schemeClr>
                          </a:solidFill>
                          <a:latin typeface="+mn-ea"/>
                          <a:ea typeface="+mn-ea"/>
                          <a:cs typeface="+mn-cs"/>
                        </a:rPr>
                        <a:t>2)</a:t>
                      </a:r>
                      <a:endParaRPr lang="ko-KR" altLang="en-US" sz="700" b="0" i="0" baseline="30000" dirty="0">
                        <a:ln>
                          <a:solidFill>
                            <a:prstClr val="white">
                              <a:lumMod val="75000"/>
                              <a:alpha val="0"/>
                            </a:prstClr>
                          </a:solidFill>
                        </a:ln>
                        <a:solidFill>
                          <a:schemeClr val="tx1">
                            <a:lumMod val="65000"/>
                            <a:lumOff val="35000"/>
                          </a:schemeClr>
                        </a:solidFill>
                        <a:latin typeface="+mn-ea"/>
                        <a:ea typeface="+mn-ea"/>
                        <a:cs typeface="+mn-cs"/>
                      </a:endParaRPr>
                    </a:p>
                  </a:txBody>
                  <a:tcPr marL="180000" marR="36000" marT="36000" marB="36000" anchor="ctr">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36.4</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6.0</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12.2</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2.0</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21.9</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4.2</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6.9</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6.0</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820.8</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508969552"/>
                  </a:ext>
                </a:extLst>
              </a:tr>
              <a:tr h="206975">
                <a:tc>
                  <a:txBody>
                    <a:bodyPr/>
                    <a:lstStyle/>
                    <a:p>
                      <a:pPr algn="l" latinLnBrk="1"/>
                      <a:r>
                        <a:rPr lang="ko-KR" altLang="en-US" sz="700" b="0" i="0" dirty="0">
                          <a:ln>
                            <a:solidFill>
                              <a:prstClr val="white">
                                <a:lumMod val="75000"/>
                                <a:alpha val="0"/>
                              </a:prstClr>
                            </a:solidFill>
                          </a:ln>
                          <a:solidFill>
                            <a:schemeClr val="tx1">
                              <a:lumMod val="65000"/>
                              <a:lumOff val="35000"/>
                            </a:schemeClr>
                          </a:solidFill>
                          <a:latin typeface="+mn-ea"/>
                          <a:ea typeface="+mn-ea"/>
                          <a:cs typeface="+mn-cs"/>
                        </a:rPr>
                        <a:t>기타대출</a:t>
                      </a:r>
                      <a:r>
                        <a:rPr lang="en-US" altLang="ko-KR" sz="700" b="0" i="0" baseline="30000" dirty="0">
                          <a:ln>
                            <a:solidFill>
                              <a:prstClr val="white">
                                <a:lumMod val="75000"/>
                                <a:alpha val="0"/>
                              </a:prstClr>
                            </a:solidFill>
                          </a:ln>
                          <a:solidFill>
                            <a:schemeClr val="tx1">
                              <a:lumMod val="65000"/>
                              <a:lumOff val="35000"/>
                            </a:schemeClr>
                          </a:solidFill>
                          <a:latin typeface="+mn-ea"/>
                          <a:ea typeface="+mn-ea"/>
                          <a:cs typeface="+mn-cs"/>
                        </a:rPr>
                        <a:t>3)</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180000" marR="36000" marT="36000" marB="36000" anchor="ctr">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accent1"/>
                      </a:solidFill>
                      <a:prstDash val="solid"/>
                      <a:round/>
                      <a:headEnd type="none" w="med" len="med"/>
                      <a:tailEnd type="none" w="med" len="med"/>
                    </a:lnB>
                    <a:solidFill>
                      <a:schemeClr val="bg1"/>
                    </a:solidFill>
                  </a:tcPr>
                </a:tc>
                <a:tc>
                  <a:txBody>
                    <a:bodyPr/>
                    <a:lstStyle/>
                    <a:p>
                      <a:pPr algn="ct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14.8</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accent1"/>
                      </a:solidFill>
                      <a:prstDash val="solid"/>
                      <a:round/>
                      <a:headEnd type="none" w="med" len="med"/>
                      <a:tailEnd type="none" w="med" len="med"/>
                    </a:lnB>
                    <a:solidFill>
                      <a:schemeClr val="bg1"/>
                    </a:solid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3.6</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accent1"/>
                      </a:solidFill>
                      <a:prstDash val="solid"/>
                      <a:round/>
                      <a:headEnd type="none" w="med" len="med"/>
                      <a:tailEnd type="none" w="med" len="med"/>
                    </a:lnB>
                    <a:solidFill>
                      <a:schemeClr val="bg1"/>
                    </a:solid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-12.5</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accent1"/>
                      </a:solidFill>
                      <a:prstDash val="solid"/>
                      <a:round/>
                      <a:headEnd type="none" w="med" len="med"/>
                      <a:tailEnd type="none" w="med" len="med"/>
                    </a:lnB>
                    <a:solidFill>
                      <a:schemeClr val="bg1"/>
                    </a:solid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-2.3</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accent1"/>
                      </a:solidFill>
                      <a:prstDash val="solid"/>
                      <a:round/>
                      <a:headEnd type="none" w="med" len="med"/>
                      <a:tailEnd type="none" w="med" len="med"/>
                    </a:lnB>
                    <a:no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-11.7</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accent1"/>
                      </a:solidFill>
                      <a:prstDash val="solid"/>
                      <a:round/>
                      <a:headEnd type="none" w="med" len="med"/>
                      <a:tailEnd type="none" w="med" len="med"/>
                    </a:lnB>
                    <a:no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-0.05</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accent1"/>
                      </a:solidFill>
                      <a:prstDash val="solid"/>
                      <a:round/>
                      <a:headEnd type="none" w="med" len="med"/>
                      <a:tailEnd type="none" w="med" len="med"/>
                    </a:lnB>
                    <a:no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-1.2</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accent1"/>
                      </a:solidFill>
                      <a:prstDash val="solid"/>
                      <a:round/>
                      <a:headEnd type="none" w="med" len="med"/>
                      <a:tailEnd type="none" w="med" len="med"/>
                    </a:lnB>
                    <a:no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-0.01</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accent1"/>
                      </a:solidFill>
                      <a:prstDash val="solid"/>
                      <a:round/>
                      <a:headEnd type="none" w="med" len="med"/>
                      <a:tailEnd type="none" w="med" len="med"/>
                    </a:lnB>
                    <a:no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246.1</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4003955994"/>
                  </a:ext>
                </a:extLst>
              </a:tr>
            </a:tbl>
          </a:graphicData>
        </a:graphic>
      </p:graphicFrame>
    </p:spTree>
    <p:extLst>
      <p:ext uri="{BB962C8B-B14F-4D97-AF65-F5344CB8AC3E}">
        <p14:creationId xmlns:p14="http://schemas.microsoft.com/office/powerpoint/2010/main" val="11080101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텍스트 개체 틀 27">
            <a:extLst>
              <a:ext uri="{FF2B5EF4-FFF2-40B4-BE49-F238E27FC236}">
                <a16:creationId xmlns:a16="http://schemas.microsoft.com/office/drawing/2014/main" id="{F13C5E73-7E9C-4741-9E6D-268332045257}"/>
              </a:ext>
            </a:extLst>
          </p:cNvPr>
          <p:cNvSpPr>
            <a:spLocks noGrp="1"/>
          </p:cNvSpPr>
          <p:nvPr>
            <p:ph type="body" sz="quarter" idx="10"/>
          </p:nvPr>
        </p:nvSpPr>
        <p:spPr>
          <a:xfrm>
            <a:off x="488949" y="333149"/>
            <a:ext cx="8928101" cy="184666"/>
          </a:xfrm>
        </p:spPr>
        <p:txBody>
          <a:bodyPr/>
          <a:lstStyle/>
          <a:p>
            <a:r>
              <a:rPr lang="en-US" altLang="ko-KR" dirty="0"/>
              <a:t>Ⅳ. </a:t>
            </a:r>
            <a:r>
              <a:rPr lang="ko-KR" altLang="en-US" dirty="0"/>
              <a:t>국내 부실채권</a:t>
            </a:r>
            <a:r>
              <a:rPr lang="en-US" altLang="ko-KR" dirty="0"/>
              <a:t>(NPL) </a:t>
            </a:r>
            <a:r>
              <a:rPr lang="ko-KR" altLang="en-US" dirty="0"/>
              <a:t>시장 주요 이슈 </a:t>
            </a:r>
          </a:p>
        </p:txBody>
      </p:sp>
      <p:sp>
        <p:nvSpPr>
          <p:cNvPr id="20" name="텍스트 개체 틀 19">
            <a:extLst>
              <a:ext uri="{FF2B5EF4-FFF2-40B4-BE49-F238E27FC236}">
                <a16:creationId xmlns:a16="http://schemas.microsoft.com/office/drawing/2014/main" id="{CF795977-73FF-430C-A45F-AB8B48B53463}"/>
              </a:ext>
            </a:extLst>
          </p:cNvPr>
          <p:cNvSpPr>
            <a:spLocks noGrp="1"/>
          </p:cNvSpPr>
          <p:nvPr>
            <p:ph type="body" sz="quarter" idx="11"/>
          </p:nvPr>
        </p:nvSpPr>
        <p:spPr>
          <a:xfrm>
            <a:off x="488950" y="617249"/>
            <a:ext cx="8928100" cy="322262"/>
          </a:xfrm>
        </p:spPr>
        <p:txBody>
          <a:bodyPr/>
          <a:lstStyle/>
          <a:p>
            <a:pPr lvl="0"/>
            <a:r>
              <a:rPr lang="en-US" altLang="ko-KR" dirty="0"/>
              <a:t>4. </a:t>
            </a:r>
            <a:r>
              <a:rPr lang="ko-KR" altLang="en-US" dirty="0"/>
              <a:t>기업부채 부실화 및 한계기업 위험 증가</a:t>
            </a:r>
          </a:p>
        </p:txBody>
      </p:sp>
      <p:sp>
        <p:nvSpPr>
          <p:cNvPr id="22" name="텍스트 개체 틀 21">
            <a:extLst>
              <a:ext uri="{FF2B5EF4-FFF2-40B4-BE49-F238E27FC236}">
                <a16:creationId xmlns:a16="http://schemas.microsoft.com/office/drawing/2014/main" id="{09B6909B-074D-4417-9D18-0B736B482B3F}"/>
              </a:ext>
            </a:extLst>
          </p:cNvPr>
          <p:cNvSpPr>
            <a:spLocks noGrp="1"/>
          </p:cNvSpPr>
          <p:nvPr>
            <p:ph type="body" sz="quarter" idx="13"/>
          </p:nvPr>
        </p:nvSpPr>
        <p:spPr>
          <a:xfrm>
            <a:off x="488950" y="1162471"/>
            <a:ext cx="8928100" cy="864737"/>
          </a:xfrm>
        </p:spPr>
        <p:txBody>
          <a:bodyPr/>
          <a:lstStyle/>
          <a:p>
            <a:pPr algn="just"/>
            <a:r>
              <a:rPr lang="en-US" altLang="ko-KR" dirty="0"/>
              <a:t>IMF</a:t>
            </a:r>
            <a:r>
              <a:rPr lang="ko-KR" altLang="en-US" dirty="0"/>
              <a:t>는 금리상승기 한국을 비롯한 아시아 국가의 기업부채 부실화 가능성을 제기한 바 있으며</a:t>
            </a:r>
            <a:r>
              <a:rPr lang="en-US" altLang="ko-KR" dirty="0"/>
              <a:t>,</a:t>
            </a:r>
            <a:r>
              <a:rPr lang="ko-KR" altLang="en-US" dirty="0"/>
              <a:t> 국내 중소기업을 중심으로 부실채권 비율이 상승함</a:t>
            </a:r>
            <a:r>
              <a:rPr lang="en-US" altLang="ko-KR" dirty="0"/>
              <a:t>. </a:t>
            </a:r>
            <a:r>
              <a:rPr lang="ko-KR" altLang="en-US" dirty="0"/>
              <a:t>실물경기 둔화</a:t>
            </a:r>
            <a:r>
              <a:rPr lang="en-US" altLang="ko-KR" dirty="0"/>
              <a:t>, </a:t>
            </a:r>
            <a:r>
              <a:rPr lang="ko-KR" altLang="en-US" dirty="0"/>
              <a:t>채무상환능력 저하 등으로 기업의 수익성과 안정성 등이 다소 악화되고 신용위험이 오름세를 보이는 가운데</a:t>
            </a:r>
            <a:r>
              <a:rPr lang="en-US" altLang="ko-KR" dirty="0"/>
              <a:t>, </a:t>
            </a:r>
            <a:r>
              <a:rPr lang="ko-KR" altLang="en-US" dirty="0"/>
              <a:t>코로나</a:t>
            </a:r>
            <a:r>
              <a:rPr lang="en-US" altLang="ko-KR" dirty="0"/>
              <a:t>19</a:t>
            </a:r>
            <a:r>
              <a:rPr lang="ko-KR" altLang="en-US" dirty="0"/>
              <a:t>와 고금리 등 외부 충격의 영향으로 한계기업 비율도 상승</a:t>
            </a:r>
          </a:p>
        </p:txBody>
      </p:sp>
      <p:sp>
        <p:nvSpPr>
          <p:cNvPr id="59" name="TextBox 58">
            <a:extLst>
              <a:ext uri="{FF2B5EF4-FFF2-40B4-BE49-F238E27FC236}">
                <a16:creationId xmlns:a16="http://schemas.microsoft.com/office/drawing/2014/main" id="{148E28FC-4193-4313-BF7C-1EDCC9B22AFF}"/>
              </a:ext>
            </a:extLst>
          </p:cNvPr>
          <p:cNvSpPr txBox="1"/>
          <p:nvPr/>
        </p:nvSpPr>
        <p:spPr>
          <a:xfrm>
            <a:off x="489001" y="5845499"/>
            <a:ext cx="2699950"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IMF(2023.05.24), ‘Asia Must Monitor Rising Corporate Debt Amid Higher Interest Rates</a:t>
            </a:r>
            <a:r>
              <a:rPr lang="ko-KR" altLang="en-US" dirty="0">
                <a:solidFill>
                  <a:schemeClr val="bg1">
                    <a:lumMod val="50000"/>
                  </a:schemeClr>
                </a:solidFill>
              </a:rPr>
              <a:t>’</a:t>
            </a:r>
            <a:r>
              <a:rPr lang="en-US" altLang="ko-KR" dirty="0">
                <a:solidFill>
                  <a:schemeClr val="bg1">
                    <a:lumMod val="50000"/>
                  </a:schemeClr>
                </a:solidFill>
              </a:rPr>
              <a:t>, </a:t>
            </a:r>
            <a:r>
              <a:rPr lang="ko-KR" altLang="en-US" dirty="0">
                <a:solidFill>
                  <a:schemeClr val="bg1">
                    <a:lumMod val="50000"/>
                  </a:schemeClr>
                </a:solidFill>
              </a:rPr>
              <a:t>금융감독원</a:t>
            </a:r>
          </a:p>
        </p:txBody>
      </p:sp>
      <p:sp>
        <p:nvSpPr>
          <p:cNvPr id="45" name="TextBox 44">
            <a:extLst>
              <a:ext uri="{FF2B5EF4-FFF2-40B4-BE49-F238E27FC236}">
                <a16:creationId xmlns:a16="http://schemas.microsoft.com/office/drawing/2014/main" id="{1E809316-555B-4F76-9F18-FDBC414D28EB}"/>
              </a:ext>
            </a:extLst>
          </p:cNvPr>
          <p:cNvSpPr txBox="1"/>
          <p:nvPr/>
        </p:nvSpPr>
        <p:spPr>
          <a:xfrm>
            <a:off x="6738711" y="5845499"/>
            <a:ext cx="2709020"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전국경제인연합회</a:t>
            </a:r>
            <a:r>
              <a:rPr lang="en-US" altLang="ko-KR" dirty="0">
                <a:solidFill>
                  <a:schemeClr val="bg1">
                    <a:lumMod val="50000"/>
                  </a:schemeClr>
                </a:solidFill>
              </a:rPr>
              <a:t>(2023.05.22), ‘</a:t>
            </a:r>
            <a:r>
              <a:rPr lang="ko-KR" altLang="en-US" dirty="0">
                <a:solidFill>
                  <a:schemeClr val="bg1">
                    <a:lumMod val="50000"/>
                  </a:schemeClr>
                </a:solidFill>
              </a:rPr>
              <a:t>상장사 한계기업 비중 추이 분석’</a:t>
            </a:r>
          </a:p>
        </p:txBody>
      </p:sp>
      <p:grpSp>
        <p:nvGrpSpPr>
          <p:cNvPr id="25" name="그룹 24">
            <a:extLst>
              <a:ext uri="{FF2B5EF4-FFF2-40B4-BE49-F238E27FC236}">
                <a16:creationId xmlns:a16="http://schemas.microsoft.com/office/drawing/2014/main" id="{8EEEDE23-C6E5-428B-B5B8-FFDC8D8B9EC0}"/>
              </a:ext>
            </a:extLst>
          </p:cNvPr>
          <p:cNvGrpSpPr/>
          <p:nvPr/>
        </p:nvGrpSpPr>
        <p:grpSpPr>
          <a:xfrm>
            <a:off x="488951" y="2176483"/>
            <a:ext cx="2700000" cy="276837"/>
            <a:chOff x="704850" y="2013298"/>
            <a:chExt cx="4140200" cy="276837"/>
          </a:xfrm>
        </p:grpSpPr>
        <p:sp>
          <p:nvSpPr>
            <p:cNvPr id="26" name="TextBox 25">
              <a:extLst>
                <a:ext uri="{FF2B5EF4-FFF2-40B4-BE49-F238E27FC236}">
                  <a16:creationId xmlns:a16="http://schemas.microsoft.com/office/drawing/2014/main" id="{F6228400-95C5-4646-A420-E1ACA9CDD535}"/>
                </a:ext>
              </a:extLst>
            </p:cNvPr>
            <p:cNvSpPr txBox="1"/>
            <p:nvPr/>
          </p:nvSpPr>
          <p:spPr>
            <a:xfrm>
              <a:off x="704850" y="2046854"/>
              <a:ext cx="3202848" cy="200055"/>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부실화 위험 높아지는 국내 기업</a:t>
              </a:r>
            </a:p>
          </p:txBody>
        </p:sp>
        <p:cxnSp>
          <p:nvCxnSpPr>
            <p:cNvPr id="27" name="직선 연결선 26">
              <a:extLst>
                <a:ext uri="{FF2B5EF4-FFF2-40B4-BE49-F238E27FC236}">
                  <a16:creationId xmlns:a16="http://schemas.microsoft.com/office/drawing/2014/main" id="{2DFF611C-5568-4981-8CB8-F790688C9ED5}"/>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8" name="직선 연결선 27">
              <a:extLst>
                <a:ext uri="{FF2B5EF4-FFF2-40B4-BE49-F238E27FC236}">
                  <a16:creationId xmlns:a16="http://schemas.microsoft.com/office/drawing/2014/main" id="{8AF41F96-84AB-47F6-BE18-DF1A87B844C4}"/>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1" name="그룹 40">
            <a:extLst>
              <a:ext uri="{FF2B5EF4-FFF2-40B4-BE49-F238E27FC236}">
                <a16:creationId xmlns:a16="http://schemas.microsoft.com/office/drawing/2014/main" id="{E20E37B9-7923-4FE2-A25F-F1455E61427B}"/>
              </a:ext>
            </a:extLst>
          </p:cNvPr>
          <p:cNvGrpSpPr/>
          <p:nvPr/>
        </p:nvGrpSpPr>
        <p:grpSpPr>
          <a:xfrm>
            <a:off x="3598429" y="2176483"/>
            <a:ext cx="2700000" cy="276837"/>
            <a:chOff x="704850" y="2013298"/>
            <a:chExt cx="4140200" cy="276837"/>
          </a:xfrm>
        </p:grpSpPr>
        <p:sp>
          <p:nvSpPr>
            <p:cNvPr id="42" name="TextBox 41">
              <a:extLst>
                <a:ext uri="{FF2B5EF4-FFF2-40B4-BE49-F238E27FC236}">
                  <a16:creationId xmlns:a16="http://schemas.microsoft.com/office/drawing/2014/main" id="{FB0253ED-E30B-4EE3-8C5F-EEF64C5550B0}"/>
                </a:ext>
              </a:extLst>
            </p:cNvPr>
            <p:cNvSpPr txBox="1"/>
            <p:nvPr/>
          </p:nvSpPr>
          <p:spPr>
            <a:xfrm>
              <a:off x="704850" y="2046854"/>
              <a:ext cx="3576473" cy="200055"/>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기업경영분석 및 신용위험지수 추이</a:t>
              </a:r>
            </a:p>
          </p:txBody>
        </p:sp>
        <p:cxnSp>
          <p:nvCxnSpPr>
            <p:cNvPr id="43" name="직선 연결선 42">
              <a:extLst>
                <a:ext uri="{FF2B5EF4-FFF2-40B4-BE49-F238E27FC236}">
                  <a16:creationId xmlns:a16="http://schemas.microsoft.com/office/drawing/2014/main" id="{E55E0416-092E-4A6C-A9CC-B8820F2AB97C}"/>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4" name="직선 연결선 43">
              <a:extLst>
                <a:ext uri="{FF2B5EF4-FFF2-40B4-BE49-F238E27FC236}">
                  <a16:creationId xmlns:a16="http://schemas.microsoft.com/office/drawing/2014/main" id="{8615639B-98B6-462B-8E15-43BFB5A3B327}"/>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6" name="그룹 45">
            <a:extLst>
              <a:ext uri="{FF2B5EF4-FFF2-40B4-BE49-F238E27FC236}">
                <a16:creationId xmlns:a16="http://schemas.microsoft.com/office/drawing/2014/main" id="{409A3BF2-7D6D-4508-9F9E-89EA120169C0}"/>
              </a:ext>
            </a:extLst>
          </p:cNvPr>
          <p:cNvGrpSpPr/>
          <p:nvPr/>
        </p:nvGrpSpPr>
        <p:grpSpPr>
          <a:xfrm>
            <a:off x="6707908" y="2176483"/>
            <a:ext cx="2700000" cy="276837"/>
            <a:chOff x="704850" y="2013298"/>
            <a:chExt cx="4140200" cy="276837"/>
          </a:xfrm>
        </p:grpSpPr>
        <p:sp>
          <p:nvSpPr>
            <p:cNvPr id="47" name="TextBox 46">
              <a:extLst>
                <a:ext uri="{FF2B5EF4-FFF2-40B4-BE49-F238E27FC236}">
                  <a16:creationId xmlns:a16="http://schemas.microsoft.com/office/drawing/2014/main" id="{578E4ADE-0C36-476F-B330-01AEDE27A2B1}"/>
                </a:ext>
              </a:extLst>
            </p:cNvPr>
            <p:cNvSpPr txBox="1"/>
            <p:nvPr/>
          </p:nvSpPr>
          <p:spPr>
            <a:xfrm>
              <a:off x="704850" y="2046854"/>
              <a:ext cx="3129106" cy="200055"/>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거래소별</a:t>
              </a:r>
              <a:r>
                <a:rPr kumimoji="0" lang="en-US" altLang="ko-KR"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a:t>
              </a:r>
              <a:r>
                <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업종별 한계기업 비율</a:t>
              </a:r>
            </a:p>
          </p:txBody>
        </p:sp>
        <p:cxnSp>
          <p:nvCxnSpPr>
            <p:cNvPr id="48" name="직선 연결선 47">
              <a:extLst>
                <a:ext uri="{FF2B5EF4-FFF2-40B4-BE49-F238E27FC236}">
                  <a16:creationId xmlns:a16="http://schemas.microsoft.com/office/drawing/2014/main" id="{58384B1C-7E40-421E-AC97-FA8149993C44}"/>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9" name="직선 연결선 48">
              <a:extLst>
                <a:ext uri="{FF2B5EF4-FFF2-40B4-BE49-F238E27FC236}">
                  <a16:creationId xmlns:a16="http://schemas.microsoft.com/office/drawing/2014/main" id="{8AA5C29B-D77B-4465-B30C-565CED05D5BF}"/>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54" name="TextBox 53">
            <a:extLst>
              <a:ext uri="{FF2B5EF4-FFF2-40B4-BE49-F238E27FC236}">
                <a16:creationId xmlns:a16="http://schemas.microsoft.com/office/drawing/2014/main" id="{E1877EE0-6B7A-4765-81A7-A0E0AFDF3C1B}"/>
              </a:ext>
            </a:extLst>
          </p:cNvPr>
          <p:cNvSpPr txBox="1"/>
          <p:nvPr/>
        </p:nvSpPr>
        <p:spPr>
          <a:xfrm>
            <a:off x="3592788" y="5722388"/>
            <a:ext cx="2709020" cy="478387"/>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한국은행</a:t>
            </a:r>
          </a:p>
          <a:p>
            <a:r>
              <a:rPr lang="en-US" altLang="ko-KR" dirty="0">
                <a:solidFill>
                  <a:schemeClr val="bg1">
                    <a:lumMod val="50000"/>
                  </a:schemeClr>
                </a:solidFill>
              </a:rPr>
              <a:t>Note: * </a:t>
            </a:r>
            <a:r>
              <a:rPr lang="ko-KR" altLang="en-US" dirty="0">
                <a:solidFill>
                  <a:schemeClr val="bg1">
                    <a:lumMod val="50000"/>
                  </a:schemeClr>
                </a:solidFill>
              </a:rPr>
              <a:t>국내은행의 차주별 신용위험지수는 개별 은행의 차주별 대출금액으로 가중평균</a:t>
            </a:r>
            <a:r>
              <a:rPr lang="en-US" altLang="ko-KR" dirty="0">
                <a:solidFill>
                  <a:schemeClr val="bg1">
                    <a:lumMod val="50000"/>
                  </a:schemeClr>
                </a:solidFill>
              </a:rPr>
              <a:t>, ’23</a:t>
            </a:r>
            <a:r>
              <a:rPr lang="ko-KR" altLang="en-US" dirty="0">
                <a:solidFill>
                  <a:schemeClr val="bg1">
                    <a:lumMod val="50000"/>
                  </a:schemeClr>
                </a:solidFill>
              </a:rPr>
              <a:t>년 </a:t>
            </a:r>
            <a:r>
              <a:rPr lang="en-US" altLang="ko-KR" dirty="0">
                <a:solidFill>
                  <a:schemeClr val="bg1">
                    <a:lumMod val="50000"/>
                  </a:schemeClr>
                </a:solidFill>
              </a:rPr>
              <a:t>2Q</a:t>
            </a:r>
            <a:r>
              <a:rPr lang="ko-KR" altLang="en-US" dirty="0">
                <a:solidFill>
                  <a:schemeClr val="bg1">
                    <a:lumMod val="50000"/>
                  </a:schemeClr>
                </a:solidFill>
              </a:rPr>
              <a:t>는 전망치</a:t>
            </a:r>
          </a:p>
        </p:txBody>
      </p:sp>
      <p:sp>
        <p:nvSpPr>
          <p:cNvPr id="30" name="TextBox 29">
            <a:extLst>
              <a:ext uri="{FF2B5EF4-FFF2-40B4-BE49-F238E27FC236}">
                <a16:creationId xmlns:a16="http://schemas.microsoft.com/office/drawing/2014/main" id="{271184EF-2C4E-4C10-9944-C9C34C07118D}"/>
              </a:ext>
            </a:extLst>
          </p:cNvPr>
          <p:cNvSpPr txBox="1"/>
          <p:nvPr/>
        </p:nvSpPr>
        <p:spPr>
          <a:xfrm>
            <a:off x="3683593" y="2493692"/>
            <a:ext cx="2538814" cy="230832"/>
          </a:xfrm>
          <a:prstGeom prst="rect">
            <a:avLst/>
          </a:prstGeom>
          <a:noFill/>
        </p:spPr>
        <p:txBody>
          <a:bodyPr wrap="square" rtlCol="0">
            <a:spAutoFit/>
          </a:bodyPr>
          <a:lstStyle>
            <a:defPPr>
              <a:defRPr lang="en-US"/>
            </a:defPPr>
            <a:lvl1pPr algn="ctr">
              <a:defRPr sz="900" b="1" i="0" u="none" strike="noStrike" baseline="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defRPr>
            </a:lvl1pPr>
          </a:lstStyle>
          <a:p>
            <a:r>
              <a:rPr lang="en-US" altLang="ko-KR" dirty="0"/>
              <a:t>&lt;</a:t>
            </a:r>
            <a:r>
              <a:rPr lang="ko-KR" altLang="en-US" dirty="0"/>
              <a:t> </a:t>
            </a:r>
            <a:r>
              <a:rPr lang="en-US" altLang="ko-KR" dirty="0"/>
              <a:t>2023</a:t>
            </a:r>
            <a:r>
              <a:rPr lang="ko-KR" altLang="en-US" dirty="0"/>
              <a:t>년 </a:t>
            </a:r>
            <a:r>
              <a:rPr lang="en-US" altLang="ko-KR" dirty="0"/>
              <a:t>1</a:t>
            </a:r>
            <a:r>
              <a:rPr lang="ko-KR" altLang="en-US" dirty="0"/>
              <a:t>분기 </a:t>
            </a:r>
            <a:r>
              <a:rPr lang="ko-KR" altLang="en-US" dirty="0" err="1"/>
              <a:t>외감기업</a:t>
            </a:r>
            <a:r>
              <a:rPr lang="ko-KR" altLang="en-US" dirty="0"/>
              <a:t> 대상 기업경영분석 결과 </a:t>
            </a:r>
            <a:r>
              <a:rPr lang="en-US" altLang="ko-KR" dirty="0"/>
              <a:t>&gt; </a:t>
            </a:r>
            <a:endParaRPr lang="ko-KR" altLang="en-US" dirty="0"/>
          </a:p>
        </p:txBody>
      </p:sp>
      <p:sp>
        <p:nvSpPr>
          <p:cNvPr id="31" name="TextBox 30">
            <a:extLst>
              <a:ext uri="{FF2B5EF4-FFF2-40B4-BE49-F238E27FC236}">
                <a16:creationId xmlns:a16="http://schemas.microsoft.com/office/drawing/2014/main" id="{0F14D789-A730-4285-9FF6-C5203BB90904}"/>
              </a:ext>
            </a:extLst>
          </p:cNvPr>
          <p:cNvSpPr txBox="1"/>
          <p:nvPr/>
        </p:nvSpPr>
        <p:spPr>
          <a:xfrm>
            <a:off x="5700160" y="2701782"/>
            <a:ext cx="604333" cy="123111"/>
          </a:xfrm>
          <a:prstGeom prst="rect">
            <a:avLst/>
          </a:prstGeom>
          <a:noFill/>
        </p:spPr>
        <p:txBody>
          <a:bodyPr wrap="none" lIns="0" tIns="0" rIns="0" bIns="0" rtlCol="0">
            <a:spAutoFit/>
          </a:bodyPr>
          <a:lstStyle>
            <a:defPPr>
              <a:defRPr lang="en-US"/>
            </a:defPPr>
            <a:lvl1pPr>
              <a:defRPr sz="80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lvl1pPr>
          </a:lstStyle>
          <a:p>
            <a:r>
              <a:rPr lang="en-US" altLang="ko-KR" dirty="0"/>
              <a:t>(</a:t>
            </a:r>
            <a:r>
              <a:rPr lang="ko-KR" altLang="en-US" dirty="0"/>
              <a:t>단위</a:t>
            </a:r>
            <a:r>
              <a:rPr lang="en-US" altLang="ko-KR" dirty="0"/>
              <a:t>: %, %p)</a:t>
            </a:r>
          </a:p>
        </p:txBody>
      </p:sp>
      <p:graphicFrame>
        <p:nvGraphicFramePr>
          <p:cNvPr id="34" name="차트 33">
            <a:extLst>
              <a:ext uri="{FF2B5EF4-FFF2-40B4-BE49-F238E27FC236}">
                <a16:creationId xmlns:a16="http://schemas.microsoft.com/office/drawing/2014/main" id="{FB148D43-28E6-4C5E-97B5-1CFEA4AA5A17}"/>
              </a:ext>
            </a:extLst>
          </p:cNvPr>
          <p:cNvGraphicFramePr/>
          <p:nvPr>
            <p:extLst>
              <p:ext uri="{D42A27DB-BD31-4B8C-83A1-F6EECF244321}">
                <p14:modId xmlns:p14="http://schemas.microsoft.com/office/powerpoint/2010/main" val="3243531654"/>
              </p:ext>
            </p:extLst>
          </p:nvPr>
        </p:nvGraphicFramePr>
        <p:xfrm>
          <a:off x="3616381" y="4426366"/>
          <a:ext cx="2686620" cy="1450559"/>
        </p:xfrm>
        <a:graphic>
          <a:graphicData uri="http://schemas.openxmlformats.org/drawingml/2006/chart">
            <c:chart xmlns:c="http://schemas.openxmlformats.org/drawingml/2006/chart" xmlns:r="http://schemas.openxmlformats.org/officeDocument/2006/relationships" r:id="rId2"/>
          </a:graphicData>
        </a:graphic>
      </p:graphicFrame>
      <p:sp>
        <p:nvSpPr>
          <p:cNvPr id="35" name="TextBox 34">
            <a:extLst>
              <a:ext uri="{FF2B5EF4-FFF2-40B4-BE49-F238E27FC236}">
                <a16:creationId xmlns:a16="http://schemas.microsoft.com/office/drawing/2014/main" id="{7C205004-1746-44BE-B118-4C8CD3795B99}"/>
              </a:ext>
            </a:extLst>
          </p:cNvPr>
          <p:cNvSpPr txBox="1"/>
          <p:nvPr/>
        </p:nvSpPr>
        <p:spPr>
          <a:xfrm>
            <a:off x="3940206" y="4141327"/>
            <a:ext cx="2025588" cy="230832"/>
          </a:xfrm>
          <a:prstGeom prst="rect">
            <a:avLst/>
          </a:prstGeom>
          <a:noFill/>
        </p:spPr>
        <p:txBody>
          <a:bodyPr wrap="square" rtlCol="0">
            <a:spAutoFit/>
          </a:bodyPr>
          <a:lstStyle>
            <a:defPPr>
              <a:defRPr lang="en-US"/>
            </a:defPPr>
            <a:lvl1pPr algn="ctr">
              <a:defRPr sz="900" b="1" i="0" u="none" strike="noStrike" baseline="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defRPr>
            </a:lvl1pPr>
          </a:lstStyle>
          <a:p>
            <a:r>
              <a:rPr lang="en-US" altLang="ko-KR" dirty="0"/>
              <a:t>&lt;</a:t>
            </a:r>
            <a:r>
              <a:rPr lang="ko-KR" altLang="en-US" dirty="0"/>
              <a:t> 국내은행의 </a:t>
            </a:r>
            <a:r>
              <a:rPr lang="ko-KR" altLang="en-US" dirty="0" err="1"/>
              <a:t>차주별</a:t>
            </a:r>
            <a:r>
              <a:rPr lang="ko-KR" altLang="en-US" dirty="0"/>
              <a:t> 신용위험지수</a:t>
            </a:r>
            <a:r>
              <a:rPr lang="en-US" altLang="ko-KR" baseline="30000" dirty="0"/>
              <a:t>*</a:t>
            </a:r>
            <a:r>
              <a:rPr lang="ko-KR" altLang="en-US" dirty="0"/>
              <a:t> </a:t>
            </a:r>
            <a:r>
              <a:rPr lang="en-US" altLang="ko-KR" dirty="0"/>
              <a:t>&gt; </a:t>
            </a:r>
            <a:endParaRPr lang="ko-KR" altLang="en-US" dirty="0"/>
          </a:p>
        </p:txBody>
      </p:sp>
      <p:graphicFrame>
        <p:nvGraphicFramePr>
          <p:cNvPr id="6" name="차트 5">
            <a:extLst>
              <a:ext uri="{FF2B5EF4-FFF2-40B4-BE49-F238E27FC236}">
                <a16:creationId xmlns:a16="http://schemas.microsoft.com/office/drawing/2014/main" id="{73BBE7A5-9498-6426-78D0-5FF160972299}"/>
              </a:ext>
            </a:extLst>
          </p:cNvPr>
          <p:cNvGraphicFramePr/>
          <p:nvPr>
            <p:extLst>
              <p:ext uri="{D42A27DB-BD31-4B8C-83A1-F6EECF244321}">
                <p14:modId xmlns:p14="http://schemas.microsoft.com/office/powerpoint/2010/main" val="1383149075"/>
              </p:ext>
            </p:extLst>
          </p:nvPr>
        </p:nvGraphicFramePr>
        <p:xfrm>
          <a:off x="488949" y="2503040"/>
          <a:ext cx="2700002" cy="1638288"/>
        </p:xfrm>
        <a:graphic>
          <a:graphicData uri="http://schemas.openxmlformats.org/drawingml/2006/chart">
            <c:chart xmlns:c="http://schemas.openxmlformats.org/drawingml/2006/chart" xmlns:r="http://schemas.openxmlformats.org/officeDocument/2006/relationships" r:id="rId3"/>
          </a:graphicData>
        </a:graphic>
      </p:graphicFrame>
      <p:sp>
        <p:nvSpPr>
          <p:cNvPr id="33" name="TextBox 32">
            <a:extLst>
              <a:ext uri="{FF2B5EF4-FFF2-40B4-BE49-F238E27FC236}">
                <a16:creationId xmlns:a16="http://schemas.microsoft.com/office/drawing/2014/main" id="{D87C8F59-FBFF-444E-A1B3-CBF5609F3AB3}"/>
              </a:ext>
            </a:extLst>
          </p:cNvPr>
          <p:cNvSpPr txBox="1"/>
          <p:nvPr/>
        </p:nvSpPr>
        <p:spPr>
          <a:xfrm>
            <a:off x="570022" y="2597258"/>
            <a:ext cx="153888" cy="123111"/>
          </a:xfrm>
          <a:prstGeom prst="rect">
            <a:avLst/>
          </a:prstGeom>
          <a:noFill/>
        </p:spPr>
        <p:txBody>
          <a:bodyPr wrap="none" lIns="0" tIns="0" rIns="0" bIns="0" rtlCol="0">
            <a:spAutoFit/>
          </a:bodyPr>
          <a:lstStyle>
            <a:defPPr>
              <a:defRPr lang="en-US"/>
            </a:defPPr>
            <a:lvl1pPr>
              <a:defRPr sz="80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lvl1pPr>
          </a:lstStyle>
          <a:p>
            <a:r>
              <a:rPr lang="en-US" altLang="ko-KR" dirty="0"/>
              <a:t>(%)</a:t>
            </a:r>
          </a:p>
        </p:txBody>
      </p:sp>
      <p:graphicFrame>
        <p:nvGraphicFramePr>
          <p:cNvPr id="10" name="차트 9">
            <a:extLst>
              <a:ext uri="{FF2B5EF4-FFF2-40B4-BE49-F238E27FC236}">
                <a16:creationId xmlns:a16="http://schemas.microsoft.com/office/drawing/2014/main" id="{372B9F8C-37F1-5CA7-F4A5-F240734C21A9}"/>
              </a:ext>
            </a:extLst>
          </p:cNvPr>
          <p:cNvGraphicFramePr/>
          <p:nvPr>
            <p:extLst>
              <p:ext uri="{D42A27DB-BD31-4B8C-83A1-F6EECF244321}">
                <p14:modId xmlns:p14="http://schemas.microsoft.com/office/powerpoint/2010/main" val="192022244"/>
              </p:ext>
            </p:extLst>
          </p:nvPr>
        </p:nvGraphicFramePr>
        <p:xfrm>
          <a:off x="6677600" y="2671864"/>
          <a:ext cx="2730308" cy="1535959"/>
        </p:xfrm>
        <a:graphic>
          <a:graphicData uri="http://schemas.openxmlformats.org/drawingml/2006/chart">
            <c:chart xmlns:c="http://schemas.openxmlformats.org/drawingml/2006/chart" xmlns:r="http://schemas.openxmlformats.org/officeDocument/2006/relationships" r:id="rId4"/>
          </a:graphicData>
        </a:graphic>
      </p:graphicFrame>
      <p:sp>
        <p:nvSpPr>
          <p:cNvPr id="11" name="TextBox 10">
            <a:extLst>
              <a:ext uri="{FF2B5EF4-FFF2-40B4-BE49-F238E27FC236}">
                <a16:creationId xmlns:a16="http://schemas.microsoft.com/office/drawing/2014/main" id="{5141FB34-0898-80E2-BB0A-D57EA5154ED5}"/>
              </a:ext>
            </a:extLst>
          </p:cNvPr>
          <p:cNvSpPr txBox="1"/>
          <p:nvPr/>
        </p:nvSpPr>
        <p:spPr>
          <a:xfrm>
            <a:off x="6962532" y="2493692"/>
            <a:ext cx="2190750" cy="230832"/>
          </a:xfrm>
          <a:prstGeom prst="rect">
            <a:avLst/>
          </a:prstGeom>
          <a:noFill/>
        </p:spPr>
        <p:txBody>
          <a:bodyPr wrap="square" rtlCol="0">
            <a:spAutoFit/>
          </a:bodyPr>
          <a:lstStyle>
            <a:defPPr>
              <a:defRPr lang="en-US"/>
            </a:defPPr>
            <a:lvl1pPr algn="ctr">
              <a:defRPr sz="900" b="1" i="0" u="none" strike="noStrike" baseline="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defRPr>
            </a:lvl1pPr>
          </a:lstStyle>
          <a:p>
            <a:r>
              <a:rPr lang="en-US" altLang="ko-KR" dirty="0"/>
              <a:t>&lt;</a:t>
            </a:r>
            <a:r>
              <a:rPr lang="ko-KR" altLang="en-US" dirty="0"/>
              <a:t> 거래소별 상장사 한계기업 비율 추이 </a:t>
            </a:r>
            <a:r>
              <a:rPr lang="en-US" altLang="ko-KR" dirty="0"/>
              <a:t>&gt; </a:t>
            </a:r>
            <a:endParaRPr lang="ko-KR" altLang="en-US" dirty="0"/>
          </a:p>
        </p:txBody>
      </p:sp>
      <p:sp>
        <p:nvSpPr>
          <p:cNvPr id="12" name="TextBox 11">
            <a:extLst>
              <a:ext uri="{FF2B5EF4-FFF2-40B4-BE49-F238E27FC236}">
                <a16:creationId xmlns:a16="http://schemas.microsoft.com/office/drawing/2014/main" id="{8D1043D1-2C05-77F2-1A23-DB8B60D7E333}"/>
              </a:ext>
            </a:extLst>
          </p:cNvPr>
          <p:cNvSpPr txBox="1"/>
          <p:nvPr/>
        </p:nvSpPr>
        <p:spPr>
          <a:xfrm>
            <a:off x="6707718" y="2594034"/>
            <a:ext cx="153888" cy="123111"/>
          </a:xfrm>
          <a:prstGeom prst="rect">
            <a:avLst/>
          </a:prstGeom>
          <a:noFill/>
        </p:spPr>
        <p:txBody>
          <a:bodyPr wrap="none" lIns="0" tIns="0" rIns="0" bIns="0" rtlCol="0">
            <a:spAutoFit/>
          </a:bodyPr>
          <a:lstStyle>
            <a:defPPr>
              <a:defRPr lang="en-US"/>
            </a:defPPr>
            <a:lvl1pPr>
              <a:defRPr sz="80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lvl1pPr>
          </a:lstStyle>
          <a:p>
            <a:r>
              <a:rPr lang="en-US" altLang="ko-KR" dirty="0"/>
              <a:t>(%)</a:t>
            </a:r>
          </a:p>
        </p:txBody>
      </p:sp>
      <p:graphicFrame>
        <p:nvGraphicFramePr>
          <p:cNvPr id="17" name="차트 16">
            <a:extLst>
              <a:ext uri="{FF2B5EF4-FFF2-40B4-BE49-F238E27FC236}">
                <a16:creationId xmlns:a16="http://schemas.microsoft.com/office/drawing/2014/main" id="{157EBE89-D94C-9457-F499-24263F56CABF}"/>
              </a:ext>
            </a:extLst>
          </p:cNvPr>
          <p:cNvGraphicFramePr/>
          <p:nvPr>
            <p:extLst>
              <p:ext uri="{D42A27DB-BD31-4B8C-83A1-F6EECF244321}">
                <p14:modId xmlns:p14="http://schemas.microsoft.com/office/powerpoint/2010/main" val="652494026"/>
              </p:ext>
            </p:extLst>
          </p:nvPr>
        </p:nvGraphicFramePr>
        <p:xfrm>
          <a:off x="6696575" y="4426367"/>
          <a:ext cx="2730308" cy="1419132"/>
        </p:xfrm>
        <a:graphic>
          <a:graphicData uri="http://schemas.openxmlformats.org/drawingml/2006/chart">
            <c:chart xmlns:c="http://schemas.openxmlformats.org/drawingml/2006/chart" xmlns:r="http://schemas.openxmlformats.org/officeDocument/2006/relationships" r:id="rId5"/>
          </a:graphicData>
        </a:graphic>
      </p:graphicFrame>
      <p:sp>
        <p:nvSpPr>
          <p:cNvPr id="18" name="TextBox 17">
            <a:extLst>
              <a:ext uri="{FF2B5EF4-FFF2-40B4-BE49-F238E27FC236}">
                <a16:creationId xmlns:a16="http://schemas.microsoft.com/office/drawing/2014/main" id="{E343499C-E891-98A0-10C2-CC7720689A0C}"/>
              </a:ext>
            </a:extLst>
          </p:cNvPr>
          <p:cNvSpPr txBox="1"/>
          <p:nvPr/>
        </p:nvSpPr>
        <p:spPr>
          <a:xfrm>
            <a:off x="9254020" y="5699528"/>
            <a:ext cx="153888" cy="123111"/>
          </a:xfrm>
          <a:prstGeom prst="rect">
            <a:avLst/>
          </a:prstGeom>
          <a:noFill/>
        </p:spPr>
        <p:txBody>
          <a:bodyPr wrap="none" lIns="0" tIns="0" rIns="0" bIns="0" rtlCol="0">
            <a:spAutoFit/>
          </a:bodyPr>
          <a:lstStyle>
            <a:defPPr>
              <a:defRPr lang="en-US"/>
            </a:defPPr>
            <a:lvl1pPr>
              <a:defRPr sz="80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lvl1pPr>
          </a:lstStyle>
          <a:p>
            <a:r>
              <a:rPr lang="en-US" altLang="ko-KR" dirty="0"/>
              <a:t>(%)</a:t>
            </a:r>
          </a:p>
        </p:txBody>
      </p:sp>
      <p:sp>
        <p:nvSpPr>
          <p:cNvPr id="19" name="TextBox 18">
            <a:extLst>
              <a:ext uri="{FF2B5EF4-FFF2-40B4-BE49-F238E27FC236}">
                <a16:creationId xmlns:a16="http://schemas.microsoft.com/office/drawing/2014/main" id="{3AF5E7B7-8B77-0DA9-0D4F-127906FBC2B4}"/>
              </a:ext>
            </a:extLst>
          </p:cNvPr>
          <p:cNvSpPr txBox="1"/>
          <p:nvPr/>
        </p:nvSpPr>
        <p:spPr>
          <a:xfrm>
            <a:off x="6962532" y="4146017"/>
            <a:ext cx="2190750" cy="230832"/>
          </a:xfrm>
          <a:prstGeom prst="rect">
            <a:avLst/>
          </a:prstGeom>
          <a:noFill/>
        </p:spPr>
        <p:txBody>
          <a:bodyPr wrap="square" rtlCol="0">
            <a:spAutoFit/>
          </a:bodyPr>
          <a:lstStyle>
            <a:defPPr>
              <a:defRPr lang="en-US"/>
            </a:defPPr>
            <a:lvl1pPr algn="ctr">
              <a:defRPr sz="900" b="1" i="0" u="none" strike="noStrike" baseline="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defRPr>
            </a:lvl1pPr>
          </a:lstStyle>
          <a:p>
            <a:r>
              <a:rPr lang="en-US" altLang="ko-KR" dirty="0"/>
              <a:t>&lt;</a:t>
            </a:r>
            <a:r>
              <a:rPr lang="ko-KR" altLang="en-US" dirty="0"/>
              <a:t> 업종별 한계기업 비율 </a:t>
            </a:r>
            <a:r>
              <a:rPr lang="en-US" altLang="ko-KR" dirty="0"/>
              <a:t>&gt; </a:t>
            </a:r>
            <a:endParaRPr lang="ko-KR" altLang="en-US" dirty="0"/>
          </a:p>
        </p:txBody>
      </p:sp>
      <p:sp>
        <p:nvSpPr>
          <p:cNvPr id="24" name="TextBox 23">
            <a:extLst>
              <a:ext uri="{FF2B5EF4-FFF2-40B4-BE49-F238E27FC236}">
                <a16:creationId xmlns:a16="http://schemas.microsoft.com/office/drawing/2014/main" id="{17FEB89D-4569-5FC0-5D48-80D27B4287CD}"/>
              </a:ext>
            </a:extLst>
          </p:cNvPr>
          <p:cNvSpPr txBox="1"/>
          <p:nvPr/>
        </p:nvSpPr>
        <p:spPr>
          <a:xfrm>
            <a:off x="6525657" y="4474747"/>
            <a:ext cx="1169457" cy="215444"/>
          </a:xfrm>
          <a:prstGeom prst="rect">
            <a:avLst/>
          </a:prstGeom>
          <a:solidFill>
            <a:schemeClr val="bg1"/>
          </a:solidFill>
        </p:spPr>
        <p:txBody>
          <a:bodyPr wrap="square" lIns="0" tIns="0" rIns="0" bIns="0" rtlCol="0">
            <a:spAutoFit/>
          </a:bodyPr>
          <a:lstStyle/>
          <a:p>
            <a:pPr algn="r"/>
            <a:r>
              <a:rPr lang="ko-KR" altLang="en-US" sz="700" dirty="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사업시설</a:t>
            </a:r>
            <a:r>
              <a:rPr lang="en-US" altLang="ko-KR" sz="700" dirty="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 </a:t>
            </a:r>
            <a:r>
              <a:rPr lang="ko-KR" altLang="en-US" sz="700" dirty="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관리</a:t>
            </a:r>
            <a:r>
              <a:rPr lang="en-US" altLang="ko-KR" sz="700" dirty="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 </a:t>
            </a:r>
            <a:r>
              <a:rPr lang="ko-KR" altLang="en-US" sz="700" dirty="0">
                <a:ln>
                  <a:solidFill>
                    <a:schemeClr val="tx2">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사업지원 및 임대서비스업</a:t>
            </a:r>
          </a:p>
        </p:txBody>
      </p:sp>
      <p:graphicFrame>
        <p:nvGraphicFramePr>
          <p:cNvPr id="37" name="차트 36">
            <a:extLst>
              <a:ext uri="{FF2B5EF4-FFF2-40B4-BE49-F238E27FC236}">
                <a16:creationId xmlns:a16="http://schemas.microsoft.com/office/drawing/2014/main" id="{FD02A51C-AECD-C401-86C3-A8277D8DD2F6}"/>
              </a:ext>
            </a:extLst>
          </p:cNvPr>
          <p:cNvGraphicFramePr/>
          <p:nvPr>
            <p:extLst>
              <p:ext uri="{D42A27DB-BD31-4B8C-83A1-F6EECF244321}">
                <p14:modId xmlns:p14="http://schemas.microsoft.com/office/powerpoint/2010/main" val="1569202789"/>
              </p:ext>
            </p:extLst>
          </p:nvPr>
        </p:nvGraphicFramePr>
        <p:xfrm>
          <a:off x="494051" y="4426366"/>
          <a:ext cx="2686620" cy="1450559"/>
        </p:xfrm>
        <a:graphic>
          <a:graphicData uri="http://schemas.openxmlformats.org/drawingml/2006/chart">
            <c:chart xmlns:c="http://schemas.openxmlformats.org/drawingml/2006/chart" xmlns:r="http://schemas.openxmlformats.org/officeDocument/2006/relationships" r:id="rId6"/>
          </a:graphicData>
        </a:graphic>
      </p:graphicFrame>
      <p:sp>
        <p:nvSpPr>
          <p:cNvPr id="38" name="TextBox 37">
            <a:extLst>
              <a:ext uri="{FF2B5EF4-FFF2-40B4-BE49-F238E27FC236}">
                <a16:creationId xmlns:a16="http://schemas.microsoft.com/office/drawing/2014/main" id="{DD5DFD17-14F7-2728-7837-CE12D3B788C0}"/>
              </a:ext>
            </a:extLst>
          </p:cNvPr>
          <p:cNvSpPr txBox="1"/>
          <p:nvPr/>
        </p:nvSpPr>
        <p:spPr>
          <a:xfrm>
            <a:off x="781037" y="2493692"/>
            <a:ext cx="2190750" cy="230832"/>
          </a:xfrm>
          <a:prstGeom prst="rect">
            <a:avLst/>
          </a:prstGeom>
          <a:noFill/>
        </p:spPr>
        <p:txBody>
          <a:bodyPr wrap="square" rtlCol="0">
            <a:spAutoFit/>
          </a:bodyPr>
          <a:lstStyle>
            <a:defPPr>
              <a:defRPr lang="en-US"/>
            </a:defPPr>
            <a:lvl1pPr algn="ctr">
              <a:defRPr sz="900" b="1" i="0" u="none" strike="noStrike" baseline="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defRPr>
            </a:lvl1pPr>
          </a:lstStyle>
          <a:p>
            <a:r>
              <a:rPr lang="en-US" altLang="ko-KR" dirty="0"/>
              <a:t>&lt;</a:t>
            </a:r>
            <a:r>
              <a:rPr lang="ko-KR" altLang="en-US" dirty="0"/>
              <a:t> 주요 아시아 국가 부실기업의 부채비율 </a:t>
            </a:r>
            <a:r>
              <a:rPr lang="en-US" altLang="ko-KR" dirty="0"/>
              <a:t>&gt; </a:t>
            </a:r>
            <a:endParaRPr lang="ko-KR" altLang="en-US" dirty="0"/>
          </a:p>
        </p:txBody>
      </p:sp>
      <p:sp>
        <p:nvSpPr>
          <p:cNvPr id="39" name="TextBox 38">
            <a:extLst>
              <a:ext uri="{FF2B5EF4-FFF2-40B4-BE49-F238E27FC236}">
                <a16:creationId xmlns:a16="http://schemas.microsoft.com/office/drawing/2014/main" id="{0AF6BC67-C0FC-3156-F96B-64158E7E0BBB}"/>
              </a:ext>
            </a:extLst>
          </p:cNvPr>
          <p:cNvSpPr txBox="1"/>
          <p:nvPr/>
        </p:nvSpPr>
        <p:spPr>
          <a:xfrm>
            <a:off x="741986" y="4146017"/>
            <a:ext cx="2190750" cy="230832"/>
          </a:xfrm>
          <a:prstGeom prst="rect">
            <a:avLst/>
          </a:prstGeom>
          <a:noFill/>
        </p:spPr>
        <p:txBody>
          <a:bodyPr wrap="square" rtlCol="0">
            <a:spAutoFit/>
          </a:bodyPr>
          <a:lstStyle>
            <a:defPPr>
              <a:defRPr lang="en-US"/>
            </a:defPPr>
            <a:lvl1pPr algn="ctr">
              <a:defRPr sz="900" b="1" i="0" u="none" strike="noStrike" baseline="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defRPr>
            </a:lvl1pPr>
          </a:lstStyle>
          <a:p>
            <a:r>
              <a:rPr lang="en-US" altLang="ko-KR" dirty="0"/>
              <a:t>&lt;</a:t>
            </a:r>
            <a:r>
              <a:rPr lang="ko-KR" altLang="en-US" dirty="0"/>
              <a:t> 국내 기업 부문별 부실채권 비율 추이 </a:t>
            </a:r>
            <a:r>
              <a:rPr lang="en-US" altLang="ko-KR" dirty="0"/>
              <a:t>&gt; </a:t>
            </a:r>
            <a:endParaRPr lang="ko-KR" altLang="en-US" dirty="0"/>
          </a:p>
        </p:txBody>
      </p:sp>
      <p:graphicFrame>
        <p:nvGraphicFramePr>
          <p:cNvPr id="40" name="표 23">
            <a:extLst>
              <a:ext uri="{FF2B5EF4-FFF2-40B4-BE49-F238E27FC236}">
                <a16:creationId xmlns:a16="http://schemas.microsoft.com/office/drawing/2014/main" id="{A265FB16-12AE-E6E1-3F92-847264331452}"/>
              </a:ext>
            </a:extLst>
          </p:cNvPr>
          <p:cNvGraphicFramePr>
            <a:graphicFrameLocks noGrp="1"/>
          </p:cNvGraphicFramePr>
          <p:nvPr>
            <p:extLst>
              <p:ext uri="{D42A27DB-BD31-4B8C-83A1-F6EECF244321}">
                <p14:modId xmlns:p14="http://schemas.microsoft.com/office/powerpoint/2010/main" val="1712995886"/>
              </p:ext>
            </p:extLst>
          </p:nvPr>
        </p:nvGraphicFramePr>
        <p:xfrm>
          <a:off x="3592788" y="2847427"/>
          <a:ext cx="2736000" cy="1250760"/>
        </p:xfrm>
        <a:graphic>
          <a:graphicData uri="http://schemas.openxmlformats.org/drawingml/2006/table">
            <a:tbl>
              <a:tblPr firstRow="1" bandRow="1">
                <a:tableStyleId>{5C22544A-7EE6-4342-B048-85BDC9FD1C3A}</a:tableStyleId>
              </a:tblPr>
              <a:tblGrid>
                <a:gridCol w="432000">
                  <a:extLst>
                    <a:ext uri="{9D8B030D-6E8A-4147-A177-3AD203B41FA5}">
                      <a16:colId xmlns:a16="http://schemas.microsoft.com/office/drawing/2014/main" val="288045573"/>
                    </a:ext>
                  </a:extLst>
                </a:gridCol>
                <a:gridCol w="900000">
                  <a:extLst>
                    <a:ext uri="{9D8B030D-6E8A-4147-A177-3AD203B41FA5}">
                      <a16:colId xmlns:a16="http://schemas.microsoft.com/office/drawing/2014/main" val="3016501104"/>
                    </a:ext>
                  </a:extLst>
                </a:gridCol>
                <a:gridCol w="468000">
                  <a:extLst>
                    <a:ext uri="{9D8B030D-6E8A-4147-A177-3AD203B41FA5}">
                      <a16:colId xmlns:a16="http://schemas.microsoft.com/office/drawing/2014/main" val="607274606"/>
                    </a:ext>
                  </a:extLst>
                </a:gridCol>
                <a:gridCol w="468000">
                  <a:extLst>
                    <a:ext uri="{9D8B030D-6E8A-4147-A177-3AD203B41FA5}">
                      <a16:colId xmlns:a16="http://schemas.microsoft.com/office/drawing/2014/main" val="2774184702"/>
                    </a:ext>
                  </a:extLst>
                </a:gridCol>
                <a:gridCol w="468000">
                  <a:extLst>
                    <a:ext uri="{9D8B030D-6E8A-4147-A177-3AD203B41FA5}">
                      <a16:colId xmlns:a16="http://schemas.microsoft.com/office/drawing/2014/main" val="348284235"/>
                    </a:ext>
                  </a:extLst>
                </a:gridCol>
              </a:tblGrid>
              <a:tr h="0">
                <a:tc>
                  <a:txBody>
                    <a:bodyPr/>
                    <a:lstStyle/>
                    <a:p>
                      <a:pPr algn="ctr" latinLnBrk="1"/>
                      <a:r>
                        <a:rPr lang="ko-KR" altLang="en-US" sz="700" b="0" i="0" dirty="0">
                          <a:ln>
                            <a:solidFill>
                              <a:prstClr val="white">
                                <a:lumMod val="75000"/>
                                <a:alpha val="0"/>
                              </a:prstClr>
                            </a:solidFill>
                          </a:ln>
                          <a:solidFill>
                            <a:schemeClr val="accent1"/>
                          </a:solidFill>
                          <a:latin typeface="+mn-ea"/>
                          <a:ea typeface="+mn-ea"/>
                          <a:cs typeface="+mn-cs"/>
                        </a:rPr>
                        <a:t>구분</a:t>
                      </a:r>
                    </a:p>
                  </a:txBody>
                  <a:tcPr marL="36000" marR="36000" marT="36000" marB="36000" anchor="ctr">
                    <a:lnR w="6350" cap="flat" cmpd="sng" algn="ctr">
                      <a:solidFill>
                        <a:schemeClr val="bg1">
                          <a:lumMod val="75000"/>
                        </a:schemeClr>
                      </a:solid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latinLnBrk="1"/>
                      <a:r>
                        <a:rPr lang="ko-KR" altLang="en-US" sz="700" b="0" i="0" dirty="0">
                          <a:ln>
                            <a:solidFill>
                              <a:prstClr val="white">
                                <a:lumMod val="75000"/>
                                <a:alpha val="0"/>
                              </a:prstClr>
                            </a:solidFill>
                          </a:ln>
                          <a:solidFill>
                            <a:schemeClr val="accent1"/>
                          </a:solidFill>
                          <a:latin typeface="+mn-ea"/>
                          <a:ea typeface="+mn-ea"/>
                          <a:cs typeface="+mn-cs"/>
                        </a:rPr>
                        <a:t>지표</a:t>
                      </a: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latinLnBrk="1"/>
                      <a:r>
                        <a:rPr lang="en-US" altLang="ko-KR" sz="700" b="0" i="0" dirty="0">
                          <a:ln>
                            <a:solidFill>
                              <a:prstClr val="white">
                                <a:lumMod val="75000"/>
                                <a:alpha val="0"/>
                              </a:prstClr>
                            </a:solidFill>
                          </a:ln>
                          <a:solidFill>
                            <a:schemeClr val="accent1"/>
                          </a:solidFill>
                          <a:latin typeface="+mn-ea"/>
                          <a:ea typeface="+mn-ea"/>
                          <a:cs typeface="+mn-cs"/>
                        </a:rPr>
                        <a:t>2022.1Q</a:t>
                      </a:r>
                      <a:endParaRPr lang="ko-KR" altLang="en-US" sz="700" b="0" i="0" dirty="0">
                        <a:ln>
                          <a:solidFill>
                            <a:prstClr val="white">
                              <a:lumMod val="75000"/>
                              <a:alpha val="0"/>
                            </a:prstClr>
                          </a:solidFill>
                        </a:ln>
                        <a:solidFill>
                          <a:schemeClr val="accent1"/>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latinLnBrk="1"/>
                      <a:r>
                        <a:rPr lang="en-US" altLang="ko-KR" sz="700" b="0" i="0" dirty="0">
                          <a:ln>
                            <a:solidFill>
                              <a:prstClr val="white">
                                <a:lumMod val="75000"/>
                                <a:alpha val="0"/>
                              </a:prstClr>
                            </a:solidFill>
                          </a:ln>
                          <a:solidFill>
                            <a:schemeClr val="accent1"/>
                          </a:solidFill>
                          <a:latin typeface="+mn-ea"/>
                          <a:ea typeface="+mn-ea"/>
                          <a:cs typeface="+mn-cs"/>
                        </a:rPr>
                        <a:t>2022.4Q</a:t>
                      </a:r>
                      <a:endParaRPr lang="ko-KR" altLang="en-US" sz="700" b="0" i="0" dirty="0">
                        <a:ln>
                          <a:solidFill>
                            <a:prstClr val="white">
                              <a:lumMod val="75000"/>
                              <a:alpha val="0"/>
                            </a:prstClr>
                          </a:solidFill>
                        </a:ln>
                        <a:solidFill>
                          <a:schemeClr val="accent1"/>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latinLnBrk="1"/>
                      <a:r>
                        <a:rPr lang="en-US" altLang="ko-KR" sz="700" b="0" i="0" dirty="0">
                          <a:ln>
                            <a:solidFill>
                              <a:prstClr val="white">
                                <a:lumMod val="75000"/>
                                <a:alpha val="0"/>
                              </a:prstClr>
                            </a:solidFill>
                          </a:ln>
                          <a:solidFill>
                            <a:schemeClr val="accent1"/>
                          </a:solidFill>
                          <a:latin typeface="+mn-ea"/>
                          <a:ea typeface="+mn-ea"/>
                          <a:cs typeface="+mn-cs"/>
                        </a:rPr>
                        <a:t>2023.1Q</a:t>
                      </a:r>
                      <a:endParaRPr lang="ko-KR" altLang="en-US" sz="700" b="0" i="0" dirty="0">
                        <a:ln>
                          <a:solidFill>
                            <a:prstClr val="white">
                              <a:lumMod val="75000"/>
                              <a:alpha val="0"/>
                            </a:prstClr>
                          </a:solidFill>
                        </a:ln>
                        <a:solidFill>
                          <a:schemeClr val="accent1"/>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3654805511"/>
                  </a:ext>
                </a:extLst>
              </a:tr>
              <a:tr h="0">
                <a:tc rowSpan="2">
                  <a:txBody>
                    <a:bodyPr/>
                    <a:lstStyle/>
                    <a:p>
                      <a:pPr algn="ctr" latinLnBrk="1"/>
                      <a:r>
                        <a:rPr lang="ko-KR" altLang="en-US" sz="700" b="0" i="0" dirty="0">
                          <a:ln>
                            <a:solidFill>
                              <a:prstClr val="white">
                                <a:lumMod val="75000"/>
                                <a:alpha val="0"/>
                              </a:prstClr>
                            </a:solidFill>
                          </a:ln>
                          <a:solidFill>
                            <a:schemeClr val="tx1">
                              <a:lumMod val="65000"/>
                              <a:lumOff val="35000"/>
                            </a:schemeClr>
                          </a:solidFill>
                          <a:latin typeface="+mn-ea"/>
                          <a:ea typeface="+mn-ea"/>
                          <a:cs typeface="+mn-cs"/>
                        </a:rPr>
                        <a:t>성장성</a:t>
                      </a:r>
                    </a:p>
                  </a:txBody>
                  <a:tcPr marL="36000" marR="36000" marT="36000" marB="36000" anchor="ctr">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latinLnBrk="1"/>
                      <a:r>
                        <a:rPr lang="ko-KR" altLang="en-US" sz="700" b="0" i="0" dirty="0">
                          <a:ln>
                            <a:solidFill>
                              <a:prstClr val="white">
                                <a:lumMod val="75000"/>
                                <a:alpha val="0"/>
                              </a:prstClr>
                            </a:solidFill>
                          </a:ln>
                          <a:solidFill>
                            <a:schemeClr val="tx1">
                              <a:lumMod val="65000"/>
                              <a:lumOff val="35000"/>
                            </a:schemeClr>
                          </a:solidFill>
                          <a:latin typeface="+mn-ea"/>
                          <a:ea typeface="+mn-ea"/>
                          <a:cs typeface="+mn-cs"/>
                        </a:rPr>
                        <a:t>매출액증가율</a:t>
                      </a: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17.0</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6.9</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0.4</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3136734324"/>
                  </a:ext>
                </a:extLst>
              </a:tr>
              <a:tr h="0">
                <a:tc vMerge="1">
                  <a:txBody>
                    <a:bodyPr/>
                    <a:lstStyle/>
                    <a:p>
                      <a:pPr algn="ctr" latinLnBrk="1"/>
                      <a:endParaRPr lang="ko-KR" altLang="en-US" sz="900" b="0" i="0" dirty="0">
                        <a:ln>
                          <a:solidFill>
                            <a:prstClr val="white">
                              <a:lumMod val="75000"/>
                              <a:alpha val="0"/>
                            </a:prstClr>
                          </a:solidFill>
                        </a:ln>
                        <a:solidFill>
                          <a:schemeClr val="tx1">
                            <a:lumMod val="65000"/>
                            <a:lumOff val="35000"/>
                          </a:schemeClr>
                        </a:solidFill>
                        <a:latin typeface="+mn-ea"/>
                        <a:ea typeface="+mn-ea"/>
                        <a:cs typeface="+mn-cs"/>
                      </a:endParaRPr>
                    </a:p>
                  </a:txBody>
                  <a:tcPr anchor="ctr">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latinLnBrk="1"/>
                      <a:r>
                        <a:rPr lang="ko-KR" altLang="en-US" sz="700" b="0" i="0" dirty="0">
                          <a:ln>
                            <a:solidFill>
                              <a:prstClr val="white">
                                <a:lumMod val="75000"/>
                                <a:alpha val="0"/>
                              </a:prstClr>
                            </a:solidFill>
                          </a:ln>
                          <a:solidFill>
                            <a:schemeClr val="tx1">
                              <a:lumMod val="65000"/>
                              <a:lumOff val="35000"/>
                            </a:schemeClr>
                          </a:solidFill>
                          <a:latin typeface="+mn-ea"/>
                          <a:ea typeface="+mn-ea"/>
                          <a:cs typeface="+mn-cs"/>
                        </a:rPr>
                        <a:t>총자산증가율</a:t>
                      </a: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3.7</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-0.6</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1.9</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508969552"/>
                  </a:ext>
                </a:extLst>
              </a:tr>
              <a:tr h="0">
                <a:tc rowSpan="2">
                  <a:txBody>
                    <a:bodyPr/>
                    <a:lstStyle/>
                    <a:p>
                      <a:pPr algn="ctr" latinLnBrk="1"/>
                      <a:r>
                        <a:rPr lang="ko-KR" altLang="en-US" sz="700" b="0" i="0" dirty="0">
                          <a:ln>
                            <a:solidFill>
                              <a:prstClr val="white">
                                <a:lumMod val="75000"/>
                                <a:alpha val="0"/>
                              </a:prstClr>
                            </a:solidFill>
                          </a:ln>
                          <a:solidFill>
                            <a:schemeClr val="tx1">
                              <a:lumMod val="65000"/>
                              <a:lumOff val="35000"/>
                            </a:schemeClr>
                          </a:solidFill>
                          <a:latin typeface="+mn-ea"/>
                          <a:ea typeface="+mn-ea"/>
                          <a:cs typeface="+mn-cs"/>
                        </a:rPr>
                        <a:t>수익성</a:t>
                      </a:r>
                    </a:p>
                  </a:txBody>
                  <a:tcPr marL="36000" marR="36000" marT="36000" marB="36000" anchor="ctr">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latinLnBrk="1"/>
                      <a:r>
                        <a:rPr lang="ko-KR" altLang="en-US" sz="700" b="0" i="0" dirty="0">
                          <a:ln>
                            <a:solidFill>
                              <a:prstClr val="white">
                                <a:lumMod val="75000"/>
                                <a:alpha val="0"/>
                              </a:prstClr>
                            </a:solidFill>
                          </a:ln>
                          <a:solidFill>
                            <a:schemeClr val="tx1">
                              <a:lumMod val="65000"/>
                              <a:lumOff val="35000"/>
                            </a:schemeClr>
                          </a:solidFill>
                          <a:latin typeface="+mn-ea"/>
                          <a:ea typeface="+mn-ea"/>
                          <a:cs typeface="+mn-cs"/>
                        </a:rPr>
                        <a:t>매출액영업이익률</a:t>
                      </a: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6.3</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1.3</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2.8</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2945299636"/>
                  </a:ext>
                </a:extLst>
              </a:tr>
              <a:tr h="0">
                <a:tc vMerge="1">
                  <a:txBody>
                    <a:bodyPr/>
                    <a:lstStyle/>
                    <a:p>
                      <a:pPr algn="ctr" latinLnBrk="1"/>
                      <a:endParaRPr lang="ko-KR" altLang="en-US" sz="900" b="0" i="0" dirty="0">
                        <a:ln>
                          <a:solidFill>
                            <a:prstClr val="white">
                              <a:lumMod val="75000"/>
                              <a:alpha val="0"/>
                            </a:prstClr>
                          </a:solidFill>
                        </a:ln>
                        <a:solidFill>
                          <a:schemeClr val="tx1">
                            <a:lumMod val="65000"/>
                            <a:lumOff val="35000"/>
                          </a:schemeClr>
                        </a:solidFill>
                        <a:latin typeface="+mn-ea"/>
                        <a:ea typeface="+mn-ea"/>
                        <a:cs typeface="+mn-cs"/>
                      </a:endParaRPr>
                    </a:p>
                  </a:txBody>
                  <a:tcPr anchor="ctr">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latinLnBrk="1"/>
                      <a:r>
                        <a:rPr lang="ko-KR" altLang="en-US" sz="700" b="0" i="0" dirty="0" err="1">
                          <a:ln>
                            <a:solidFill>
                              <a:prstClr val="white">
                                <a:lumMod val="75000"/>
                                <a:alpha val="0"/>
                              </a:prstClr>
                            </a:solidFill>
                          </a:ln>
                          <a:solidFill>
                            <a:schemeClr val="tx1">
                              <a:lumMod val="65000"/>
                              <a:lumOff val="35000"/>
                            </a:schemeClr>
                          </a:solidFill>
                          <a:latin typeface="+mn-ea"/>
                          <a:ea typeface="+mn-ea"/>
                          <a:cs typeface="+mn-cs"/>
                        </a:rPr>
                        <a:t>매출액세전순이익률</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8.1</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-1.3</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5.0</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3493485998"/>
                  </a:ext>
                </a:extLst>
              </a:tr>
              <a:tr h="0">
                <a:tc rowSpan="2">
                  <a:txBody>
                    <a:bodyPr/>
                    <a:lstStyle/>
                    <a:p>
                      <a:pPr algn="ctr" latinLnBrk="1"/>
                      <a:r>
                        <a:rPr lang="ko-KR" altLang="en-US" sz="700" b="0" i="0" dirty="0">
                          <a:ln>
                            <a:solidFill>
                              <a:prstClr val="white">
                                <a:lumMod val="75000"/>
                                <a:alpha val="0"/>
                              </a:prstClr>
                            </a:solidFill>
                          </a:ln>
                          <a:solidFill>
                            <a:schemeClr val="tx1">
                              <a:lumMod val="65000"/>
                              <a:lumOff val="35000"/>
                            </a:schemeClr>
                          </a:solidFill>
                          <a:latin typeface="+mn-ea"/>
                          <a:ea typeface="+mn-ea"/>
                          <a:cs typeface="+mn-cs"/>
                        </a:rPr>
                        <a:t>안정성</a:t>
                      </a:r>
                    </a:p>
                  </a:txBody>
                  <a:tcPr marL="36000" marR="36000" marT="36000" marB="36000" anchor="ctr">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accent1"/>
                      </a:solidFill>
                      <a:prstDash val="solid"/>
                      <a:round/>
                      <a:headEnd type="none" w="med" len="med"/>
                      <a:tailEnd type="none" w="med" len="med"/>
                    </a:lnB>
                    <a:solidFill>
                      <a:schemeClr val="bg1"/>
                    </a:solidFill>
                  </a:tcPr>
                </a:tc>
                <a:tc>
                  <a:txBody>
                    <a:bodyPr/>
                    <a:lstStyle/>
                    <a:p>
                      <a:pPr algn="ctr" latinLnBrk="1"/>
                      <a:r>
                        <a:rPr lang="ko-KR" altLang="en-US" sz="700" b="0" i="0" dirty="0">
                          <a:ln>
                            <a:solidFill>
                              <a:prstClr val="white">
                                <a:lumMod val="75000"/>
                                <a:alpha val="0"/>
                              </a:prstClr>
                            </a:solidFill>
                          </a:ln>
                          <a:solidFill>
                            <a:schemeClr val="tx1">
                              <a:lumMod val="65000"/>
                              <a:lumOff val="35000"/>
                            </a:schemeClr>
                          </a:solidFill>
                          <a:latin typeface="+mn-ea"/>
                          <a:ea typeface="+mn-ea"/>
                          <a:cs typeface="+mn-cs"/>
                        </a:rPr>
                        <a:t>부채비율</a:t>
                      </a: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88.1</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92.1</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95.0</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3496194095"/>
                  </a:ext>
                </a:extLst>
              </a:tr>
              <a:tr h="0">
                <a:tc vMerge="1">
                  <a:txBody>
                    <a:bodyPr/>
                    <a:lstStyle/>
                    <a:p>
                      <a:pPr algn="ctr" latinLnBrk="1"/>
                      <a:endParaRPr lang="ko-KR" altLang="en-US" sz="900" b="0" i="0" dirty="0">
                        <a:ln>
                          <a:solidFill>
                            <a:prstClr val="white">
                              <a:lumMod val="75000"/>
                              <a:alpha val="0"/>
                            </a:prstClr>
                          </a:solidFill>
                        </a:ln>
                        <a:solidFill>
                          <a:schemeClr val="tx1">
                            <a:lumMod val="65000"/>
                            <a:lumOff val="35000"/>
                          </a:schemeClr>
                        </a:solidFill>
                        <a:latin typeface="+mn-ea"/>
                        <a:ea typeface="+mn-ea"/>
                        <a:cs typeface="+mn-cs"/>
                      </a:endParaRPr>
                    </a:p>
                  </a:txBody>
                  <a:tcPr anchor="ctr">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latinLnBrk="1"/>
                      <a:r>
                        <a:rPr lang="ko-KR" altLang="en-US" sz="700" b="0" i="0" dirty="0">
                          <a:ln>
                            <a:solidFill>
                              <a:prstClr val="white">
                                <a:lumMod val="75000"/>
                                <a:alpha val="0"/>
                              </a:prstClr>
                            </a:solidFill>
                          </a:ln>
                          <a:solidFill>
                            <a:schemeClr val="tx1">
                              <a:lumMod val="65000"/>
                              <a:lumOff val="35000"/>
                            </a:schemeClr>
                          </a:solidFill>
                          <a:latin typeface="+mn-ea"/>
                          <a:ea typeface="+mn-ea"/>
                          <a:cs typeface="+mn-cs"/>
                        </a:rPr>
                        <a:t>차입금의존도</a:t>
                      </a: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accent1"/>
                      </a:solidFill>
                      <a:prstDash val="solid"/>
                      <a:round/>
                      <a:headEnd type="none" w="med" len="med"/>
                      <a:tailEnd type="none" w="med" len="med"/>
                    </a:lnB>
                    <a:solidFill>
                      <a:schemeClr val="bg1"/>
                    </a:solid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23.9</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accent1"/>
                      </a:solidFill>
                      <a:prstDash val="solid"/>
                      <a:round/>
                      <a:headEnd type="none" w="med" len="med"/>
                      <a:tailEnd type="none" w="med" len="med"/>
                    </a:lnB>
                    <a:solidFill>
                      <a:schemeClr val="bg1"/>
                    </a:solid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25.3</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accent1"/>
                      </a:solidFill>
                      <a:prstDash val="solid"/>
                      <a:round/>
                      <a:headEnd type="none" w="med" len="med"/>
                      <a:tailEnd type="none" w="med" len="med"/>
                    </a:lnB>
                    <a:solidFill>
                      <a:schemeClr val="bg1"/>
                    </a:solidFill>
                  </a:tcPr>
                </a:tc>
                <a:tc>
                  <a:txBody>
                    <a:bodyPr/>
                    <a:lstStyle/>
                    <a:p>
                      <a:pPr algn="r" latinLnBrk="1"/>
                      <a:r>
                        <a:rPr lang="en-US" altLang="ko-KR" sz="700" b="0" i="0" dirty="0">
                          <a:ln>
                            <a:solidFill>
                              <a:prstClr val="white">
                                <a:lumMod val="75000"/>
                                <a:alpha val="0"/>
                              </a:prstClr>
                            </a:solidFill>
                          </a:ln>
                          <a:solidFill>
                            <a:schemeClr val="tx1">
                              <a:lumMod val="65000"/>
                              <a:lumOff val="35000"/>
                            </a:schemeClr>
                          </a:solidFill>
                          <a:latin typeface="+mn-ea"/>
                          <a:ea typeface="+mn-ea"/>
                          <a:cs typeface="+mn-cs"/>
                        </a:rPr>
                        <a:t>26.0</a:t>
                      </a:r>
                      <a:endParaRPr lang="ko-KR" altLang="en-US" sz="7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4003955994"/>
                  </a:ext>
                </a:extLst>
              </a:tr>
            </a:tbl>
          </a:graphicData>
        </a:graphic>
      </p:graphicFrame>
    </p:spTree>
    <p:extLst>
      <p:ext uri="{BB962C8B-B14F-4D97-AF65-F5344CB8AC3E}">
        <p14:creationId xmlns:p14="http://schemas.microsoft.com/office/powerpoint/2010/main" val="111973458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텍스트 개체 틀 27">
            <a:extLst>
              <a:ext uri="{FF2B5EF4-FFF2-40B4-BE49-F238E27FC236}">
                <a16:creationId xmlns:a16="http://schemas.microsoft.com/office/drawing/2014/main" id="{F13C5E73-7E9C-4741-9E6D-268332045257}"/>
              </a:ext>
            </a:extLst>
          </p:cNvPr>
          <p:cNvSpPr>
            <a:spLocks noGrp="1"/>
          </p:cNvSpPr>
          <p:nvPr>
            <p:ph type="body" sz="quarter" idx="10"/>
          </p:nvPr>
        </p:nvSpPr>
        <p:spPr>
          <a:xfrm>
            <a:off x="488949" y="333149"/>
            <a:ext cx="8928101" cy="184666"/>
          </a:xfrm>
        </p:spPr>
        <p:txBody>
          <a:bodyPr/>
          <a:lstStyle/>
          <a:p>
            <a:r>
              <a:rPr lang="en-US" altLang="ko-KR" dirty="0"/>
              <a:t>Ⅳ. </a:t>
            </a:r>
            <a:r>
              <a:rPr lang="ko-KR" altLang="en-US" dirty="0"/>
              <a:t>국내 부실채권</a:t>
            </a:r>
            <a:r>
              <a:rPr lang="en-US" altLang="ko-KR" dirty="0"/>
              <a:t>(NPL) </a:t>
            </a:r>
            <a:r>
              <a:rPr lang="ko-KR" altLang="en-US" dirty="0"/>
              <a:t>시장 주요 이슈 </a:t>
            </a:r>
          </a:p>
        </p:txBody>
      </p:sp>
      <p:sp>
        <p:nvSpPr>
          <p:cNvPr id="20" name="텍스트 개체 틀 19">
            <a:extLst>
              <a:ext uri="{FF2B5EF4-FFF2-40B4-BE49-F238E27FC236}">
                <a16:creationId xmlns:a16="http://schemas.microsoft.com/office/drawing/2014/main" id="{CF795977-73FF-430C-A45F-AB8B48B53463}"/>
              </a:ext>
            </a:extLst>
          </p:cNvPr>
          <p:cNvSpPr>
            <a:spLocks noGrp="1"/>
          </p:cNvSpPr>
          <p:nvPr>
            <p:ph type="body" sz="quarter" idx="11"/>
          </p:nvPr>
        </p:nvSpPr>
        <p:spPr>
          <a:xfrm>
            <a:off x="488950" y="617249"/>
            <a:ext cx="8928100" cy="322262"/>
          </a:xfrm>
        </p:spPr>
        <p:txBody>
          <a:bodyPr/>
          <a:lstStyle/>
          <a:p>
            <a:pPr lvl="0"/>
            <a:r>
              <a:rPr lang="en-US" altLang="ko-KR" dirty="0"/>
              <a:t>5. </a:t>
            </a:r>
            <a:r>
              <a:rPr lang="ko-KR" altLang="en-US" dirty="0"/>
              <a:t>코로나 대출 원리금 상환유예 만기 도래로 연체 우려 증가 </a:t>
            </a:r>
          </a:p>
        </p:txBody>
      </p:sp>
      <p:sp>
        <p:nvSpPr>
          <p:cNvPr id="22" name="텍스트 개체 틀 21">
            <a:extLst>
              <a:ext uri="{FF2B5EF4-FFF2-40B4-BE49-F238E27FC236}">
                <a16:creationId xmlns:a16="http://schemas.microsoft.com/office/drawing/2014/main" id="{09B6909B-074D-4417-9D18-0B736B482B3F}"/>
              </a:ext>
            </a:extLst>
          </p:cNvPr>
          <p:cNvSpPr>
            <a:spLocks noGrp="1"/>
          </p:cNvSpPr>
          <p:nvPr>
            <p:ph type="body" sz="quarter" idx="13"/>
          </p:nvPr>
        </p:nvSpPr>
        <p:spPr>
          <a:xfrm>
            <a:off x="488950" y="1162471"/>
            <a:ext cx="8928100" cy="864737"/>
          </a:xfrm>
        </p:spPr>
        <p:txBody>
          <a:bodyPr/>
          <a:lstStyle/>
          <a:p>
            <a:pPr algn="just"/>
            <a:r>
              <a:rPr lang="en-US" altLang="ko-KR" dirty="0"/>
              <a:t>’23</a:t>
            </a:r>
            <a:r>
              <a:rPr lang="ko-KR" altLang="en-US" dirty="0"/>
              <a:t>년 </a:t>
            </a:r>
            <a:r>
              <a:rPr lang="en-US" altLang="ko-KR" dirty="0"/>
              <a:t>9</a:t>
            </a:r>
            <a:r>
              <a:rPr lang="ko-KR" altLang="en-US" dirty="0"/>
              <a:t>월 코로나</a:t>
            </a:r>
            <a:r>
              <a:rPr lang="en-US" altLang="ko-KR" dirty="0"/>
              <a:t>19</a:t>
            </a:r>
            <a:r>
              <a:rPr lang="ko-KR" altLang="en-US" dirty="0"/>
              <a:t> 대출 원리금 상환유예 만기가 예정된 가운데</a:t>
            </a:r>
            <a:r>
              <a:rPr lang="en-US" altLang="ko-KR" dirty="0"/>
              <a:t>, </a:t>
            </a:r>
            <a:r>
              <a:rPr lang="ko-KR" altLang="en-US" dirty="0"/>
              <a:t>차주의 상환 능력 회복 지체 등에 따른 연체 우려가 확대</a:t>
            </a:r>
            <a:r>
              <a:rPr lang="en-US" altLang="ko-KR" dirty="0"/>
              <a:t>. </a:t>
            </a:r>
            <a:r>
              <a:rPr lang="ko-KR" altLang="en-US" dirty="0"/>
              <a:t>정책 당국은 만기연장</a:t>
            </a:r>
            <a:r>
              <a:rPr lang="en-US" altLang="ko-KR" dirty="0"/>
              <a:t>(~’25</a:t>
            </a:r>
            <a:r>
              <a:rPr lang="ko-KR" altLang="en-US" dirty="0"/>
              <a:t>년 </a:t>
            </a:r>
            <a:r>
              <a:rPr lang="en-US" altLang="ko-KR" dirty="0"/>
              <a:t>9</a:t>
            </a:r>
            <a:r>
              <a:rPr lang="ko-KR" altLang="en-US" dirty="0"/>
              <a:t>월</a:t>
            </a:r>
            <a:r>
              <a:rPr lang="en-US" altLang="ko-KR" dirty="0"/>
              <a:t>), </a:t>
            </a:r>
            <a:r>
              <a:rPr lang="ko-KR" altLang="en-US" dirty="0"/>
              <a:t>분할상환</a:t>
            </a:r>
            <a:r>
              <a:rPr lang="en-US" altLang="ko-KR" dirty="0"/>
              <a:t>(~’28</a:t>
            </a:r>
            <a:r>
              <a:rPr lang="ko-KR" altLang="en-US" dirty="0"/>
              <a:t>년 </a:t>
            </a:r>
            <a:r>
              <a:rPr lang="en-US" altLang="ko-KR" dirty="0"/>
              <a:t>9</a:t>
            </a:r>
            <a:r>
              <a:rPr lang="ko-KR" altLang="en-US" dirty="0"/>
              <a:t>월</a:t>
            </a:r>
            <a:r>
              <a:rPr lang="en-US" altLang="ko-KR" dirty="0"/>
              <a:t>, </a:t>
            </a:r>
            <a:r>
              <a:rPr lang="ko-KR" altLang="en-US" dirty="0"/>
              <a:t>최대 </a:t>
            </a:r>
            <a:r>
              <a:rPr lang="en-US" altLang="ko-KR" dirty="0"/>
              <a:t>60</a:t>
            </a:r>
            <a:r>
              <a:rPr lang="ko-KR" altLang="en-US" dirty="0"/>
              <a:t>개월</a:t>
            </a:r>
            <a:r>
              <a:rPr lang="en-US" altLang="ko-KR" dirty="0"/>
              <a:t>), </a:t>
            </a:r>
            <a:r>
              <a:rPr lang="ko-KR" altLang="en-US" dirty="0" err="1"/>
              <a:t>새출발기금</a:t>
            </a:r>
            <a:r>
              <a:rPr lang="ko-KR" altLang="en-US" dirty="0"/>
              <a:t> 채무조정 등을 통해 연착륙을 지원할 예정이나</a:t>
            </a:r>
            <a:r>
              <a:rPr lang="en-US" altLang="ko-KR" dirty="0"/>
              <a:t>, </a:t>
            </a:r>
            <a:r>
              <a:rPr lang="ko-KR" altLang="en-US" dirty="0"/>
              <a:t>경기회복 지연</a:t>
            </a:r>
            <a:r>
              <a:rPr lang="en-US" altLang="ko-KR" dirty="0"/>
              <a:t>, </a:t>
            </a:r>
            <a:r>
              <a:rPr lang="ko-KR" altLang="en-US" dirty="0"/>
              <a:t>높은 대출금리 등으로 인해 자영업자 등 취약부문의 부실 위험이 상존</a:t>
            </a:r>
          </a:p>
        </p:txBody>
      </p:sp>
      <p:sp>
        <p:nvSpPr>
          <p:cNvPr id="4" name="TextBox 3">
            <a:extLst>
              <a:ext uri="{FF2B5EF4-FFF2-40B4-BE49-F238E27FC236}">
                <a16:creationId xmlns:a16="http://schemas.microsoft.com/office/drawing/2014/main" id="{EF182545-72EC-C22A-C3B1-76C95ED87057}"/>
              </a:ext>
            </a:extLst>
          </p:cNvPr>
          <p:cNvSpPr txBox="1"/>
          <p:nvPr/>
        </p:nvSpPr>
        <p:spPr>
          <a:xfrm>
            <a:off x="4145281" y="5722388"/>
            <a:ext cx="5271722" cy="478387"/>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한국은행</a:t>
            </a:r>
            <a:r>
              <a:rPr lang="en-US" altLang="ko-KR" dirty="0">
                <a:solidFill>
                  <a:schemeClr val="bg1">
                    <a:lumMod val="50000"/>
                  </a:schemeClr>
                </a:solidFill>
              </a:rPr>
              <a:t>(2023.6), ‘</a:t>
            </a:r>
            <a:r>
              <a:rPr lang="ko-KR" altLang="en-US" dirty="0">
                <a:solidFill>
                  <a:schemeClr val="bg1">
                    <a:lumMod val="50000"/>
                  </a:schemeClr>
                </a:solidFill>
              </a:rPr>
              <a:t>금융안정보고서</a:t>
            </a:r>
            <a:r>
              <a:rPr lang="en-US" altLang="ko-KR" dirty="0">
                <a:solidFill>
                  <a:schemeClr val="bg1">
                    <a:lumMod val="50000"/>
                  </a:schemeClr>
                </a:solidFill>
              </a:rPr>
              <a:t>’</a:t>
            </a:r>
          </a:p>
          <a:p>
            <a:r>
              <a:rPr lang="en-US" altLang="ko-KR" dirty="0">
                <a:solidFill>
                  <a:schemeClr val="bg1">
                    <a:lumMod val="50000"/>
                  </a:schemeClr>
                </a:solidFill>
              </a:rPr>
              <a:t>Note: 1) 1</a:t>
            </a:r>
            <a:r>
              <a:rPr lang="ko-KR" altLang="en-US" dirty="0">
                <a:solidFill>
                  <a:schemeClr val="bg1">
                    <a:lumMod val="50000"/>
                  </a:schemeClr>
                </a:solidFill>
              </a:rPr>
              <a:t>개월 이상 원리금 연체 기준</a:t>
            </a:r>
            <a:r>
              <a:rPr lang="en-US" altLang="ko-KR" dirty="0">
                <a:solidFill>
                  <a:schemeClr val="bg1">
                    <a:lumMod val="50000"/>
                  </a:schemeClr>
                </a:solidFill>
              </a:rPr>
              <a:t>, 2) </a:t>
            </a:r>
            <a:r>
              <a:rPr lang="ko-KR" altLang="en-US" dirty="0">
                <a:solidFill>
                  <a:schemeClr val="bg1">
                    <a:lumMod val="50000"/>
                  </a:schemeClr>
                </a:solidFill>
              </a:rPr>
              <a:t>개인사업자대출 기준</a:t>
            </a:r>
            <a:r>
              <a:rPr lang="en-US" altLang="ko-KR" dirty="0">
                <a:solidFill>
                  <a:schemeClr val="bg1">
                    <a:lumMod val="50000"/>
                  </a:schemeClr>
                </a:solidFill>
              </a:rPr>
              <a:t>, 3) </a:t>
            </a:r>
            <a:r>
              <a:rPr lang="ko-KR" altLang="en-US" dirty="0">
                <a:solidFill>
                  <a:schemeClr val="bg1">
                    <a:lumMod val="50000"/>
                  </a:schemeClr>
                </a:solidFill>
              </a:rPr>
              <a:t>가계부채</a:t>
            </a:r>
            <a:r>
              <a:rPr lang="en-US" altLang="ko-KR" dirty="0">
                <a:solidFill>
                  <a:schemeClr val="bg1">
                    <a:lumMod val="50000"/>
                  </a:schemeClr>
                </a:solidFill>
              </a:rPr>
              <a:t>DB</a:t>
            </a:r>
            <a:r>
              <a:rPr lang="ko-KR" altLang="en-US" dirty="0">
                <a:solidFill>
                  <a:schemeClr val="bg1">
                    <a:lumMod val="50000"/>
                  </a:schemeClr>
                </a:solidFill>
              </a:rPr>
              <a:t>상 자영업 차주 대출 기준</a:t>
            </a:r>
            <a:r>
              <a:rPr lang="en-US" altLang="ko-KR" dirty="0">
                <a:solidFill>
                  <a:schemeClr val="bg1">
                    <a:lumMod val="50000"/>
                  </a:schemeClr>
                </a:solidFill>
              </a:rPr>
              <a:t>, 4) </a:t>
            </a:r>
            <a:r>
              <a:rPr lang="ko-KR" altLang="en-US" dirty="0">
                <a:solidFill>
                  <a:schemeClr val="bg1">
                    <a:lumMod val="50000"/>
                  </a:schemeClr>
                </a:solidFill>
              </a:rPr>
              <a:t>국내은행 개인사업자 대출 기준</a:t>
            </a:r>
          </a:p>
        </p:txBody>
      </p:sp>
      <p:grpSp>
        <p:nvGrpSpPr>
          <p:cNvPr id="5" name="그룹 4">
            <a:extLst>
              <a:ext uri="{FF2B5EF4-FFF2-40B4-BE49-F238E27FC236}">
                <a16:creationId xmlns:a16="http://schemas.microsoft.com/office/drawing/2014/main" id="{398C0E66-3210-6DA8-0354-EEE67A26A0B5}"/>
              </a:ext>
            </a:extLst>
          </p:cNvPr>
          <p:cNvGrpSpPr/>
          <p:nvPr/>
        </p:nvGrpSpPr>
        <p:grpSpPr>
          <a:xfrm>
            <a:off x="488949" y="2176483"/>
            <a:ext cx="3499356" cy="276837"/>
            <a:chOff x="704850" y="2013298"/>
            <a:chExt cx="4201803" cy="276837"/>
          </a:xfrm>
        </p:grpSpPr>
        <p:sp>
          <p:nvSpPr>
            <p:cNvPr id="6" name="TextBox 5">
              <a:extLst>
                <a:ext uri="{FF2B5EF4-FFF2-40B4-BE49-F238E27FC236}">
                  <a16:creationId xmlns:a16="http://schemas.microsoft.com/office/drawing/2014/main" id="{DF3A0C4B-2F1B-4536-65FE-2721BFAA9F9F}"/>
                </a:ext>
              </a:extLst>
            </p:cNvPr>
            <p:cNvSpPr txBox="1"/>
            <p:nvPr/>
          </p:nvSpPr>
          <p:spPr>
            <a:xfrm>
              <a:off x="704850" y="2046854"/>
              <a:ext cx="4201803" cy="200055"/>
            </a:xfrm>
            <a:prstGeom prst="rect">
              <a:avLst/>
            </a:prstGeom>
            <a:noFill/>
          </p:spPr>
          <p:txBody>
            <a:bodyPr wrap="none" lIns="0" tIns="0" rIns="0" bIns="0" rtlCol="0">
              <a:spAutoFit/>
            </a:bodyPr>
            <a:lstStyle/>
            <a:p>
              <a:pPr lvl="0">
                <a:defRPr/>
              </a:pPr>
              <a:r>
                <a:rPr lang="en-US" altLang="ko-KR" sz="1300" dirty="0">
                  <a:ln>
                    <a:solidFill>
                      <a:prstClr val="white">
                        <a:lumMod val="75000"/>
                        <a:alpha val="0"/>
                      </a:prstClr>
                    </a:solidFill>
                  </a:ln>
                  <a:solidFill>
                    <a:srgbClr val="00338D"/>
                  </a:solidFill>
                  <a:latin typeface="KoPub돋움체 Bold" panose="00000800000000000000" pitchFamily="2" charset="-127"/>
                  <a:ea typeface="KoPub돋움체 Bold" panose="00000800000000000000" pitchFamily="2" charset="-127"/>
                  <a:cs typeface="Univers for KPMG"/>
                </a:rPr>
                <a:t>’23</a:t>
              </a:r>
              <a:r>
                <a:rPr lang="ko-KR" altLang="en-US" sz="1300" dirty="0">
                  <a:ln>
                    <a:solidFill>
                      <a:prstClr val="white">
                        <a:lumMod val="75000"/>
                        <a:alpha val="0"/>
                      </a:prstClr>
                    </a:solidFill>
                  </a:ln>
                  <a:solidFill>
                    <a:srgbClr val="00338D"/>
                  </a:solidFill>
                  <a:latin typeface="KoPub돋움체 Bold" panose="00000800000000000000" pitchFamily="2" charset="-127"/>
                  <a:ea typeface="KoPub돋움체 Bold" panose="00000800000000000000" pitchFamily="2" charset="-127"/>
                  <a:cs typeface="Univers for KPMG"/>
                </a:rPr>
                <a:t>년 </a:t>
              </a:r>
              <a:r>
                <a:rPr lang="en-US" altLang="ko-KR" sz="1300" dirty="0">
                  <a:ln>
                    <a:solidFill>
                      <a:prstClr val="white">
                        <a:lumMod val="75000"/>
                        <a:alpha val="0"/>
                      </a:prstClr>
                    </a:solidFill>
                  </a:ln>
                  <a:solidFill>
                    <a:srgbClr val="00338D"/>
                  </a:solidFill>
                  <a:latin typeface="KoPub돋움체 Bold" panose="00000800000000000000" pitchFamily="2" charset="-127"/>
                  <a:ea typeface="KoPub돋움체 Bold" panose="00000800000000000000" pitchFamily="2" charset="-127"/>
                  <a:cs typeface="Univers for KPMG"/>
                </a:rPr>
                <a:t>3</a:t>
              </a:r>
              <a:r>
                <a:rPr lang="ko-KR" altLang="en-US" sz="1300" dirty="0">
                  <a:ln>
                    <a:solidFill>
                      <a:prstClr val="white">
                        <a:lumMod val="75000"/>
                        <a:alpha val="0"/>
                      </a:prstClr>
                    </a:solidFill>
                  </a:ln>
                  <a:solidFill>
                    <a:srgbClr val="00338D"/>
                  </a:solidFill>
                  <a:latin typeface="KoPub돋움체 Bold" panose="00000800000000000000" pitchFamily="2" charset="-127"/>
                  <a:ea typeface="KoPub돋움체 Bold" panose="00000800000000000000" pitchFamily="2" charset="-127"/>
                  <a:cs typeface="Univers for KPMG"/>
                </a:rPr>
                <a:t>월 말</a:t>
              </a:r>
              <a:r>
                <a:rPr lang="en-US" altLang="ko-KR" sz="1300" dirty="0">
                  <a:ln>
                    <a:solidFill>
                      <a:prstClr val="white">
                        <a:lumMod val="75000"/>
                        <a:alpha val="0"/>
                      </a:prstClr>
                    </a:solidFill>
                  </a:ln>
                  <a:solidFill>
                    <a:srgbClr val="00338D"/>
                  </a:solidFill>
                  <a:latin typeface="KoPub돋움체 Bold" panose="00000800000000000000" pitchFamily="2" charset="-127"/>
                  <a:ea typeface="KoPub돋움체 Bold" panose="00000800000000000000" pitchFamily="2" charset="-127"/>
                  <a:cs typeface="Univers for KPMG"/>
                </a:rPr>
                <a:t>(</a:t>
              </a:r>
              <a:r>
                <a:rPr lang="ko-KR" altLang="en-US" sz="1300" dirty="0">
                  <a:ln>
                    <a:solidFill>
                      <a:prstClr val="white">
                        <a:lumMod val="75000"/>
                        <a:alpha val="0"/>
                      </a:prstClr>
                    </a:solidFill>
                  </a:ln>
                  <a:solidFill>
                    <a:srgbClr val="00338D"/>
                  </a:solidFill>
                  <a:latin typeface="KoPub돋움체 Bold" panose="00000800000000000000" pitchFamily="2" charset="-127"/>
                  <a:ea typeface="KoPub돋움체 Bold" panose="00000800000000000000" pitchFamily="2" charset="-127"/>
                  <a:cs typeface="Univers for KPMG"/>
                </a:rPr>
                <a:t>잠정</a:t>
              </a:r>
              <a:r>
                <a:rPr lang="en-US" altLang="ko-KR" sz="1300" dirty="0">
                  <a:ln>
                    <a:solidFill>
                      <a:prstClr val="white">
                        <a:lumMod val="75000"/>
                        <a:alpha val="0"/>
                      </a:prstClr>
                    </a:solidFill>
                  </a:ln>
                  <a:solidFill>
                    <a:srgbClr val="00338D"/>
                  </a:solidFill>
                  <a:latin typeface="KoPub돋움체 Bold" panose="00000800000000000000" pitchFamily="2" charset="-127"/>
                  <a:ea typeface="KoPub돋움체 Bold" panose="00000800000000000000" pitchFamily="2" charset="-127"/>
                  <a:cs typeface="Univers for KPMG"/>
                </a:rPr>
                <a:t>)</a:t>
              </a:r>
              <a:r>
                <a:rPr lang="ko-KR" altLang="en-US" sz="1300" dirty="0">
                  <a:ln>
                    <a:solidFill>
                      <a:prstClr val="white">
                        <a:lumMod val="75000"/>
                        <a:alpha val="0"/>
                      </a:prstClr>
                    </a:solidFill>
                  </a:ln>
                  <a:solidFill>
                    <a:srgbClr val="00338D"/>
                  </a:solidFill>
                  <a:latin typeface="KoPub돋움체 Bold" panose="00000800000000000000" pitchFamily="2" charset="-127"/>
                  <a:ea typeface="KoPub돋움체 Bold" panose="00000800000000000000" pitchFamily="2" charset="-127"/>
                  <a:cs typeface="Univers for KPMG"/>
                </a:rPr>
                <a:t> 기준 만기연장</a:t>
              </a:r>
              <a:r>
                <a:rPr lang="en-US" altLang="ko-KR" sz="1300" dirty="0">
                  <a:ln>
                    <a:solidFill>
                      <a:prstClr val="white">
                        <a:lumMod val="75000"/>
                        <a:alpha val="0"/>
                      </a:prstClr>
                    </a:solidFill>
                  </a:ln>
                  <a:solidFill>
                    <a:srgbClr val="00338D"/>
                  </a:solidFill>
                  <a:latin typeface="KoPub돋움체 Bold" panose="00000800000000000000" pitchFamily="2" charset="-127"/>
                  <a:ea typeface="KoPub돋움체 Bold" panose="00000800000000000000" pitchFamily="2" charset="-127"/>
                  <a:cs typeface="Univers for KPMG"/>
                </a:rPr>
                <a:t>·</a:t>
              </a:r>
              <a:r>
                <a:rPr lang="ko-KR" altLang="en-US" sz="1300" dirty="0">
                  <a:ln>
                    <a:solidFill>
                      <a:prstClr val="white">
                        <a:lumMod val="75000"/>
                        <a:alpha val="0"/>
                      </a:prstClr>
                    </a:solidFill>
                  </a:ln>
                  <a:solidFill>
                    <a:srgbClr val="00338D"/>
                  </a:solidFill>
                  <a:latin typeface="KoPub돋움체 Bold" panose="00000800000000000000" pitchFamily="2" charset="-127"/>
                  <a:ea typeface="KoPub돋움체 Bold" panose="00000800000000000000" pitchFamily="2" charset="-127"/>
                  <a:cs typeface="Univers for KPMG"/>
                </a:rPr>
                <a:t>상환유예 이용현황</a:t>
              </a:r>
              <a:endPar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endParaRPr>
            </a:p>
          </p:txBody>
        </p:sp>
        <p:cxnSp>
          <p:nvCxnSpPr>
            <p:cNvPr id="7" name="직선 연결선 6">
              <a:extLst>
                <a:ext uri="{FF2B5EF4-FFF2-40B4-BE49-F238E27FC236}">
                  <a16:creationId xmlns:a16="http://schemas.microsoft.com/office/drawing/2014/main" id="{52BA265B-386B-1FA4-F2B8-A8D88A730351}"/>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8" name="직선 연결선 7">
              <a:extLst>
                <a:ext uri="{FF2B5EF4-FFF2-40B4-BE49-F238E27FC236}">
                  <a16:creationId xmlns:a16="http://schemas.microsoft.com/office/drawing/2014/main" id="{0D948A33-221A-7129-6239-F0C7ABA6B98F}"/>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9" name="그룹 8">
            <a:extLst>
              <a:ext uri="{FF2B5EF4-FFF2-40B4-BE49-F238E27FC236}">
                <a16:creationId xmlns:a16="http://schemas.microsoft.com/office/drawing/2014/main" id="{B58DF574-8260-2C63-E701-D39593978084}"/>
              </a:ext>
            </a:extLst>
          </p:cNvPr>
          <p:cNvGrpSpPr/>
          <p:nvPr/>
        </p:nvGrpSpPr>
        <p:grpSpPr>
          <a:xfrm>
            <a:off x="4145280" y="2180439"/>
            <a:ext cx="5271108" cy="276837"/>
            <a:chOff x="704850" y="2013298"/>
            <a:chExt cx="4140200" cy="276837"/>
          </a:xfrm>
        </p:grpSpPr>
        <p:sp>
          <p:nvSpPr>
            <p:cNvPr id="10" name="TextBox 9">
              <a:extLst>
                <a:ext uri="{FF2B5EF4-FFF2-40B4-BE49-F238E27FC236}">
                  <a16:creationId xmlns:a16="http://schemas.microsoft.com/office/drawing/2014/main" id="{43206B8D-0154-8072-6D74-5C89813EBFA1}"/>
                </a:ext>
              </a:extLst>
            </p:cNvPr>
            <p:cNvSpPr txBox="1"/>
            <p:nvPr/>
          </p:nvSpPr>
          <p:spPr>
            <a:xfrm>
              <a:off x="704850" y="2046854"/>
              <a:ext cx="1546152" cy="200055"/>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자영업자 대출잔액 및 </a:t>
              </a:r>
              <a:r>
                <a:rPr kumimoji="0" lang="ko-KR" altLang="en-US" sz="1300" b="0" i="0" u="none" strike="noStrike" kern="1200" cap="none" spc="0" normalizeH="0" baseline="0" noProof="0" dirty="0" err="1">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연체율</a:t>
              </a:r>
              <a:r>
                <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 </a:t>
              </a:r>
            </a:p>
          </p:txBody>
        </p:sp>
        <p:cxnSp>
          <p:nvCxnSpPr>
            <p:cNvPr id="11" name="직선 연결선 10">
              <a:extLst>
                <a:ext uri="{FF2B5EF4-FFF2-40B4-BE49-F238E27FC236}">
                  <a16:creationId xmlns:a16="http://schemas.microsoft.com/office/drawing/2014/main" id="{5D706FA5-F738-7C76-2290-858E5B3160D7}"/>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직선 연결선 11">
              <a:extLst>
                <a:ext uri="{FF2B5EF4-FFF2-40B4-BE49-F238E27FC236}">
                  <a16:creationId xmlns:a16="http://schemas.microsoft.com/office/drawing/2014/main" id="{EA238D76-5472-DBFA-88CC-0622E55C5449}"/>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13" name="TextBox 12">
            <a:extLst>
              <a:ext uri="{FF2B5EF4-FFF2-40B4-BE49-F238E27FC236}">
                <a16:creationId xmlns:a16="http://schemas.microsoft.com/office/drawing/2014/main" id="{FBE437AE-F637-7763-BB10-C7FE7352326E}"/>
              </a:ext>
            </a:extLst>
          </p:cNvPr>
          <p:cNvSpPr txBox="1"/>
          <p:nvPr/>
        </p:nvSpPr>
        <p:spPr>
          <a:xfrm>
            <a:off x="489001" y="5353057"/>
            <a:ext cx="3310505" cy="847718"/>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금융위원회</a:t>
            </a:r>
            <a:r>
              <a:rPr lang="en-US" altLang="ko-KR" dirty="0">
                <a:solidFill>
                  <a:schemeClr val="bg1">
                    <a:lumMod val="50000"/>
                  </a:schemeClr>
                </a:solidFill>
              </a:rPr>
              <a:t>(2023.6.8), ‘</a:t>
            </a:r>
            <a:r>
              <a:rPr lang="ko-KR" altLang="en-US" dirty="0" err="1">
                <a:solidFill>
                  <a:schemeClr val="bg1">
                    <a:lumMod val="50000"/>
                  </a:schemeClr>
                </a:solidFill>
              </a:rPr>
              <a:t>금융위</a:t>
            </a:r>
            <a:r>
              <a:rPr lang="ko-KR" altLang="en-US" dirty="0">
                <a:solidFill>
                  <a:schemeClr val="bg1">
                    <a:lumMod val="50000"/>
                  </a:schemeClr>
                </a:solidFill>
              </a:rPr>
              <a:t> 부위원장</a:t>
            </a:r>
            <a:r>
              <a:rPr lang="en-US" altLang="ko-KR" dirty="0">
                <a:solidFill>
                  <a:schemeClr val="bg1">
                    <a:lumMod val="50000"/>
                  </a:schemeClr>
                </a:solidFill>
              </a:rPr>
              <a:t>, </a:t>
            </a:r>
            <a:r>
              <a:rPr lang="ko-KR" altLang="en-US" dirty="0">
                <a:solidFill>
                  <a:schemeClr val="bg1">
                    <a:lumMod val="50000"/>
                  </a:schemeClr>
                </a:solidFill>
              </a:rPr>
              <a:t>만기연장</a:t>
            </a:r>
            <a:r>
              <a:rPr lang="en-US" altLang="ko-KR" dirty="0">
                <a:solidFill>
                  <a:schemeClr val="bg1">
                    <a:lumMod val="50000"/>
                  </a:schemeClr>
                </a:solidFill>
              </a:rPr>
              <a:t>·</a:t>
            </a:r>
            <a:r>
              <a:rPr lang="ko-KR" altLang="en-US" dirty="0">
                <a:solidFill>
                  <a:schemeClr val="bg1">
                    <a:lumMod val="50000"/>
                  </a:schemeClr>
                </a:solidFill>
              </a:rPr>
              <a:t>상환유예 조치 연착륙 상황 점검</a:t>
            </a:r>
            <a:r>
              <a:rPr lang="en-US" altLang="ko-KR" dirty="0">
                <a:solidFill>
                  <a:schemeClr val="bg1">
                    <a:lumMod val="50000"/>
                  </a:schemeClr>
                </a:solidFill>
              </a:rPr>
              <a:t>’, </a:t>
            </a:r>
            <a:r>
              <a:rPr lang="ko-KR" altLang="en-US" dirty="0">
                <a:solidFill>
                  <a:schemeClr val="bg1">
                    <a:lumMod val="50000"/>
                  </a:schemeClr>
                </a:solidFill>
              </a:rPr>
              <a:t>언론보도 종합</a:t>
            </a:r>
            <a:endParaRPr lang="en-US" altLang="ko-KR" dirty="0">
              <a:solidFill>
                <a:schemeClr val="bg1">
                  <a:lumMod val="50000"/>
                </a:schemeClr>
              </a:solidFill>
            </a:endParaRPr>
          </a:p>
          <a:p>
            <a:r>
              <a:rPr lang="en-US" altLang="ko-KR" dirty="0">
                <a:solidFill>
                  <a:schemeClr val="bg1">
                    <a:lumMod val="50000"/>
                  </a:schemeClr>
                </a:solidFill>
              </a:rPr>
              <a:t>Note: 1) </a:t>
            </a:r>
            <a:r>
              <a:rPr lang="ko-KR" altLang="en-US" dirty="0">
                <a:solidFill>
                  <a:schemeClr val="bg1">
                    <a:lumMod val="50000"/>
                  </a:schemeClr>
                </a:solidFill>
              </a:rPr>
              <a:t>상환유예 이용차주는 원칙적으로는 ’</a:t>
            </a:r>
            <a:r>
              <a:rPr lang="en-US" altLang="ko-KR" dirty="0">
                <a:solidFill>
                  <a:schemeClr val="bg1">
                    <a:lumMod val="50000"/>
                  </a:schemeClr>
                </a:solidFill>
              </a:rPr>
              <a:t>23.3</a:t>
            </a:r>
            <a:r>
              <a:rPr lang="ko-KR" altLang="en-US" dirty="0">
                <a:solidFill>
                  <a:schemeClr val="bg1">
                    <a:lumMod val="50000"/>
                  </a:schemeClr>
                </a:solidFill>
              </a:rPr>
              <a:t>월까지 상환계획서를 작성해야 하나</a:t>
            </a:r>
            <a:r>
              <a:rPr lang="en-US" altLang="ko-KR" dirty="0">
                <a:solidFill>
                  <a:schemeClr val="bg1">
                    <a:lumMod val="50000"/>
                  </a:schemeClr>
                </a:solidFill>
              </a:rPr>
              <a:t>, </a:t>
            </a:r>
            <a:r>
              <a:rPr lang="ko-KR" altLang="en-US" dirty="0" err="1">
                <a:solidFill>
                  <a:schemeClr val="bg1">
                    <a:lumMod val="50000"/>
                  </a:schemeClr>
                </a:solidFill>
              </a:rPr>
              <a:t>재약정</a:t>
            </a:r>
            <a:r>
              <a:rPr lang="ko-KR" altLang="en-US" dirty="0">
                <a:solidFill>
                  <a:schemeClr val="bg1">
                    <a:lumMod val="50000"/>
                  </a:schemeClr>
                </a:solidFill>
              </a:rPr>
              <a:t> 만기가 ’</a:t>
            </a:r>
            <a:r>
              <a:rPr lang="en-US" altLang="ko-KR" dirty="0">
                <a:solidFill>
                  <a:schemeClr val="bg1">
                    <a:lumMod val="50000"/>
                  </a:schemeClr>
                </a:solidFill>
              </a:rPr>
              <a:t>23</a:t>
            </a:r>
            <a:r>
              <a:rPr lang="ko-KR" altLang="en-US" dirty="0">
                <a:solidFill>
                  <a:schemeClr val="bg1">
                    <a:lumMod val="50000"/>
                  </a:schemeClr>
                </a:solidFill>
              </a:rPr>
              <a:t>년 </a:t>
            </a:r>
            <a:r>
              <a:rPr lang="en-US" altLang="ko-KR" dirty="0">
                <a:solidFill>
                  <a:schemeClr val="bg1">
                    <a:lumMod val="50000"/>
                  </a:schemeClr>
                </a:solidFill>
              </a:rPr>
              <a:t>6</a:t>
            </a:r>
            <a:r>
              <a:rPr lang="ko-KR" altLang="en-US" dirty="0">
                <a:solidFill>
                  <a:schemeClr val="bg1">
                    <a:lumMod val="50000"/>
                  </a:schemeClr>
                </a:solidFill>
              </a:rPr>
              <a:t>월 이후 도래하는 차주는 만기 </a:t>
            </a:r>
            <a:r>
              <a:rPr lang="en-US" altLang="ko-KR" dirty="0">
                <a:solidFill>
                  <a:schemeClr val="bg1">
                    <a:lumMod val="50000"/>
                  </a:schemeClr>
                </a:solidFill>
              </a:rPr>
              <a:t>2</a:t>
            </a:r>
            <a:r>
              <a:rPr lang="ko-KR" altLang="en-US" dirty="0">
                <a:solidFill>
                  <a:schemeClr val="bg1">
                    <a:lumMod val="50000"/>
                  </a:schemeClr>
                </a:solidFill>
              </a:rPr>
              <a:t>개월 전까지 작성할 수 있음</a:t>
            </a:r>
            <a:r>
              <a:rPr lang="en-US" altLang="ko-KR" dirty="0">
                <a:solidFill>
                  <a:schemeClr val="bg1">
                    <a:lumMod val="50000"/>
                  </a:schemeClr>
                </a:solidFill>
              </a:rPr>
              <a:t>, 2) </a:t>
            </a:r>
            <a:r>
              <a:rPr lang="ko-KR" altLang="en-US" dirty="0">
                <a:solidFill>
                  <a:schemeClr val="bg1">
                    <a:lumMod val="50000"/>
                  </a:schemeClr>
                </a:solidFill>
              </a:rPr>
              <a:t>원리금 분할상환 대출의 원금만 유예하고 이자는 납부</a:t>
            </a:r>
            <a:r>
              <a:rPr lang="en-US" altLang="ko-KR" dirty="0">
                <a:solidFill>
                  <a:schemeClr val="bg1">
                    <a:lumMod val="50000"/>
                  </a:schemeClr>
                </a:solidFill>
              </a:rPr>
              <a:t>, 3) </a:t>
            </a:r>
            <a:r>
              <a:rPr lang="ko-KR" altLang="en-US" dirty="0">
                <a:solidFill>
                  <a:schemeClr val="bg1">
                    <a:lumMod val="50000"/>
                  </a:schemeClr>
                </a:solidFill>
              </a:rPr>
              <a:t>만기일시상환 또는 원리금 분할상환 대출의 </a:t>
            </a:r>
            <a:r>
              <a:rPr lang="ko-KR" altLang="en-US" dirty="0" err="1">
                <a:solidFill>
                  <a:schemeClr val="bg1">
                    <a:lumMod val="50000"/>
                  </a:schemeClr>
                </a:solidFill>
              </a:rPr>
              <a:t>원금뿐만</a:t>
            </a:r>
            <a:r>
              <a:rPr lang="ko-KR" altLang="en-US" dirty="0">
                <a:solidFill>
                  <a:schemeClr val="bg1">
                    <a:lumMod val="50000"/>
                  </a:schemeClr>
                </a:solidFill>
              </a:rPr>
              <a:t> 아니라 이자도 유예 </a:t>
            </a:r>
          </a:p>
        </p:txBody>
      </p:sp>
      <p:graphicFrame>
        <p:nvGraphicFramePr>
          <p:cNvPr id="14" name="표 14">
            <a:extLst>
              <a:ext uri="{FF2B5EF4-FFF2-40B4-BE49-F238E27FC236}">
                <a16:creationId xmlns:a16="http://schemas.microsoft.com/office/drawing/2014/main" id="{D94C4732-4972-54E2-A1F3-6458401330BE}"/>
              </a:ext>
            </a:extLst>
          </p:cNvPr>
          <p:cNvGraphicFramePr>
            <a:graphicFrameLocks noGrp="1"/>
          </p:cNvGraphicFramePr>
          <p:nvPr>
            <p:extLst>
              <p:ext uri="{D42A27DB-BD31-4B8C-83A1-F6EECF244321}">
                <p14:modId xmlns:p14="http://schemas.microsoft.com/office/powerpoint/2010/main" val="1807515280"/>
              </p:ext>
            </p:extLst>
          </p:nvPr>
        </p:nvGraphicFramePr>
        <p:xfrm>
          <a:off x="488948" y="2692085"/>
          <a:ext cx="3445589" cy="1814583"/>
        </p:xfrm>
        <a:graphic>
          <a:graphicData uri="http://schemas.openxmlformats.org/drawingml/2006/table">
            <a:tbl>
              <a:tblPr firstRow="1" bandRow="1">
                <a:tableStyleId>{5C22544A-7EE6-4342-B048-85BDC9FD1C3A}</a:tableStyleId>
              </a:tblPr>
              <a:tblGrid>
                <a:gridCol w="124884">
                  <a:extLst>
                    <a:ext uri="{9D8B030D-6E8A-4147-A177-3AD203B41FA5}">
                      <a16:colId xmlns:a16="http://schemas.microsoft.com/office/drawing/2014/main" val="3051767095"/>
                    </a:ext>
                  </a:extLst>
                </a:gridCol>
                <a:gridCol w="595510">
                  <a:extLst>
                    <a:ext uri="{9D8B030D-6E8A-4147-A177-3AD203B41FA5}">
                      <a16:colId xmlns:a16="http://schemas.microsoft.com/office/drawing/2014/main" val="2294107895"/>
                    </a:ext>
                  </a:extLst>
                </a:gridCol>
                <a:gridCol w="371763">
                  <a:extLst>
                    <a:ext uri="{9D8B030D-6E8A-4147-A177-3AD203B41FA5}">
                      <a16:colId xmlns:a16="http://schemas.microsoft.com/office/drawing/2014/main" val="1229734533"/>
                    </a:ext>
                  </a:extLst>
                </a:gridCol>
                <a:gridCol w="371763">
                  <a:extLst>
                    <a:ext uri="{9D8B030D-6E8A-4147-A177-3AD203B41FA5}">
                      <a16:colId xmlns:a16="http://schemas.microsoft.com/office/drawing/2014/main" val="3245601176"/>
                    </a:ext>
                  </a:extLst>
                </a:gridCol>
                <a:gridCol w="371763">
                  <a:extLst>
                    <a:ext uri="{9D8B030D-6E8A-4147-A177-3AD203B41FA5}">
                      <a16:colId xmlns:a16="http://schemas.microsoft.com/office/drawing/2014/main" val="2617602339"/>
                    </a:ext>
                  </a:extLst>
                </a:gridCol>
                <a:gridCol w="371763">
                  <a:extLst>
                    <a:ext uri="{9D8B030D-6E8A-4147-A177-3AD203B41FA5}">
                      <a16:colId xmlns:a16="http://schemas.microsoft.com/office/drawing/2014/main" val="2747942145"/>
                    </a:ext>
                  </a:extLst>
                </a:gridCol>
                <a:gridCol w="1238143">
                  <a:extLst>
                    <a:ext uri="{9D8B030D-6E8A-4147-A177-3AD203B41FA5}">
                      <a16:colId xmlns:a16="http://schemas.microsoft.com/office/drawing/2014/main" val="1777627111"/>
                    </a:ext>
                  </a:extLst>
                </a:gridCol>
              </a:tblGrid>
              <a:tr h="169225">
                <a:tc rowSpan="2" gridSpan="2">
                  <a:txBody>
                    <a:bodyPr/>
                    <a:lstStyle/>
                    <a:p>
                      <a:pPr algn="ctr" latinLnBrk="1"/>
                      <a:r>
                        <a:rPr lang="ko-KR" altLang="en-US" sz="800" b="0" i="0" dirty="0">
                          <a:ln>
                            <a:solidFill>
                              <a:prstClr val="white">
                                <a:lumMod val="75000"/>
                                <a:alpha val="0"/>
                              </a:prstClr>
                            </a:solidFill>
                          </a:ln>
                          <a:solidFill>
                            <a:schemeClr val="accent1"/>
                          </a:solidFill>
                          <a:latin typeface="+mn-ea"/>
                          <a:ea typeface="+mn-ea"/>
                          <a:cs typeface="+mn-cs"/>
                        </a:rPr>
                        <a:t>구분</a:t>
                      </a:r>
                    </a:p>
                  </a:txBody>
                  <a:tcPr marL="0" marR="0" marT="0" marB="0" anchor="ctr">
                    <a:lnL w="6350" cap="flat" cmpd="sng" algn="ctr">
                      <a:no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rowSpan="2" hMerge="1">
                  <a:txBody>
                    <a:bodyPr/>
                    <a:lstStyle/>
                    <a:p>
                      <a:pPr algn="ctr" latinLnBrk="1"/>
                      <a:endParaRPr lang="ko-KR" altLang="en-US" sz="900" b="0" i="0" dirty="0">
                        <a:ln>
                          <a:solidFill>
                            <a:prstClr val="white">
                              <a:lumMod val="75000"/>
                              <a:alpha val="0"/>
                            </a:prstClr>
                          </a:solidFill>
                        </a:ln>
                        <a:solidFill>
                          <a:schemeClr val="tx1">
                            <a:lumMod val="65000"/>
                            <a:lumOff val="35000"/>
                          </a:schemeClr>
                        </a:solidFill>
                        <a:latin typeface="+mn-ea"/>
                        <a:ea typeface="+mn-ea"/>
                        <a:cs typeface="+mn-cs"/>
                      </a:endParaRPr>
                    </a:p>
                  </a:txBody>
                  <a:tcPr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B w="6350" cap="flat" cmpd="sng" algn="ctr">
                      <a:solidFill>
                        <a:schemeClr val="bg1">
                          <a:lumMod val="85000"/>
                        </a:schemeClr>
                      </a:solidFill>
                      <a:prstDash val="solid"/>
                      <a:round/>
                      <a:headEnd type="none" w="med" len="med"/>
                      <a:tailEnd type="none" w="med" len="med"/>
                    </a:lnB>
                    <a:solidFill>
                      <a:schemeClr val="bg1"/>
                    </a:solidFill>
                  </a:tcPr>
                </a:tc>
                <a:tc gridSpan="2">
                  <a:txBody>
                    <a:bodyPr/>
                    <a:lstStyle/>
                    <a:p>
                      <a:pPr algn="ctr" latinLnBrk="1"/>
                      <a:r>
                        <a:rPr lang="en-US" altLang="ko-KR" sz="800" b="0" i="0" dirty="0">
                          <a:ln>
                            <a:solidFill>
                              <a:prstClr val="white">
                                <a:lumMod val="75000"/>
                                <a:alpha val="0"/>
                              </a:prstClr>
                            </a:solidFill>
                          </a:ln>
                          <a:solidFill>
                            <a:schemeClr val="accent1"/>
                          </a:solidFill>
                          <a:latin typeface="+mn-ea"/>
                          <a:ea typeface="+mn-ea"/>
                          <a:cs typeface="+mn-cs"/>
                        </a:rPr>
                        <a:t>’22</a:t>
                      </a:r>
                      <a:r>
                        <a:rPr lang="ko-KR" altLang="en-US" sz="800" b="0" i="0" dirty="0">
                          <a:ln>
                            <a:solidFill>
                              <a:prstClr val="white">
                                <a:lumMod val="75000"/>
                                <a:alpha val="0"/>
                              </a:prstClr>
                            </a:solidFill>
                          </a:ln>
                          <a:solidFill>
                            <a:schemeClr val="accent1"/>
                          </a:solidFill>
                          <a:latin typeface="+mn-ea"/>
                          <a:ea typeface="+mn-ea"/>
                          <a:cs typeface="+mn-cs"/>
                        </a:rPr>
                        <a:t>년 </a:t>
                      </a:r>
                      <a:r>
                        <a:rPr lang="en-US" altLang="ko-KR" sz="800" b="0" i="0" dirty="0">
                          <a:ln>
                            <a:solidFill>
                              <a:prstClr val="white">
                                <a:lumMod val="75000"/>
                                <a:alpha val="0"/>
                              </a:prstClr>
                            </a:solidFill>
                          </a:ln>
                          <a:solidFill>
                            <a:schemeClr val="accent1"/>
                          </a:solidFill>
                          <a:latin typeface="+mn-ea"/>
                          <a:ea typeface="+mn-ea"/>
                          <a:cs typeface="+mn-cs"/>
                        </a:rPr>
                        <a:t>9</a:t>
                      </a:r>
                      <a:r>
                        <a:rPr lang="ko-KR" altLang="en-US" sz="800" b="0" i="0" dirty="0">
                          <a:ln>
                            <a:solidFill>
                              <a:prstClr val="white">
                                <a:lumMod val="75000"/>
                                <a:alpha val="0"/>
                              </a:prstClr>
                            </a:solidFill>
                          </a:ln>
                          <a:solidFill>
                            <a:schemeClr val="accent1"/>
                          </a:solidFill>
                          <a:latin typeface="+mn-ea"/>
                          <a:ea typeface="+mn-ea"/>
                          <a:cs typeface="+mn-cs"/>
                        </a:rPr>
                        <a:t>월 말</a:t>
                      </a:r>
                      <a:endParaRPr lang="en-US" altLang="ko-KR" sz="800" b="0" i="0" dirty="0">
                        <a:ln>
                          <a:solidFill>
                            <a:prstClr val="white">
                              <a:lumMod val="75000"/>
                              <a:alpha val="0"/>
                            </a:prstClr>
                          </a:solidFill>
                        </a:ln>
                        <a:solidFill>
                          <a:schemeClr val="accent1"/>
                        </a:solidFill>
                        <a:latin typeface="+mn-ea"/>
                        <a:ea typeface="+mn-ea"/>
                        <a:cs typeface="+mn-cs"/>
                      </a:endParaRPr>
                    </a:p>
                  </a:txBody>
                  <a:tcPr marL="0" marR="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hMerge="1">
                  <a:txBody>
                    <a:bodyPr/>
                    <a:lstStyle/>
                    <a:p>
                      <a:pPr algn="ctr" latinLnBrk="1"/>
                      <a:endParaRPr lang="ko-KR" altLang="en-US" sz="900" b="0" i="0" dirty="0">
                        <a:ln>
                          <a:solidFill>
                            <a:prstClr val="white">
                              <a:lumMod val="75000"/>
                              <a:alpha val="0"/>
                            </a:prstClr>
                          </a:solidFill>
                        </a:ln>
                        <a:solidFill>
                          <a:schemeClr val="tx1">
                            <a:lumMod val="65000"/>
                            <a:lumOff val="35000"/>
                          </a:schemeClr>
                        </a:solidFill>
                        <a:latin typeface="+mn-ea"/>
                        <a:ea typeface="+mn-ea"/>
                        <a:cs typeface="+mn-cs"/>
                      </a:endParaRPr>
                    </a:p>
                  </a:txBody>
                  <a:tcPr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B w="6350" cap="flat" cmpd="sng" algn="ctr">
                      <a:solidFill>
                        <a:schemeClr val="bg1">
                          <a:lumMod val="85000"/>
                        </a:schemeClr>
                      </a:solidFill>
                      <a:prstDash val="solid"/>
                      <a:round/>
                      <a:headEnd type="none" w="med" len="med"/>
                      <a:tailEnd type="none" w="med" len="med"/>
                    </a:lnB>
                    <a:solidFill>
                      <a:schemeClr val="bg1"/>
                    </a:solidFill>
                  </a:tcPr>
                </a:tc>
                <a:tc gridSpan="2">
                  <a:txBody>
                    <a:bodyPr/>
                    <a:lstStyle/>
                    <a:p>
                      <a:pPr algn="ctr" latinLnBrk="1"/>
                      <a:r>
                        <a:rPr lang="en-US" altLang="ko-KR" sz="800" b="0" i="0" dirty="0">
                          <a:ln>
                            <a:solidFill>
                              <a:prstClr val="white">
                                <a:lumMod val="75000"/>
                                <a:alpha val="0"/>
                              </a:prstClr>
                            </a:solidFill>
                          </a:ln>
                          <a:solidFill>
                            <a:schemeClr val="accent1"/>
                          </a:solidFill>
                          <a:latin typeface="+mn-ea"/>
                          <a:ea typeface="+mn-ea"/>
                          <a:cs typeface="+mn-cs"/>
                        </a:rPr>
                        <a:t>’23</a:t>
                      </a:r>
                      <a:r>
                        <a:rPr lang="ko-KR" altLang="en-US" sz="800" b="0" i="0" dirty="0">
                          <a:ln>
                            <a:solidFill>
                              <a:prstClr val="white">
                                <a:lumMod val="75000"/>
                                <a:alpha val="0"/>
                              </a:prstClr>
                            </a:solidFill>
                          </a:ln>
                          <a:solidFill>
                            <a:schemeClr val="accent1"/>
                          </a:solidFill>
                          <a:latin typeface="+mn-ea"/>
                          <a:ea typeface="+mn-ea"/>
                          <a:cs typeface="+mn-cs"/>
                        </a:rPr>
                        <a:t>년 </a:t>
                      </a:r>
                      <a:r>
                        <a:rPr lang="en-US" altLang="ko-KR" sz="800" b="0" i="0" dirty="0">
                          <a:ln>
                            <a:solidFill>
                              <a:prstClr val="white">
                                <a:lumMod val="75000"/>
                                <a:alpha val="0"/>
                              </a:prstClr>
                            </a:solidFill>
                          </a:ln>
                          <a:solidFill>
                            <a:schemeClr val="accent1"/>
                          </a:solidFill>
                          <a:latin typeface="+mn-ea"/>
                          <a:ea typeface="+mn-ea"/>
                          <a:cs typeface="+mn-cs"/>
                        </a:rPr>
                        <a:t>6</a:t>
                      </a:r>
                      <a:r>
                        <a:rPr lang="ko-KR" altLang="en-US" sz="800" b="0" i="0" dirty="0">
                          <a:ln>
                            <a:solidFill>
                              <a:prstClr val="white">
                                <a:lumMod val="75000"/>
                                <a:alpha val="0"/>
                              </a:prstClr>
                            </a:solidFill>
                          </a:ln>
                          <a:solidFill>
                            <a:schemeClr val="accent1"/>
                          </a:solidFill>
                          <a:latin typeface="+mn-ea"/>
                          <a:ea typeface="+mn-ea"/>
                          <a:cs typeface="+mn-cs"/>
                        </a:rPr>
                        <a:t>월 말 </a:t>
                      </a:r>
                    </a:p>
                  </a:txBody>
                  <a:tcPr marL="0" marR="0" marT="0" marB="0" anchor="ctr">
                    <a:lnL w="6350" cap="flat" cmpd="sng" algn="ctr">
                      <a:solidFill>
                        <a:schemeClr val="bg1">
                          <a:lumMod val="85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hMerge="1">
                  <a:txBody>
                    <a:bodyPr/>
                    <a:lstStyle/>
                    <a:p>
                      <a:pPr algn="ctr" latinLnBrk="1"/>
                      <a:endParaRPr lang="ko-KR" altLang="en-US" sz="900" b="0" i="0" dirty="0">
                        <a:ln>
                          <a:solidFill>
                            <a:prstClr val="white">
                              <a:lumMod val="75000"/>
                              <a:alpha val="0"/>
                            </a:prstClr>
                          </a:solidFill>
                        </a:ln>
                        <a:solidFill>
                          <a:schemeClr val="tx1">
                            <a:lumMod val="65000"/>
                            <a:lumOff val="35000"/>
                          </a:schemeClr>
                        </a:solidFill>
                        <a:latin typeface="+mn-ea"/>
                        <a:ea typeface="+mn-ea"/>
                        <a:cs typeface="+mn-cs"/>
                      </a:endParaRPr>
                    </a:p>
                  </a:txBody>
                  <a:tcPr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B w="6350" cap="flat" cmpd="sng" algn="ctr">
                      <a:solidFill>
                        <a:schemeClr val="bg1">
                          <a:lumMod val="85000"/>
                        </a:schemeClr>
                      </a:solidFill>
                      <a:prstDash val="solid"/>
                      <a:round/>
                      <a:headEnd type="none" w="med" len="med"/>
                      <a:tailEnd type="none" w="med" len="med"/>
                    </a:lnB>
                    <a:solidFill>
                      <a:schemeClr val="bg1"/>
                    </a:solidFill>
                  </a:tcPr>
                </a:tc>
                <a:tc rowSpan="2">
                  <a:txBody>
                    <a:bodyPr/>
                    <a:lstStyle/>
                    <a:p>
                      <a:pPr algn="ctr" latinLnBrk="1"/>
                      <a:r>
                        <a:rPr lang="ko-KR" altLang="en-US" sz="800" b="0" i="0" dirty="0">
                          <a:ln>
                            <a:solidFill>
                              <a:prstClr val="white">
                                <a:lumMod val="75000"/>
                                <a:alpha val="0"/>
                              </a:prstClr>
                            </a:solidFill>
                          </a:ln>
                          <a:solidFill>
                            <a:schemeClr val="accent1"/>
                          </a:solidFill>
                          <a:latin typeface="+mn-ea"/>
                          <a:ea typeface="+mn-ea"/>
                          <a:cs typeface="+mn-cs"/>
                        </a:rPr>
                        <a:t>조치</a:t>
                      </a:r>
                    </a:p>
                  </a:txBody>
                  <a:tcPr marL="36000" marR="36000" marT="0" marB="0" anchor="ctr">
                    <a:lnL w="12700" cap="flat" cmpd="sng" algn="ctr">
                      <a:solidFill>
                        <a:schemeClr val="bg2">
                          <a:lumMod val="90000"/>
                        </a:schemeClr>
                      </a:solid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rgbClr val="F2F2F2"/>
                    </a:solidFill>
                  </a:tcPr>
                </a:tc>
                <a:extLst>
                  <a:ext uri="{0D108BD9-81ED-4DB2-BD59-A6C34878D82A}">
                    <a16:rowId xmlns:a16="http://schemas.microsoft.com/office/drawing/2014/main" val="3501116579"/>
                  </a:ext>
                </a:extLst>
              </a:tr>
              <a:tr h="182010">
                <a:tc gridSpan="2" vMerge="1">
                  <a:txBody>
                    <a:bodyPr/>
                    <a:lstStyle/>
                    <a:p>
                      <a:pPr algn="ctr" latinLnBrk="1"/>
                      <a:endParaRPr lang="ko-KR" altLang="en-US" sz="900" b="0" i="0" dirty="0">
                        <a:ln>
                          <a:solidFill>
                            <a:prstClr val="white">
                              <a:lumMod val="75000"/>
                              <a:alpha val="0"/>
                            </a:prstClr>
                          </a:solidFill>
                        </a:ln>
                        <a:solidFill>
                          <a:schemeClr val="tx1">
                            <a:lumMod val="65000"/>
                            <a:lumOff val="35000"/>
                          </a:schemeClr>
                        </a:solidFill>
                        <a:latin typeface="+mn-ea"/>
                        <a:ea typeface="+mn-ea"/>
                        <a:cs typeface="+mn-cs"/>
                      </a:endParaRPr>
                    </a:p>
                  </a:txBody>
                  <a:tcPr anchor="ctr">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hMerge="1" vMerge="1">
                  <a:txBody>
                    <a:bodyPr/>
                    <a:lstStyle/>
                    <a:p>
                      <a:pPr algn="ctr" latinLnBrk="1"/>
                      <a:endParaRPr lang="ko-KR" altLang="en-US" sz="900" b="0" i="0" dirty="0">
                        <a:ln>
                          <a:solidFill>
                            <a:prstClr val="white">
                              <a:lumMod val="75000"/>
                              <a:alpha val="0"/>
                            </a:prstClr>
                          </a:solidFill>
                        </a:ln>
                        <a:solidFill>
                          <a:schemeClr val="tx1">
                            <a:lumMod val="65000"/>
                            <a:lumOff val="35000"/>
                          </a:schemeClr>
                        </a:solidFill>
                        <a:latin typeface="+mn-ea"/>
                        <a:ea typeface="+mn-ea"/>
                        <a:cs typeface="+mn-cs"/>
                      </a:endParaRPr>
                    </a:p>
                  </a:txBody>
                  <a:tcPr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latinLnBrk="1"/>
                      <a:r>
                        <a:rPr lang="ko-KR" altLang="en-US" sz="800" b="0" i="0" dirty="0">
                          <a:ln>
                            <a:solidFill>
                              <a:prstClr val="white">
                                <a:lumMod val="75000"/>
                                <a:alpha val="0"/>
                              </a:prstClr>
                            </a:solidFill>
                          </a:ln>
                          <a:solidFill>
                            <a:schemeClr val="accent1"/>
                          </a:solidFill>
                          <a:latin typeface="+mn-ea"/>
                          <a:ea typeface="+mn-ea"/>
                          <a:cs typeface="+mn-cs"/>
                        </a:rPr>
                        <a:t>대출잔액</a:t>
                      </a:r>
                    </a:p>
                  </a:txBody>
                  <a:tcPr marL="0" marR="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latinLnBrk="1"/>
                      <a:r>
                        <a:rPr lang="ko-KR" altLang="en-US" sz="800" b="0" i="0" dirty="0">
                          <a:ln>
                            <a:solidFill>
                              <a:prstClr val="white">
                                <a:lumMod val="75000"/>
                                <a:alpha val="0"/>
                              </a:prstClr>
                            </a:solidFill>
                          </a:ln>
                          <a:solidFill>
                            <a:schemeClr val="accent1"/>
                          </a:solidFill>
                          <a:latin typeface="+mn-ea"/>
                          <a:ea typeface="+mn-ea"/>
                          <a:cs typeface="+mn-cs"/>
                        </a:rPr>
                        <a:t>차주</a:t>
                      </a:r>
                    </a:p>
                  </a:txBody>
                  <a:tcPr marL="0" marR="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latinLnBrk="1"/>
                      <a:r>
                        <a:rPr lang="ko-KR" altLang="en-US" sz="800" b="0" i="0" dirty="0">
                          <a:ln>
                            <a:solidFill>
                              <a:prstClr val="white">
                                <a:lumMod val="75000"/>
                                <a:alpha val="0"/>
                              </a:prstClr>
                            </a:solidFill>
                          </a:ln>
                          <a:solidFill>
                            <a:schemeClr val="accent1"/>
                          </a:solidFill>
                          <a:latin typeface="+mn-ea"/>
                          <a:ea typeface="+mn-ea"/>
                          <a:cs typeface="+mn-cs"/>
                        </a:rPr>
                        <a:t>대출잔액</a:t>
                      </a:r>
                    </a:p>
                  </a:txBody>
                  <a:tcPr marL="0" marR="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latinLnBrk="1"/>
                      <a:r>
                        <a:rPr lang="ko-KR" altLang="en-US" sz="800" b="0" i="0" dirty="0">
                          <a:ln>
                            <a:solidFill>
                              <a:prstClr val="white">
                                <a:lumMod val="75000"/>
                                <a:alpha val="0"/>
                              </a:prstClr>
                            </a:solidFill>
                          </a:ln>
                          <a:solidFill>
                            <a:schemeClr val="accent1"/>
                          </a:solidFill>
                          <a:latin typeface="+mn-ea"/>
                          <a:ea typeface="+mn-ea"/>
                          <a:cs typeface="+mn-cs"/>
                        </a:rPr>
                        <a:t>차주</a:t>
                      </a:r>
                    </a:p>
                  </a:txBody>
                  <a:tcPr marL="0" marR="0" marT="0" marB="0" anchor="ctr">
                    <a:lnL w="6350" cap="flat" cmpd="sng" algn="ctr">
                      <a:solidFill>
                        <a:schemeClr val="bg1">
                          <a:lumMod val="85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vMerge="1">
                  <a:txBody>
                    <a:bodyPr/>
                    <a:lstStyle/>
                    <a:p>
                      <a:pPr algn="ctr" latinLnBrk="1"/>
                      <a:r>
                        <a:rPr lang="en-US" altLang="ko-KR" sz="800" b="1" i="0" dirty="0">
                          <a:ln>
                            <a:solidFill>
                              <a:prstClr val="white">
                                <a:lumMod val="75000"/>
                                <a:alpha val="0"/>
                              </a:prstClr>
                            </a:solidFill>
                          </a:ln>
                          <a:solidFill>
                            <a:schemeClr val="accent1"/>
                          </a:solidFill>
                          <a:latin typeface="+mn-ea"/>
                          <a:ea typeface="+mn-ea"/>
                          <a:cs typeface="+mn-cs"/>
                        </a:rPr>
                        <a:t>’23.6</a:t>
                      </a:r>
                      <a:r>
                        <a:rPr lang="ko-KR" altLang="en-US" sz="800" b="1" i="0" dirty="0">
                          <a:ln>
                            <a:solidFill>
                              <a:prstClr val="white">
                                <a:lumMod val="75000"/>
                                <a:alpha val="0"/>
                              </a:prstClr>
                            </a:solidFill>
                          </a:ln>
                          <a:solidFill>
                            <a:schemeClr val="accent1"/>
                          </a:solidFill>
                          <a:latin typeface="+mn-ea"/>
                          <a:ea typeface="+mn-ea"/>
                          <a:cs typeface="+mn-cs"/>
                        </a:rPr>
                        <a:t>월말 </a:t>
                      </a:r>
                    </a:p>
                  </a:txBody>
                  <a:tcPr marL="0" marR="0" marT="0" marB="0" anchor="ctr">
                    <a:lnL w="12700" cap="flat" cmpd="sng" algn="ctr">
                      <a:solidFill>
                        <a:schemeClr val="bg2">
                          <a:lumMod val="90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rgbClr val="F2F2F2"/>
                    </a:solidFill>
                  </a:tcPr>
                </a:tc>
                <a:extLst>
                  <a:ext uri="{0D108BD9-81ED-4DB2-BD59-A6C34878D82A}">
                    <a16:rowId xmlns:a16="http://schemas.microsoft.com/office/drawing/2014/main" val="524431789"/>
                  </a:ext>
                </a:extLst>
              </a:tr>
              <a:tr h="169225">
                <a:tc gridSpan="2">
                  <a:txBody>
                    <a:bodyPr/>
                    <a:lstStyle/>
                    <a:p>
                      <a:pPr marL="0" indent="0" algn="l" latinLnBrk="1">
                        <a:buNone/>
                      </a:pPr>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(1) </a:t>
                      </a:r>
                      <a:r>
                        <a:rPr lang="ko-KR" altLang="en-US" sz="800" b="0" i="0" dirty="0">
                          <a:ln>
                            <a:solidFill>
                              <a:prstClr val="white">
                                <a:lumMod val="75000"/>
                                <a:alpha val="0"/>
                              </a:prstClr>
                            </a:solidFill>
                          </a:ln>
                          <a:solidFill>
                            <a:schemeClr val="tx1">
                              <a:lumMod val="65000"/>
                              <a:lumOff val="35000"/>
                            </a:schemeClr>
                          </a:solidFill>
                          <a:latin typeface="+mn-ea"/>
                          <a:ea typeface="+mn-ea"/>
                          <a:cs typeface="+mn-cs"/>
                        </a:rPr>
                        <a:t>만기연장</a:t>
                      </a:r>
                    </a:p>
                  </a:txBody>
                  <a:tcPr marL="0" marR="36000" marT="0" marB="0" anchor="ctr">
                    <a:lnL w="6350" cap="flat" cmpd="sng" algn="ctr">
                      <a:no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hMerge="1">
                  <a:txBody>
                    <a:bodyPr/>
                    <a:lstStyle/>
                    <a:p>
                      <a:pPr algn="ctr" latinLnBrk="1"/>
                      <a:endParaRPr lang="ko-KR" altLang="en-US" sz="900" b="0" i="0" dirty="0">
                        <a:ln>
                          <a:solidFill>
                            <a:prstClr val="white">
                              <a:lumMod val="75000"/>
                              <a:alpha val="0"/>
                            </a:prstClr>
                          </a:solidFill>
                        </a:ln>
                        <a:solidFill>
                          <a:schemeClr val="tx1">
                            <a:lumMod val="65000"/>
                            <a:lumOff val="35000"/>
                          </a:schemeClr>
                        </a:solidFill>
                        <a:latin typeface="+mn-ea"/>
                        <a:ea typeface="+mn-ea"/>
                        <a:cs typeface="+mn-cs"/>
                      </a:endParaRPr>
                    </a:p>
                  </a:txBody>
                  <a:tcPr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90.6</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72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41.3</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72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fontAlgn="ct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71.0 </a:t>
                      </a:r>
                    </a:p>
                  </a:txBody>
                  <a:tcPr marL="9525" marR="72000" marT="9525"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fontAlgn="ct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34.0 </a:t>
                      </a:r>
                    </a:p>
                  </a:txBody>
                  <a:tcPr marL="9525" marR="72000" marT="9525" marB="0" anchor="ctr">
                    <a:lnL w="6350" cap="flat" cmpd="sng" algn="ctr">
                      <a:solidFill>
                        <a:schemeClr val="bg1">
                          <a:lumMod val="85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marL="87313" indent="-87313" algn="l" fontAlgn="ctr" latinLnBrk="0">
                        <a:buFont typeface="Arial" panose="020B0604020202020204" pitchFamily="34" charset="0"/>
                        <a:buChar char="•"/>
                      </a:pPr>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’25</a:t>
                      </a:r>
                      <a:r>
                        <a:rPr lang="ko-KR" altLang="en-US" sz="800" b="0" i="0" dirty="0">
                          <a:ln>
                            <a:solidFill>
                              <a:prstClr val="white">
                                <a:lumMod val="75000"/>
                                <a:alpha val="0"/>
                              </a:prstClr>
                            </a:solidFill>
                          </a:ln>
                          <a:solidFill>
                            <a:schemeClr val="tx1">
                              <a:lumMod val="65000"/>
                              <a:lumOff val="35000"/>
                            </a:schemeClr>
                          </a:solidFill>
                          <a:latin typeface="+mn-ea"/>
                          <a:ea typeface="+mn-ea"/>
                          <a:cs typeface="+mn-cs"/>
                        </a:rPr>
                        <a:t>년 </a:t>
                      </a:r>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9</a:t>
                      </a:r>
                      <a:r>
                        <a:rPr lang="ko-KR" altLang="en-US" sz="800" b="0" i="0" dirty="0">
                          <a:ln>
                            <a:solidFill>
                              <a:prstClr val="white">
                                <a:lumMod val="75000"/>
                                <a:alpha val="0"/>
                              </a:prstClr>
                            </a:solidFill>
                          </a:ln>
                          <a:solidFill>
                            <a:schemeClr val="tx1">
                              <a:lumMod val="65000"/>
                              <a:lumOff val="35000"/>
                            </a:schemeClr>
                          </a:solidFill>
                          <a:latin typeface="+mn-ea"/>
                          <a:ea typeface="+mn-ea"/>
                          <a:cs typeface="+mn-cs"/>
                        </a:rPr>
                        <a:t>월까지 계속 지원</a:t>
                      </a:r>
                      <a:endParaRPr lang="en-US" altLang="ko-KR" sz="8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9525" marB="0" anchor="ctr">
                    <a:lnL w="12700" cap="flat" cmpd="sng" algn="ctr">
                      <a:solidFill>
                        <a:schemeClr val="bg2">
                          <a:lumMod val="90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rgbClr val="F2F2F2"/>
                    </a:solidFill>
                  </a:tcPr>
                </a:tc>
                <a:extLst>
                  <a:ext uri="{0D108BD9-81ED-4DB2-BD59-A6C34878D82A}">
                    <a16:rowId xmlns:a16="http://schemas.microsoft.com/office/drawing/2014/main" val="2068656347"/>
                  </a:ext>
                </a:extLst>
              </a:tr>
              <a:tr h="169225">
                <a:tc gridSpan="2">
                  <a:txBody>
                    <a:bodyPr/>
                    <a:lstStyle/>
                    <a:p>
                      <a:pPr algn="l"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(2) </a:t>
                      </a:r>
                      <a:r>
                        <a:rPr lang="ko-KR" altLang="en-US" sz="800" b="0" i="0" dirty="0">
                          <a:ln>
                            <a:solidFill>
                              <a:prstClr val="white">
                                <a:lumMod val="75000"/>
                                <a:alpha val="0"/>
                              </a:prstClr>
                            </a:solidFill>
                          </a:ln>
                          <a:solidFill>
                            <a:schemeClr val="tx1">
                              <a:lumMod val="65000"/>
                              <a:lumOff val="35000"/>
                            </a:schemeClr>
                          </a:solidFill>
                          <a:latin typeface="+mn-ea"/>
                          <a:ea typeface="+mn-ea"/>
                          <a:cs typeface="+mn-cs"/>
                        </a:rPr>
                        <a:t>상환유예</a:t>
                      </a:r>
                      <a:r>
                        <a:rPr lang="en-US" altLang="ko-KR" sz="800" b="0" i="0" baseline="30000" dirty="0">
                          <a:ln>
                            <a:solidFill>
                              <a:prstClr val="white">
                                <a:lumMod val="75000"/>
                                <a:alpha val="0"/>
                              </a:prstClr>
                            </a:solidFill>
                          </a:ln>
                          <a:solidFill>
                            <a:schemeClr val="tx1">
                              <a:lumMod val="65000"/>
                              <a:lumOff val="35000"/>
                            </a:schemeClr>
                          </a:solidFill>
                          <a:latin typeface="+mn-ea"/>
                          <a:ea typeface="+mn-ea"/>
                          <a:cs typeface="+mn-cs"/>
                        </a:rPr>
                        <a:t>1)</a:t>
                      </a:r>
                      <a:endParaRPr lang="ko-KR" altLang="en-US" sz="800" b="0" i="0" baseline="3000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no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solidFill>
                      <a:prstDash val="solid"/>
                      <a:round/>
                      <a:headEnd type="none" w="med" len="med"/>
                      <a:tailEnd type="none" w="med" len="med"/>
                    </a:lnB>
                    <a:solidFill>
                      <a:schemeClr val="bg1"/>
                    </a:solidFill>
                  </a:tcPr>
                </a:tc>
                <a:tc hMerge="1">
                  <a:txBody>
                    <a:bodyPr/>
                    <a:lstStyle/>
                    <a:p>
                      <a:pPr algn="ctr" latinLnBrk="1"/>
                      <a:endParaRPr lang="ko-KR" altLang="en-US" sz="900" b="0" i="0" dirty="0">
                        <a:ln>
                          <a:solidFill>
                            <a:prstClr val="white">
                              <a:lumMod val="75000"/>
                              <a:alpha val="0"/>
                            </a:prstClr>
                          </a:solidFill>
                        </a:ln>
                        <a:solidFill>
                          <a:schemeClr val="tx1">
                            <a:lumMod val="65000"/>
                            <a:lumOff val="35000"/>
                          </a:schemeClr>
                        </a:solidFill>
                        <a:latin typeface="+mn-ea"/>
                        <a:ea typeface="+mn-ea"/>
                        <a:cs typeface="+mn-cs"/>
                      </a:endParaRPr>
                    </a:p>
                  </a:txBody>
                  <a:tcPr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9.4</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72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2.4</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72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fontAlgn="ct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5.2 </a:t>
                      </a:r>
                    </a:p>
                  </a:txBody>
                  <a:tcPr marL="9525" marR="72000" marT="9525"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fontAlgn="ct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1.1 </a:t>
                      </a:r>
                    </a:p>
                  </a:txBody>
                  <a:tcPr marL="9525" marR="72000" marT="9525" marB="0" anchor="ctr">
                    <a:lnL w="6350" cap="flat" cmpd="sng" algn="ctr">
                      <a:solidFill>
                        <a:schemeClr val="bg1">
                          <a:lumMod val="85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marL="0" indent="0" algn="ctr" fontAlgn="ctr" latinLnBrk="0">
                        <a:buFont typeface="Arial" panose="020B0604020202020204" pitchFamily="34" charset="0"/>
                        <a:buNone/>
                      </a:pPr>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 </a:t>
                      </a:r>
                    </a:p>
                  </a:txBody>
                  <a:tcPr marL="36000" marR="36000" marT="9525" marB="0" anchor="ctr">
                    <a:lnL w="12700" cap="flat" cmpd="sng" algn="ctr">
                      <a:solidFill>
                        <a:schemeClr val="bg2">
                          <a:lumMod val="90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714525036"/>
                  </a:ext>
                </a:extLst>
              </a:tr>
              <a:tr h="359803">
                <a:tc>
                  <a:txBody>
                    <a:bodyPr/>
                    <a:lstStyle/>
                    <a:p>
                      <a:pPr algn="ctr" latinLnBrk="1"/>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0" marB="0" anchor="ctr">
                    <a:lnL w="6350" cap="flat" cmpd="sng" algn="ctr">
                      <a:solidFill>
                        <a:schemeClr val="bg1"/>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tc>
                  <a:txBody>
                    <a:bodyPr/>
                    <a:lstStyle/>
                    <a:p>
                      <a:pPr algn="l" latinLnBrk="1"/>
                      <a:r>
                        <a:rPr lang="ko-KR" altLang="en-US" sz="800" b="0" i="0" dirty="0">
                          <a:ln>
                            <a:solidFill>
                              <a:prstClr val="white">
                                <a:lumMod val="75000"/>
                                <a:alpha val="0"/>
                              </a:prstClr>
                            </a:solidFill>
                          </a:ln>
                          <a:solidFill>
                            <a:schemeClr val="tx1">
                              <a:lumMod val="65000"/>
                              <a:lumOff val="35000"/>
                            </a:schemeClr>
                          </a:solidFill>
                          <a:latin typeface="+mn-ea"/>
                          <a:ea typeface="+mn-ea"/>
                          <a:cs typeface="+mn-cs"/>
                        </a:rPr>
                        <a:t>① 원금</a:t>
                      </a:r>
                      <a:endParaRPr lang="en-US" altLang="ko-KR" sz="800" b="0" i="0" dirty="0">
                        <a:ln>
                          <a:solidFill>
                            <a:prstClr val="white">
                              <a:lumMod val="75000"/>
                              <a:alpha val="0"/>
                            </a:prstClr>
                          </a:solidFill>
                        </a:ln>
                        <a:solidFill>
                          <a:schemeClr val="tx1">
                            <a:lumMod val="65000"/>
                            <a:lumOff val="35000"/>
                          </a:schemeClr>
                        </a:solidFill>
                        <a:latin typeface="+mn-ea"/>
                        <a:ea typeface="+mn-ea"/>
                        <a:cs typeface="+mn-cs"/>
                      </a:endParaRPr>
                    </a:p>
                    <a:p>
                      <a:pPr algn="l" latinLnBrk="1"/>
                      <a:r>
                        <a:rPr lang="ko-KR" altLang="en-US" sz="800" b="0" i="0" dirty="0">
                          <a:ln>
                            <a:solidFill>
                              <a:prstClr val="white">
                                <a:lumMod val="75000"/>
                                <a:alpha val="0"/>
                              </a:prstClr>
                            </a:solidFill>
                          </a:ln>
                          <a:solidFill>
                            <a:schemeClr val="tx1">
                              <a:lumMod val="65000"/>
                              <a:lumOff val="35000"/>
                            </a:schemeClr>
                          </a:solidFill>
                          <a:latin typeface="+mn-ea"/>
                          <a:ea typeface="+mn-ea"/>
                          <a:cs typeface="+mn-cs"/>
                        </a:rPr>
                        <a:t>상환유예</a:t>
                      </a:r>
                      <a:r>
                        <a:rPr lang="en-US" altLang="ko-KR" sz="800" b="0" i="0" baseline="30000" dirty="0">
                          <a:ln>
                            <a:solidFill>
                              <a:prstClr val="white">
                                <a:lumMod val="75000"/>
                                <a:alpha val="0"/>
                              </a:prstClr>
                            </a:solidFill>
                          </a:ln>
                          <a:solidFill>
                            <a:schemeClr val="tx1">
                              <a:lumMod val="65000"/>
                              <a:lumOff val="35000"/>
                            </a:schemeClr>
                          </a:solidFill>
                          <a:latin typeface="+mn-ea"/>
                          <a:ea typeface="+mn-ea"/>
                          <a:cs typeface="+mn-cs"/>
                        </a:rPr>
                        <a:t>2)</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7.4</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72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2.2</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72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fontAlgn="ct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4.1 </a:t>
                      </a:r>
                    </a:p>
                  </a:txBody>
                  <a:tcPr marL="9525" marR="72000" marT="9525"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fontAlgn="ct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1.0 </a:t>
                      </a:r>
                    </a:p>
                  </a:txBody>
                  <a:tcPr marL="9525" marR="72000" marT="9525" marB="0" anchor="ctr">
                    <a:lnL w="6350" cap="flat" cmpd="sng" algn="ctr">
                      <a:solidFill>
                        <a:schemeClr val="bg1">
                          <a:lumMod val="85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marL="87313" indent="-87313" algn="l" fontAlgn="ctr" latinLnBrk="0">
                        <a:buFont typeface="Arial" panose="020B0604020202020204" pitchFamily="34" charset="0"/>
                        <a:buChar char="•"/>
                      </a:pPr>
                      <a:r>
                        <a:rPr lang="ko-KR" altLang="en-US" sz="800" b="0" i="0" dirty="0">
                          <a:ln>
                            <a:solidFill>
                              <a:prstClr val="white">
                                <a:lumMod val="75000"/>
                                <a:alpha val="0"/>
                              </a:prstClr>
                            </a:solidFill>
                          </a:ln>
                          <a:solidFill>
                            <a:schemeClr val="tx1">
                              <a:lumMod val="65000"/>
                              <a:lumOff val="35000"/>
                            </a:schemeClr>
                          </a:solidFill>
                          <a:latin typeface="+mn-ea"/>
                          <a:ea typeface="+mn-ea"/>
                          <a:cs typeface="+mn-cs"/>
                        </a:rPr>
                        <a:t>최대 </a:t>
                      </a:r>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60</a:t>
                      </a:r>
                      <a:r>
                        <a:rPr lang="ko-KR" altLang="en-US" sz="800" b="0" i="0" dirty="0">
                          <a:ln>
                            <a:solidFill>
                              <a:prstClr val="white">
                                <a:lumMod val="75000"/>
                                <a:alpha val="0"/>
                              </a:prstClr>
                            </a:solidFill>
                          </a:ln>
                          <a:solidFill>
                            <a:schemeClr val="tx1">
                              <a:lumMod val="65000"/>
                              <a:lumOff val="35000"/>
                            </a:schemeClr>
                          </a:solidFill>
                          <a:latin typeface="+mn-ea"/>
                          <a:ea typeface="+mn-ea"/>
                          <a:cs typeface="+mn-cs"/>
                        </a:rPr>
                        <a:t>개월 분할상환 및 은행 자체 연장 지원 등 </a:t>
                      </a:r>
                      <a:endParaRPr lang="en-US" altLang="ko-KR" sz="8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9525" marB="0" anchor="ctr">
                    <a:lnL w="12700" cap="flat" cmpd="sng" algn="ctr">
                      <a:solidFill>
                        <a:schemeClr val="bg2">
                          <a:lumMod val="90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52868342"/>
                  </a:ext>
                </a:extLst>
              </a:tr>
              <a:tr h="595870">
                <a:tc>
                  <a:txBody>
                    <a:bodyPr/>
                    <a:lstStyle/>
                    <a:p>
                      <a:pPr algn="ctr" latinLnBrk="1"/>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0" marB="0" anchor="ctr">
                    <a:lnL w="6350" cap="flat" cmpd="sng" algn="ctr">
                      <a:solidFill>
                        <a:schemeClr val="bg1"/>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12700" cap="flat" cmpd="sng" algn="ctr">
                      <a:solidFill>
                        <a:schemeClr val="bg1"/>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l" latinLnBrk="1"/>
                      <a:r>
                        <a:rPr lang="ko-KR" altLang="en-US" sz="800" b="0" i="0" dirty="0">
                          <a:ln>
                            <a:solidFill>
                              <a:prstClr val="white">
                                <a:lumMod val="75000"/>
                                <a:alpha val="0"/>
                              </a:prstClr>
                            </a:solidFill>
                          </a:ln>
                          <a:solidFill>
                            <a:schemeClr val="tx1">
                              <a:lumMod val="65000"/>
                              <a:lumOff val="35000"/>
                            </a:schemeClr>
                          </a:solidFill>
                          <a:latin typeface="+mn-ea"/>
                          <a:ea typeface="+mn-ea"/>
                          <a:cs typeface="+mn-cs"/>
                        </a:rPr>
                        <a:t>② 이자</a:t>
                      </a:r>
                      <a:endParaRPr lang="en-US" altLang="ko-KR" sz="800" b="0" i="0" dirty="0">
                        <a:ln>
                          <a:solidFill>
                            <a:prstClr val="white">
                              <a:lumMod val="75000"/>
                              <a:alpha val="0"/>
                            </a:prstClr>
                          </a:solidFill>
                        </a:ln>
                        <a:solidFill>
                          <a:schemeClr val="tx1">
                            <a:lumMod val="65000"/>
                            <a:lumOff val="35000"/>
                          </a:schemeClr>
                        </a:solidFill>
                        <a:latin typeface="+mn-ea"/>
                        <a:ea typeface="+mn-ea"/>
                        <a:cs typeface="+mn-cs"/>
                      </a:endParaRPr>
                    </a:p>
                    <a:p>
                      <a:pPr algn="l" latinLnBrk="1"/>
                      <a:r>
                        <a:rPr lang="ko-KR" altLang="en-US" sz="800" b="0" i="0" dirty="0">
                          <a:ln>
                            <a:solidFill>
                              <a:prstClr val="white">
                                <a:lumMod val="75000"/>
                                <a:alpha val="0"/>
                              </a:prstClr>
                            </a:solidFill>
                          </a:ln>
                          <a:solidFill>
                            <a:schemeClr val="tx1">
                              <a:lumMod val="65000"/>
                              <a:lumOff val="35000"/>
                            </a:schemeClr>
                          </a:solidFill>
                          <a:latin typeface="+mn-ea"/>
                          <a:ea typeface="+mn-ea"/>
                          <a:cs typeface="+mn-cs"/>
                        </a:rPr>
                        <a:t>상환유예</a:t>
                      </a:r>
                      <a:r>
                        <a:rPr lang="en-US" altLang="ko-KR" sz="800" b="0" i="0" baseline="30000" dirty="0">
                          <a:ln>
                            <a:solidFill>
                              <a:prstClr val="white">
                                <a:lumMod val="75000"/>
                                <a:alpha val="0"/>
                              </a:prstClr>
                            </a:solidFill>
                          </a:ln>
                          <a:solidFill>
                            <a:schemeClr val="tx1">
                              <a:lumMod val="65000"/>
                              <a:lumOff val="35000"/>
                            </a:schemeClr>
                          </a:solidFill>
                          <a:latin typeface="+mn-ea"/>
                          <a:ea typeface="+mn-ea"/>
                          <a:cs typeface="+mn-cs"/>
                        </a:rPr>
                        <a:t>3)</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2.1</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72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0.19</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72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fontAlgn="ct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1.1</a:t>
                      </a:r>
                    </a:p>
                  </a:txBody>
                  <a:tcPr marL="9525" marR="72000" marT="9525"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fontAlgn="ct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0.08</a:t>
                      </a:r>
                    </a:p>
                  </a:txBody>
                  <a:tcPr marL="9525" marR="72000" marT="9525" marB="0" anchor="ctr">
                    <a:lnL w="6350" cap="flat" cmpd="sng" algn="ctr">
                      <a:solidFill>
                        <a:schemeClr val="bg1">
                          <a:lumMod val="85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marL="87313" indent="-87313" algn="l" fontAlgn="ctr" latinLnBrk="0">
                        <a:buFont typeface="Arial" panose="020B0604020202020204" pitchFamily="34" charset="0"/>
                        <a:buChar char="•"/>
                      </a:pPr>
                      <a:r>
                        <a:rPr lang="ko-KR" altLang="en-US" sz="800" b="0" i="0" dirty="0">
                          <a:ln>
                            <a:solidFill>
                              <a:prstClr val="white">
                                <a:lumMod val="75000"/>
                                <a:alpha val="0"/>
                              </a:prstClr>
                            </a:solidFill>
                          </a:ln>
                          <a:solidFill>
                            <a:schemeClr val="tx1">
                              <a:lumMod val="65000"/>
                              <a:lumOff val="35000"/>
                            </a:schemeClr>
                          </a:solidFill>
                          <a:latin typeface="+mn-ea"/>
                          <a:ea typeface="+mn-ea"/>
                          <a:cs typeface="+mn-cs"/>
                        </a:rPr>
                        <a:t>상대적 부실 위험 존재</a:t>
                      </a:r>
                      <a:endParaRPr lang="en-US" altLang="ko-KR" sz="800" b="0" i="0" dirty="0">
                        <a:ln>
                          <a:solidFill>
                            <a:prstClr val="white">
                              <a:lumMod val="75000"/>
                              <a:alpha val="0"/>
                            </a:prstClr>
                          </a:solidFill>
                        </a:ln>
                        <a:solidFill>
                          <a:schemeClr val="tx1">
                            <a:lumMod val="65000"/>
                            <a:lumOff val="35000"/>
                          </a:schemeClr>
                        </a:solidFill>
                        <a:latin typeface="+mn-ea"/>
                        <a:ea typeface="+mn-ea"/>
                        <a:cs typeface="+mn-cs"/>
                      </a:endParaRPr>
                    </a:p>
                    <a:p>
                      <a:pPr marL="87313" indent="-87313" algn="l" fontAlgn="ctr" latinLnBrk="0">
                        <a:buFont typeface="Arial" panose="020B0604020202020204" pitchFamily="34" charset="0"/>
                        <a:buChar char="•"/>
                      </a:pPr>
                      <a:r>
                        <a:rPr lang="ko-KR" altLang="en-US" sz="800" b="0" i="0" dirty="0">
                          <a:ln>
                            <a:solidFill>
                              <a:prstClr val="white">
                                <a:lumMod val="75000"/>
                                <a:alpha val="0"/>
                              </a:prstClr>
                            </a:solidFill>
                          </a:ln>
                          <a:solidFill>
                            <a:schemeClr val="tx1">
                              <a:lumMod val="65000"/>
                              <a:lumOff val="35000"/>
                            </a:schemeClr>
                          </a:solidFill>
                          <a:latin typeface="+mn-ea"/>
                          <a:ea typeface="+mn-ea"/>
                          <a:cs typeface="+mn-cs"/>
                        </a:rPr>
                        <a:t>불가피한 경우</a:t>
                      </a:r>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 </a:t>
                      </a:r>
                      <a:r>
                        <a:rPr lang="ko-KR" altLang="en-US" sz="800" b="0" i="0" dirty="0" err="1">
                          <a:ln>
                            <a:solidFill>
                              <a:prstClr val="white">
                                <a:lumMod val="75000"/>
                                <a:alpha val="0"/>
                              </a:prstClr>
                            </a:solidFill>
                          </a:ln>
                          <a:solidFill>
                            <a:schemeClr val="tx1">
                              <a:lumMod val="65000"/>
                              <a:lumOff val="35000"/>
                            </a:schemeClr>
                          </a:solidFill>
                          <a:latin typeface="+mn-ea"/>
                          <a:ea typeface="+mn-ea"/>
                          <a:cs typeface="+mn-cs"/>
                        </a:rPr>
                        <a:t>금융사</a:t>
                      </a:r>
                      <a:r>
                        <a:rPr lang="ko-KR" altLang="en-US" sz="800" b="0" i="0" dirty="0">
                          <a:ln>
                            <a:solidFill>
                              <a:prstClr val="white">
                                <a:lumMod val="75000"/>
                                <a:alpha val="0"/>
                              </a:prstClr>
                            </a:solidFill>
                          </a:ln>
                          <a:solidFill>
                            <a:schemeClr val="tx1">
                              <a:lumMod val="65000"/>
                              <a:lumOff val="35000"/>
                            </a:schemeClr>
                          </a:solidFill>
                          <a:latin typeface="+mn-ea"/>
                          <a:ea typeface="+mn-ea"/>
                          <a:cs typeface="+mn-cs"/>
                        </a:rPr>
                        <a:t> 자체 프로그램</a:t>
                      </a:r>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a:t>
                      </a:r>
                      <a:r>
                        <a:rPr lang="ko-KR" altLang="en-US" sz="800" b="0" i="0" dirty="0">
                          <a:ln>
                            <a:solidFill>
                              <a:prstClr val="white">
                                <a:lumMod val="75000"/>
                                <a:alpha val="0"/>
                              </a:prstClr>
                            </a:solidFill>
                          </a:ln>
                          <a:solidFill>
                            <a:schemeClr val="tx1">
                              <a:lumMod val="65000"/>
                              <a:lumOff val="35000"/>
                            </a:schemeClr>
                          </a:solidFill>
                          <a:latin typeface="+mn-ea"/>
                          <a:ea typeface="+mn-ea"/>
                          <a:cs typeface="+mn-cs"/>
                        </a:rPr>
                        <a:t> </a:t>
                      </a:r>
                      <a:r>
                        <a:rPr lang="ko-KR" altLang="en-US" sz="800" b="0" i="0" dirty="0" err="1">
                          <a:ln>
                            <a:solidFill>
                              <a:prstClr val="white">
                                <a:lumMod val="75000"/>
                                <a:alpha val="0"/>
                              </a:prstClr>
                            </a:solidFill>
                          </a:ln>
                          <a:solidFill>
                            <a:schemeClr val="tx1">
                              <a:lumMod val="65000"/>
                              <a:lumOff val="35000"/>
                            </a:schemeClr>
                          </a:solidFill>
                          <a:latin typeface="+mn-ea"/>
                          <a:ea typeface="+mn-ea"/>
                          <a:cs typeface="+mn-cs"/>
                        </a:rPr>
                        <a:t>새출발기금</a:t>
                      </a:r>
                      <a:r>
                        <a:rPr lang="ko-KR" altLang="en-US" sz="800" b="0" i="0" dirty="0">
                          <a:ln>
                            <a:solidFill>
                              <a:prstClr val="white">
                                <a:lumMod val="75000"/>
                                <a:alpha val="0"/>
                              </a:prstClr>
                            </a:solidFill>
                          </a:ln>
                          <a:solidFill>
                            <a:schemeClr val="tx1">
                              <a:lumMod val="65000"/>
                              <a:lumOff val="35000"/>
                            </a:schemeClr>
                          </a:solidFill>
                          <a:latin typeface="+mn-ea"/>
                          <a:ea typeface="+mn-ea"/>
                          <a:cs typeface="+mn-cs"/>
                        </a:rPr>
                        <a:t> 등 채무조정 통해 지원</a:t>
                      </a:r>
                      <a:endParaRPr lang="en-US" altLang="ko-KR" sz="8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9525" marB="0" anchor="ctr">
                    <a:lnL w="12700" cap="flat" cmpd="sng" algn="ctr">
                      <a:solidFill>
                        <a:schemeClr val="bg2">
                          <a:lumMod val="90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37715228"/>
                  </a:ext>
                </a:extLst>
              </a:tr>
              <a:tr h="169225">
                <a:tc gridSpan="2">
                  <a:txBody>
                    <a:bodyPr/>
                    <a:lstStyle/>
                    <a:p>
                      <a:pPr algn="l" latinLnBrk="1"/>
                      <a:r>
                        <a:rPr lang="ko-KR" altLang="en-US" sz="800" b="0" i="0" dirty="0">
                          <a:ln>
                            <a:solidFill>
                              <a:prstClr val="white">
                                <a:lumMod val="75000"/>
                                <a:alpha val="0"/>
                              </a:prstClr>
                            </a:solidFill>
                          </a:ln>
                          <a:solidFill>
                            <a:schemeClr val="tx1">
                              <a:lumMod val="65000"/>
                              <a:lumOff val="35000"/>
                            </a:schemeClr>
                          </a:solidFill>
                          <a:latin typeface="+mn-ea"/>
                          <a:ea typeface="+mn-ea"/>
                          <a:cs typeface="+mn-cs"/>
                        </a:rPr>
                        <a:t>합계</a:t>
                      </a:r>
                    </a:p>
                  </a:txBody>
                  <a:tcPr marL="0" marR="36000" marT="0" marB="0" anchor="ctr">
                    <a:lnL w="6350" cap="flat" cmpd="sng" algn="ctr">
                      <a:solidFill>
                        <a:schemeClr val="bg1"/>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solidFill>
                  </a:tcPr>
                </a:tc>
                <a:tc hMerge="1">
                  <a:txBody>
                    <a:bodyPr/>
                    <a:lstStyle/>
                    <a:p>
                      <a:pPr algn="ctr" latinLnBrk="1"/>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합계</a:t>
                      </a:r>
                    </a:p>
                  </a:txBody>
                  <a:tcPr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100.1</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72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43.4</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72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solidFill>
                  </a:tcPr>
                </a:tc>
                <a:tc>
                  <a:txBody>
                    <a:bodyPr/>
                    <a:lstStyle/>
                    <a:p>
                      <a:pPr algn="r" fontAlgn="ct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76.2</a:t>
                      </a:r>
                    </a:p>
                  </a:txBody>
                  <a:tcPr marL="9525" marR="72000" marT="9525"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solidFill>
                  </a:tcPr>
                </a:tc>
                <a:tc>
                  <a:txBody>
                    <a:bodyPr/>
                    <a:lstStyle/>
                    <a:p>
                      <a:pPr algn="r" fontAlgn="ct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35.1</a:t>
                      </a:r>
                    </a:p>
                  </a:txBody>
                  <a:tcPr marL="9525" marR="72000" marT="9525" marB="0" anchor="ctr">
                    <a:lnL w="6350" cap="flat" cmpd="sng" algn="ctr">
                      <a:solidFill>
                        <a:schemeClr val="bg1">
                          <a:lumMod val="85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solidFill>
                  </a:tcPr>
                </a:tc>
                <a:tc>
                  <a:txBody>
                    <a:bodyPr/>
                    <a:lstStyle/>
                    <a:p>
                      <a:pPr algn="ctr" fontAlgn="ctr" latinLnBrk="0"/>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 </a:t>
                      </a:r>
                    </a:p>
                  </a:txBody>
                  <a:tcPr marL="36000" marR="36000" marT="9525" marB="0" anchor="ctr">
                    <a:lnL w="12700" cap="flat" cmpd="sng" algn="ctr">
                      <a:solidFill>
                        <a:schemeClr val="bg2">
                          <a:lumMod val="90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18699181"/>
                  </a:ext>
                </a:extLst>
              </a:tr>
            </a:tbl>
          </a:graphicData>
        </a:graphic>
      </p:graphicFrame>
      <p:graphicFrame>
        <p:nvGraphicFramePr>
          <p:cNvPr id="19" name="차트 18">
            <a:extLst>
              <a:ext uri="{FF2B5EF4-FFF2-40B4-BE49-F238E27FC236}">
                <a16:creationId xmlns:a16="http://schemas.microsoft.com/office/drawing/2014/main" id="{447B9DC2-533A-FFA3-044C-1DBA4CC5B642}"/>
              </a:ext>
            </a:extLst>
          </p:cNvPr>
          <p:cNvGraphicFramePr/>
          <p:nvPr>
            <p:extLst>
              <p:ext uri="{D42A27DB-BD31-4B8C-83A1-F6EECF244321}">
                <p14:modId xmlns:p14="http://schemas.microsoft.com/office/powerpoint/2010/main" val="771003873"/>
              </p:ext>
            </p:extLst>
          </p:nvPr>
        </p:nvGraphicFramePr>
        <p:xfrm>
          <a:off x="4145280" y="2786742"/>
          <a:ext cx="2159726" cy="171993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1" name="표 22">
            <a:extLst>
              <a:ext uri="{FF2B5EF4-FFF2-40B4-BE49-F238E27FC236}">
                <a16:creationId xmlns:a16="http://schemas.microsoft.com/office/drawing/2014/main" id="{DFDFA620-ED03-9EAD-3567-2717964D8300}"/>
              </a:ext>
            </a:extLst>
          </p:cNvPr>
          <p:cNvGraphicFramePr>
            <a:graphicFrameLocks noGrp="1"/>
          </p:cNvGraphicFramePr>
          <p:nvPr>
            <p:extLst>
              <p:ext uri="{D42A27DB-BD31-4B8C-83A1-F6EECF244321}">
                <p14:modId xmlns:p14="http://schemas.microsoft.com/office/powerpoint/2010/main" val="1827736747"/>
              </p:ext>
            </p:extLst>
          </p:nvPr>
        </p:nvGraphicFramePr>
        <p:xfrm>
          <a:off x="6428086" y="2802805"/>
          <a:ext cx="2988000" cy="1706880"/>
        </p:xfrm>
        <a:graphic>
          <a:graphicData uri="http://schemas.openxmlformats.org/drawingml/2006/table">
            <a:tbl>
              <a:tblPr firstRow="1" bandRow="1">
                <a:tableStyleId>{5C22544A-7EE6-4342-B048-85BDC9FD1C3A}</a:tableStyleId>
              </a:tblPr>
              <a:tblGrid>
                <a:gridCol w="612000">
                  <a:extLst>
                    <a:ext uri="{9D8B030D-6E8A-4147-A177-3AD203B41FA5}">
                      <a16:colId xmlns:a16="http://schemas.microsoft.com/office/drawing/2014/main" val="4057277846"/>
                    </a:ext>
                  </a:extLst>
                </a:gridCol>
                <a:gridCol w="504000">
                  <a:extLst>
                    <a:ext uri="{9D8B030D-6E8A-4147-A177-3AD203B41FA5}">
                      <a16:colId xmlns:a16="http://schemas.microsoft.com/office/drawing/2014/main" val="861694359"/>
                    </a:ext>
                  </a:extLst>
                </a:gridCol>
                <a:gridCol w="504000">
                  <a:extLst>
                    <a:ext uri="{9D8B030D-6E8A-4147-A177-3AD203B41FA5}">
                      <a16:colId xmlns:a16="http://schemas.microsoft.com/office/drawing/2014/main" val="877424795"/>
                    </a:ext>
                  </a:extLst>
                </a:gridCol>
                <a:gridCol w="504000">
                  <a:extLst>
                    <a:ext uri="{9D8B030D-6E8A-4147-A177-3AD203B41FA5}">
                      <a16:colId xmlns:a16="http://schemas.microsoft.com/office/drawing/2014/main" val="2628612138"/>
                    </a:ext>
                  </a:extLst>
                </a:gridCol>
                <a:gridCol w="504000">
                  <a:extLst>
                    <a:ext uri="{9D8B030D-6E8A-4147-A177-3AD203B41FA5}">
                      <a16:colId xmlns:a16="http://schemas.microsoft.com/office/drawing/2014/main" val="319948031"/>
                    </a:ext>
                  </a:extLst>
                </a:gridCol>
                <a:gridCol w="360000">
                  <a:extLst>
                    <a:ext uri="{9D8B030D-6E8A-4147-A177-3AD203B41FA5}">
                      <a16:colId xmlns:a16="http://schemas.microsoft.com/office/drawing/2014/main" val="2588348354"/>
                    </a:ext>
                  </a:extLst>
                </a:gridCol>
              </a:tblGrid>
              <a:tr h="64731">
                <a:tc>
                  <a:txBody>
                    <a:bodyPr/>
                    <a:lstStyle/>
                    <a:p>
                      <a:pPr algn="ctr" latinLnBrk="1"/>
                      <a:endParaRPr lang="ko-KR" altLang="en-US" sz="800" b="0" i="0" dirty="0">
                        <a:ln>
                          <a:solidFill>
                            <a:prstClr val="white">
                              <a:lumMod val="75000"/>
                              <a:alpha val="0"/>
                            </a:prstClr>
                          </a:solidFill>
                        </a:ln>
                        <a:solidFill>
                          <a:schemeClr val="accent1"/>
                        </a:solidFill>
                        <a:latin typeface="+mn-ea"/>
                        <a:ea typeface="+mn-ea"/>
                        <a:cs typeface="+mn-cs"/>
                      </a:endParaRPr>
                    </a:p>
                  </a:txBody>
                  <a:tcPr marL="0" marR="36000" marT="0" marB="0" anchor="ctr">
                    <a:lnR w="635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latinLnBrk="1"/>
                      <a:r>
                        <a:rPr lang="en-US" altLang="ko-KR" sz="800" b="0" i="0" dirty="0">
                          <a:ln>
                            <a:solidFill>
                              <a:prstClr val="white">
                                <a:lumMod val="75000"/>
                                <a:alpha val="0"/>
                              </a:prstClr>
                            </a:solidFill>
                          </a:ln>
                          <a:solidFill>
                            <a:schemeClr val="accent1"/>
                          </a:solidFill>
                          <a:latin typeface="+mn-ea"/>
                          <a:ea typeface="+mn-ea"/>
                          <a:cs typeface="+mn-cs"/>
                        </a:rPr>
                        <a:t>’12~’19</a:t>
                      </a:r>
                      <a:r>
                        <a:rPr lang="ko-KR" altLang="en-US" sz="800" b="0" i="0" dirty="0">
                          <a:ln>
                            <a:solidFill>
                              <a:prstClr val="white">
                                <a:lumMod val="75000"/>
                                <a:alpha val="0"/>
                              </a:prstClr>
                            </a:solidFill>
                          </a:ln>
                          <a:solidFill>
                            <a:schemeClr val="accent1"/>
                          </a:solidFill>
                          <a:latin typeface="+mn-ea"/>
                          <a:ea typeface="+mn-ea"/>
                          <a:cs typeface="+mn-cs"/>
                        </a:rPr>
                        <a:t>년 평균</a:t>
                      </a: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latinLnBrk="1"/>
                      <a:r>
                        <a:rPr lang="en-US" altLang="ko-KR" sz="800" b="0" i="0" dirty="0">
                          <a:ln>
                            <a:solidFill>
                              <a:prstClr val="white">
                                <a:lumMod val="75000"/>
                                <a:alpha val="0"/>
                              </a:prstClr>
                            </a:solidFill>
                          </a:ln>
                          <a:solidFill>
                            <a:schemeClr val="accent1"/>
                          </a:solidFill>
                          <a:latin typeface="+mn-ea"/>
                          <a:ea typeface="+mn-ea"/>
                          <a:cs typeface="+mn-cs"/>
                        </a:rPr>
                        <a:t>’19</a:t>
                      </a:r>
                      <a:r>
                        <a:rPr lang="ko-KR" altLang="en-US" sz="800" b="0" i="0" dirty="0">
                          <a:ln>
                            <a:solidFill>
                              <a:prstClr val="white">
                                <a:lumMod val="75000"/>
                                <a:alpha val="0"/>
                              </a:prstClr>
                            </a:solidFill>
                          </a:ln>
                          <a:solidFill>
                            <a:schemeClr val="accent1"/>
                          </a:solidFill>
                          <a:latin typeface="+mn-ea"/>
                          <a:ea typeface="+mn-ea"/>
                          <a:cs typeface="+mn-cs"/>
                        </a:rPr>
                        <a:t>년 말</a:t>
                      </a: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latinLnBrk="1"/>
                      <a:r>
                        <a:rPr lang="en-US" altLang="ko-KR" sz="800" b="0" i="0" dirty="0">
                          <a:ln>
                            <a:solidFill>
                              <a:prstClr val="white">
                                <a:lumMod val="75000"/>
                                <a:alpha val="0"/>
                              </a:prstClr>
                            </a:solidFill>
                          </a:ln>
                          <a:solidFill>
                            <a:schemeClr val="accent1"/>
                          </a:solidFill>
                          <a:latin typeface="+mn-ea"/>
                          <a:ea typeface="+mn-ea"/>
                          <a:cs typeface="+mn-cs"/>
                        </a:rPr>
                        <a:t>’22.6</a:t>
                      </a:r>
                      <a:r>
                        <a:rPr lang="ko-KR" altLang="en-US" sz="800" b="0" i="0" dirty="0">
                          <a:ln>
                            <a:solidFill>
                              <a:prstClr val="white">
                                <a:lumMod val="75000"/>
                                <a:alpha val="0"/>
                              </a:prstClr>
                            </a:solidFill>
                          </a:ln>
                          <a:solidFill>
                            <a:schemeClr val="accent1"/>
                          </a:solidFill>
                          <a:latin typeface="+mn-ea"/>
                          <a:ea typeface="+mn-ea"/>
                          <a:cs typeface="+mn-cs"/>
                        </a:rPr>
                        <a:t>월 말</a:t>
                      </a:r>
                      <a:r>
                        <a:rPr lang="en-US" altLang="ko-KR" sz="800" b="0" i="0" dirty="0">
                          <a:ln>
                            <a:solidFill>
                              <a:prstClr val="white">
                                <a:lumMod val="75000"/>
                                <a:alpha val="0"/>
                              </a:prstClr>
                            </a:solidFill>
                          </a:ln>
                          <a:solidFill>
                            <a:schemeClr val="accent1"/>
                          </a:solidFill>
                          <a:latin typeface="+mn-ea"/>
                          <a:ea typeface="+mn-ea"/>
                          <a:cs typeface="+mn-cs"/>
                        </a:rPr>
                        <a:t>(A)</a:t>
                      </a:r>
                      <a:endParaRPr lang="ko-KR" altLang="en-US" sz="800" b="0" i="0" dirty="0">
                        <a:ln>
                          <a:solidFill>
                            <a:prstClr val="white">
                              <a:lumMod val="75000"/>
                              <a:alpha val="0"/>
                            </a:prstClr>
                          </a:solidFill>
                        </a:ln>
                        <a:solidFill>
                          <a:schemeClr val="accent1"/>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latinLnBrk="1"/>
                      <a:r>
                        <a:rPr lang="en-US" altLang="ko-KR" sz="800" b="0" i="0" dirty="0">
                          <a:ln>
                            <a:solidFill>
                              <a:prstClr val="white">
                                <a:lumMod val="75000"/>
                                <a:alpha val="0"/>
                              </a:prstClr>
                            </a:solidFill>
                          </a:ln>
                          <a:solidFill>
                            <a:schemeClr val="accent1"/>
                          </a:solidFill>
                          <a:latin typeface="+mn-ea"/>
                          <a:ea typeface="+mn-ea"/>
                          <a:cs typeface="+mn-cs"/>
                        </a:rPr>
                        <a:t>’23.3</a:t>
                      </a:r>
                      <a:r>
                        <a:rPr lang="ko-KR" altLang="en-US" sz="800" b="0" i="0" dirty="0">
                          <a:ln>
                            <a:solidFill>
                              <a:prstClr val="white">
                                <a:lumMod val="75000"/>
                                <a:alpha val="0"/>
                              </a:prstClr>
                            </a:solidFill>
                          </a:ln>
                          <a:solidFill>
                            <a:schemeClr val="accent1"/>
                          </a:solidFill>
                          <a:latin typeface="+mn-ea"/>
                          <a:ea typeface="+mn-ea"/>
                          <a:cs typeface="+mn-cs"/>
                        </a:rPr>
                        <a:t>월 말</a:t>
                      </a:r>
                      <a:r>
                        <a:rPr lang="en-US" altLang="ko-KR" sz="800" b="0" i="0" dirty="0">
                          <a:ln>
                            <a:solidFill>
                              <a:prstClr val="white">
                                <a:lumMod val="75000"/>
                                <a:alpha val="0"/>
                              </a:prstClr>
                            </a:solidFill>
                          </a:ln>
                          <a:solidFill>
                            <a:schemeClr val="accent1"/>
                          </a:solidFill>
                          <a:latin typeface="+mn-ea"/>
                          <a:ea typeface="+mn-ea"/>
                          <a:cs typeface="+mn-cs"/>
                        </a:rPr>
                        <a:t>(B)</a:t>
                      </a:r>
                      <a:endParaRPr lang="ko-KR" altLang="en-US" sz="800" b="0" i="0" dirty="0">
                        <a:ln>
                          <a:solidFill>
                            <a:prstClr val="white">
                              <a:lumMod val="75000"/>
                              <a:alpha val="0"/>
                            </a:prstClr>
                          </a:solidFill>
                        </a:ln>
                        <a:solidFill>
                          <a:schemeClr val="accent1"/>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latinLnBrk="1"/>
                      <a:r>
                        <a:rPr lang="en-US" altLang="ko-KR" sz="800" b="0" i="0" dirty="0">
                          <a:ln>
                            <a:solidFill>
                              <a:prstClr val="white">
                                <a:lumMod val="75000"/>
                                <a:alpha val="0"/>
                              </a:prstClr>
                            </a:solidFill>
                          </a:ln>
                          <a:solidFill>
                            <a:schemeClr val="accent1"/>
                          </a:solidFill>
                          <a:latin typeface="+mn-ea"/>
                          <a:ea typeface="+mn-ea"/>
                          <a:cs typeface="+mn-cs"/>
                        </a:rPr>
                        <a:t>B-A</a:t>
                      </a:r>
                      <a:endParaRPr lang="ko-KR" altLang="en-US" sz="800" b="0" i="0" dirty="0">
                        <a:ln>
                          <a:solidFill>
                            <a:prstClr val="white">
                              <a:lumMod val="75000"/>
                              <a:alpha val="0"/>
                            </a:prstClr>
                          </a:solidFill>
                        </a:ln>
                        <a:solidFill>
                          <a:schemeClr val="accent1"/>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T w="12700" cap="flat" cmpd="sng" algn="ctr">
                      <a:solidFill>
                        <a:schemeClr val="accent1"/>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425215705"/>
                  </a:ext>
                </a:extLst>
              </a:tr>
              <a:tr h="0">
                <a:tc>
                  <a:txBody>
                    <a:bodyPr/>
                    <a:lstStyle/>
                    <a:p>
                      <a:pPr latinLnBrk="1"/>
                      <a:r>
                        <a:rPr lang="ko-KR" altLang="en-US" sz="800" b="0" i="0" dirty="0">
                          <a:ln>
                            <a:solidFill>
                              <a:prstClr val="white">
                                <a:lumMod val="75000"/>
                                <a:alpha val="0"/>
                              </a:prstClr>
                            </a:solidFill>
                          </a:ln>
                          <a:solidFill>
                            <a:schemeClr val="tx1">
                              <a:lumMod val="65000"/>
                              <a:lumOff val="35000"/>
                            </a:schemeClr>
                          </a:solidFill>
                          <a:latin typeface="+mn-ea"/>
                          <a:ea typeface="+mn-ea"/>
                          <a:cs typeface="+mn-cs"/>
                        </a:rPr>
                        <a:t>전체</a:t>
                      </a:r>
                      <a:r>
                        <a:rPr lang="en-US" altLang="ko-KR" sz="800" b="0" i="0" baseline="30000" dirty="0">
                          <a:ln>
                            <a:solidFill>
                              <a:prstClr val="white">
                                <a:lumMod val="75000"/>
                                <a:alpha val="0"/>
                              </a:prstClr>
                            </a:solidFill>
                          </a:ln>
                          <a:solidFill>
                            <a:schemeClr val="tx1">
                              <a:lumMod val="65000"/>
                              <a:lumOff val="35000"/>
                            </a:schemeClr>
                          </a:solidFill>
                          <a:latin typeface="+mn-ea"/>
                          <a:ea typeface="+mn-ea"/>
                          <a:cs typeface="+mn-cs"/>
                        </a:rPr>
                        <a:t>2)</a:t>
                      </a:r>
                      <a:endParaRPr lang="ko-KR" altLang="en-US" sz="800" b="0" i="0" baseline="3000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1.05</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0.76</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0.47</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1.00</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+0.53</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T w="6350" cap="flat" cmpd="sng" algn="ctr">
                      <a:solidFill>
                        <a:schemeClr val="bg1">
                          <a:lumMod val="8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77597876"/>
                  </a:ext>
                </a:extLst>
              </a:tr>
              <a:tr h="0">
                <a:tc>
                  <a:txBody>
                    <a:bodyPr/>
                    <a:lstStyle/>
                    <a:p>
                      <a:pPr latinLnBrk="1"/>
                      <a:r>
                        <a:rPr lang="ko-KR" altLang="en-US" sz="800" b="0" i="0" dirty="0">
                          <a:ln>
                            <a:solidFill>
                              <a:prstClr val="white">
                                <a:lumMod val="75000"/>
                                <a:alpha val="0"/>
                              </a:prstClr>
                            </a:solidFill>
                          </a:ln>
                          <a:solidFill>
                            <a:schemeClr val="tx1">
                              <a:lumMod val="65000"/>
                              <a:lumOff val="35000"/>
                            </a:schemeClr>
                          </a:solidFill>
                          <a:latin typeface="+mn-ea"/>
                          <a:ea typeface="+mn-ea"/>
                          <a:cs typeface="+mn-cs"/>
                        </a:rPr>
                        <a:t>차주 </a:t>
                      </a:r>
                      <a:r>
                        <a:rPr lang="ko-KR" altLang="en-US" sz="800" b="0" i="0" dirty="0" err="1">
                          <a:ln>
                            <a:solidFill>
                              <a:prstClr val="white">
                                <a:lumMod val="75000"/>
                                <a:alpha val="0"/>
                              </a:prstClr>
                            </a:solidFill>
                          </a:ln>
                          <a:solidFill>
                            <a:schemeClr val="tx1">
                              <a:lumMod val="65000"/>
                              <a:lumOff val="35000"/>
                            </a:schemeClr>
                          </a:solidFill>
                          <a:latin typeface="+mn-ea"/>
                          <a:ea typeface="+mn-ea"/>
                          <a:cs typeface="+mn-cs"/>
                        </a:rPr>
                        <a:t>특성별</a:t>
                      </a:r>
                      <a:r>
                        <a:rPr lang="en-US" altLang="ko-KR" sz="800" b="0" i="0" baseline="30000" dirty="0">
                          <a:ln>
                            <a:solidFill>
                              <a:prstClr val="white">
                                <a:lumMod val="75000"/>
                                <a:alpha val="0"/>
                              </a:prstClr>
                            </a:solidFill>
                          </a:ln>
                          <a:solidFill>
                            <a:schemeClr val="tx1">
                              <a:lumMod val="65000"/>
                              <a:lumOff val="35000"/>
                            </a:schemeClr>
                          </a:solidFill>
                          <a:latin typeface="+mn-ea"/>
                          <a:ea typeface="+mn-ea"/>
                          <a:cs typeface="+mn-cs"/>
                        </a:rPr>
                        <a:t>3)</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R w="6350" cap="flat" cmpd="sng" algn="ctr">
                      <a:solidFill>
                        <a:schemeClr val="bg1">
                          <a:lumMod val="8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gridSpan="5">
                  <a:txBody>
                    <a:bodyPr/>
                    <a:lstStyle/>
                    <a:p>
                      <a:pPr algn="r" latinLnBrk="1"/>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T w="6350" cap="flat" cmpd="sng" algn="ctr">
                      <a:solidFill>
                        <a:schemeClr val="bg1">
                          <a:lumMod val="6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hMerge="1">
                  <a:txBody>
                    <a:bodyPr/>
                    <a:lstStyle/>
                    <a:p>
                      <a:pPr algn="r" latinLnBrk="1"/>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hMerge="1">
                  <a:txBody>
                    <a:bodyPr/>
                    <a:lstStyle/>
                    <a:p>
                      <a:pPr algn="r" latinLnBrk="1"/>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hMerge="1">
                  <a:txBody>
                    <a:bodyPr/>
                    <a:lstStyle/>
                    <a:p>
                      <a:pPr algn="r" latinLnBrk="1"/>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hMerge="1">
                  <a:txBody>
                    <a:bodyPr/>
                    <a:lstStyle/>
                    <a:p>
                      <a:pPr algn="r" latinLnBrk="1"/>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85000"/>
                        </a:schemeClr>
                      </a:solidFill>
                      <a:prstDash val="solid"/>
                      <a:round/>
                      <a:headEnd type="none" w="med" len="med"/>
                      <a:tailEnd type="none" w="med" len="med"/>
                    </a:lnL>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67651849"/>
                  </a:ext>
                </a:extLst>
              </a:tr>
              <a:tr h="0">
                <a:tc>
                  <a:txBody>
                    <a:bodyPr/>
                    <a:lstStyle/>
                    <a:p>
                      <a:pPr marL="0" indent="88900" latinLnBrk="1">
                        <a:buFontTx/>
                        <a:buNone/>
                      </a:pPr>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 </a:t>
                      </a:r>
                      <a:r>
                        <a:rPr lang="ko-KR" altLang="en-US" sz="800" b="0" i="0" dirty="0">
                          <a:ln>
                            <a:solidFill>
                              <a:prstClr val="white">
                                <a:lumMod val="75000"/>
                                <a:alpha val="0"/>
                              </a:prstClr>
                            </a:solidFill>
                          </a:ln>
                          <a:solidFill>
                            <a:schemeClr val="tx1">
                              <a:lumMod val="65000"/>
                              <a:lumOff val="35000"/>
                            </a:schemeClr>
                          </a:solidFill>
                          <a:latin typeface="+mn-ea"/>
                          <a:ea typeface="+mn-ea"/>
                          <a:cs typeface="+mn-cs"/>
                        </a:rPr>
                        <a:t>취약</a:t>
                      </a:r>
                    </a:p>
                  </a:txBody>
                  <a:tcPr marL="0" marR="36000" marT="0" marB="0" anchor="ctr">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11.16</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10.27</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5.70</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10.00</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+4.30</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64022059"/>
                  </a:ext>
                </a:extLst>
              </a:tr>
              <a:tr h="0">
                <a:tc>
                  <a:txBody>
                    <a:bodyPr/>
                    <a:lstStyle/>
                    <a:p>
                      <a:pPr marL="0" indent="182563"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a:t>
                      </a:r>
                      <a:r>
                        <a:rPr lang="ko-KR" altLang="en-US" sz="800" b="0" i="0" dirty="0">
                          <a:ln>
                            <a:solidFill>
                              <a:prstClr val="white">
                                <a:lumMod val="75000"/>
                                <a:alpha val="0"/>
                              </a:prstClr>
                            </a:solidFill>
                          </a:ln>
                          <a:solidFill>
                            <a:schemeClr val="tx1">
                              <a:lumMod val="65000"/>
                              <a:lumOff val="35000"/>
                            </a:schemeClr>
                          </a:solidFill>
                          <a:latin typeface="+mn-ea"/>
                          <a:ea typeface="+mn-ea"/>
                          <a:cs typeface="+mn-cs"/>
                        </a:rPr>
                        <a:t>다중채무</a:t>
                      </a:r>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1.85</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1.43</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0.75</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1.42</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+0.67</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707069073"/>
                  </a:ext>
                </a:extLst>
              </a:tr>
              <a:tr h="0">
                <a:tc>
                  <a:txBody>
                    <a:bodyPr/>
                    <a:lstStyle/>
                    <a:p>
                      <a:pPr marL="0" indent="87313"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 </a:t>
                      </a:r>
                      <a:r>
                        <a:rPr lang="ko-KR" altLang="en-US" sz="800" b="0" i="0" dirty="0" err="1">
                          <a:ln>
                            <a:solidFill>
                              <a:prstClr val="white">
                                <a:lumMod val="75000"/>
                                <a:alpha val="0"/>
                              </a:prstClr>
                            </a:solidFill>
                          </a:ln>
                          <a:solidFill>
                            <a:schemeClr val="tx1">
                              <a:lumMod val="65000"/>
                              <a:lumOff val="35000"/>
                            </a:schemeClr>
                          </a:solidFill>
                          <a:latin typeface="+mn-ea"/>
                          <a:ea typeface="+mn-ea"/>
                          <a:cs typeface="+mn-cs"/>
                        </a:rPr>
                        <a:t>비취약</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0.24</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0.09</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0.08</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0.17</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+0.09</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T w="6350" cap="flat" cmpd="sng" algn="ctr">
                      <a:solidFill>
                        <a:schemeClr val="bg1">
                          <a:lumMod val="8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14666026"/>
                  </a:ext>
                </a:extLst>
              </a:tr>
              <a:tr h="0">
                <a:tc>
                  <a:txBody>
                    <a:bodyPr/>
                    <a:lstStyle/>
                    <a:p>
                      <a:pPr latinLnBrk="1"/>
                      <a:r>
                        <a:rPr lang="ko-KR" altLang="en-US" sz="800" b="0" i="0" dirty="0" err="1">
                          <a:ln>
                            <a:solidFill>
                              <a:prstClr val="white">
                                <a:lumMod val="75000"/>
                                <a:alpha val="0"/>
                              </a:prstClr>
                            </a:solidFill>
                          </a:ln>
                          <a:solidFill>
                            <a:schemeClr val="tx1">
                              <a:lumMod val="65000"/>
                              <a:lumOff val="35000"/>
                            </a:schemeClr>
                          </a:solidFill>
                          <a:latin typeface="+mn-ea"/>
                          <a:ea typeface="+mn-ea"/>
                          <a:cs typeface="+mn-cs"/>
                        </a:rPr>
                        <a:t>금융업권별</a:t>
                      </a:r>
                      <a:r>
                        <a:rPr lang="en-US" altLang="ko-KR" sz="800" b="0" i="0" baseline="30000" dirty="0">
                          <a:ln>
                            <a:solidFill>
                              <a:prstClr val="white">
                                <a:lumMod val="75000"/>
                                <a:alpha val="0"/>
                              </a:prstClr>
                            </a:solidFill>
                          </a:ln>
                          <a:solidFill>
                            <a:schemeClr val="tx1">
                              <a:lumMod val="65000"/>
                              <a:lumOff val="35000"/>
                            </a:schemeClr>
                          </a:solidFill>
                          <a:latin typeface="+mn-ea"/>
                          <a:ea typeface="+mn-ea"/>
                          <a:cs typeface="+mn-cs"/>
                        </a:rPr>
                        <a:t>2)</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R w="6350" cap="flat" cmpd="sng" algn="ctr">
                      <a:solidFill>
                        <a:schemeClr val="bg1">
                          <a:lumMod val="8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gridSpan="5">
                  <a:txBody>
                    <a:bodyPr/>
                    <a:lstStyle/>
                    <a:p>
                      <a:pPr algn="r" latinLnBrk="1"/>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T w="6350" cap="flat" cmpd="sng" algn="ctr">
                      <a:solidFill>
                        <a:schemeClr val="bg1">
                          <a:lumMod val="6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hMerge="1">
                  <a:txBody>
                    <a:bodyPr/>
                    <a:lstStyle/>
                    <a:p>
                      <a:pPr algn="r" latinLnBrk="1"/>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hMerge="1">
                  <a:txBody>
                    <a:bodyPr/>
                    <a:lstStyle/>
                    <a:p>
                      <a:pPr algn="r" latinLnBrk="1"/>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hMerge="1">
                  <a:txBody>
                    <a:bodyPr/>
                    <a:lstStyle/>
                    <a:p>
                      <a:pPr algn="r" latinLnBrk="1"/>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hMerge="1">
                  <a:txBody>
                    <a:bodyPr/>
                    <a:lstStyle/>
                    <a:p>
                      <a:pPr algn="r" latinLnBrk="1"/>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85000"/>
                        </a:schemeClr>
                      </a:solidFill>
                      <a:prstDash val="solid"/>
                      <a:round/>
                      <a:headEnd type="none" w="med" len="med"/>
                      <a:tailEnd type="none" w="med" len="med"/>
                    </a:lnL>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416473947"/>
                  </a:ext>
                </a:extLst>
              </a:tr>
              <a:tr h="0">
                <a:tc>
                  <a:txBody>
                    <a:bodyPr/>
                    <a:lstStyle/>
                    <a:p>
                      <a:pPr marL="171450" indent="-84138" latinLnBrk="1">
                        <a:buFontTx/>
                        <a:buChar char="-"/>
                      </a:pPr>
                      <a:r>
                        <a:rPr lang="ko-KR" altLang="en-US" sz="800" b="0" i="0" dirty="0">
                          <a:ln>
                            <a:solidFill>
                              <a:prstClr val="white">
                                <a:lumMod val="75000"/>
                                <a:alpha val="0"/>
                              </a:prstClr>
                            </a:solidFill>
                          </a:ln>
                          <a:solidFill>
                            <a:schemeClr val="tx1">
                              <a:lumMod val="65000"/>
                              <a:lumOff val="35000"/>
                            </a:schemeClr>
                          </a:solidFill>
                          <a:latin typeface="+mn-ea"/>
                          <a:ea typeface="+mn-ea"/>
                          <a:cs typeface="+mn-cs"/>
                        </a:rPr>
                        <a:t>은행</a:t>
                      </a:r>
                    </a:p>
                  </a:txBody>
                  <a:tcPr marL="0" marR="36000" marT="0" marB="0" anchor="ctr">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0.48</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0.29</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0.16</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0.37</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+0.21</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731493054"/>
                  </a:ext>
                </a:extLst>
              </a:tr>
              <a:tr h="0">
                <a:tc>
                  <a:txBody>
                    <a:bodyPr/>
                    <a:lstStyle/>
                    <a:p>
                      <a:pPr marL="171450" indent="-84138" latinLnBrk="1">
                        <a:buFontTx/>
                        <a:buChar char="-"/>
                      </a:pPr>
                      <a:r>
                        <a:rPr lang="ko-KR" altLang="en-US" sz="800" b="0" i="0" dirty="0">
                          <a:ln>
                            <a:solidFill>
                              <a:prstClr val="white">
                                <a:lumMod val="75000"/>
                                <a:alpha val="0"/>
                              </a:prstClr>
                            </a:solidFill>
                          </a:ln>
                          <a:solidFill>
                            <a:schemeClr val="tx1">
                              <a:lumMod val="65000"/>
                              <a:lumOff val="35000"/>
                            </a:schemeClr>
                          </a:solidFill>
                          <a:latin typeface="+mn-ea"/>
                          <a:ea typeface="+mn-ea"/>
                          <a:cs typeface="+mn-cs"/>
                        </a:rPr>
                        <a:t>비은행</a:t>
                      </a:r>
                    </a:p>
                  </a:txBody>
                  <a:tcPr marL="0" marR="36000" marT="0" marB="0" anchor="ctr">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6.10</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2.47</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1.27</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2.52</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+1.25</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T w="6350" cap="flat" cmpd="sng" algn="ctr">
                      <a:solidFill>
                        <a:schemeClr val="bg1">
                          <a:lumMod val="8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06323791"/>
                  </a:ext>
                </a:extLst>
              </a:tr>
              <a:tr h="0">
                <a:tc>
                  <a:txBody>
                    <a:bodyPr/>
                    <a:lstStyle/>
                    <a:p>
                      <a:pPr marL="0" indent="0" latinLnBrk="1">
                        <a:buFontTx/>
                        <a:buNone/>
                      </a:pPr>
                      <a:r>
                        <a:rPr lang="ko-KR" altLang="en-US" sz="800" b="0" i="0" dirty="0">
                          <a:ln>
                            <a:solidFill>
                              <a:prstClr val="white">
                                <a:lumMod val="75000"/>
                                <a:alpha val="0"/>
                              </a:prstClr>
                            </a:solidFill>
                          </a:ln>
                          <a:solidFill>
                            <a:schemeClr val="tx1">
                              <a:lumMod val="65000"/>
                              <a:lumOff val="35000"/>
                            </a:schemeClr>
                          </a:solidFill>
                          <a:latin typeface="+mn-ea"/>
                          <a:ea typeface="+mn-ea"/>
                          <a:cs typeface="+mn-cs"/>
                        </a:rPr>
                        <a:t>업종별</a:t>
                      </a:r>
                      <a:r>
                        <a:rPr lang="en-US" altLang="ko-KR" sz="800" b="0" i="0" baseline="30000" dirty="0">
                          <a:ln>
                            <a:solidFill>
                              <a:prstClr val="white">
                                <a:lumMod val="75000"/>
                                <a:alpha val="0"/>
                              </a:prstClr>
                            </a:solidFill>
                          </a:ln>
                          <a:solidFill>
                            <a:schemeClr val="tx1">
                              <a:lumMod val="65000"/>
                              <a:lumOff val="35000"/>
                            </a:schemeClr>
                          </a:solidFill>
                          <a:latin typeface="+mn-ea"/>
                          <a:ea typeface="+mn-ea"/>
                          <a:cs typeface="+mn-cs"/>
                        </a:rPr>
                        <a:t>4)</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R w="6350" cap="flat" cmpd="sng" algn="ctr">
                      <a:solidFill>
                        <a:schemeClr val="bg1">
                          <a:lumMod val="85000"/>
                        </a:schemeClr>
                      </a:solid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gridSpan="5">
                  <a:txBody>
                    <a:bodyPr/>
                    <a:lstStyle/>
                    <a:p>
                      <a:pPr algn="r" latinLnBrk="1"/>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T w="6350" cap="flat" cmpd="sng" algn="ctr">
                      <a:solidFill>
                        <a:schemeClr val="bg1">
                          <a:lumMod val="6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hMerge="1">
                  <a:txBody>
                    <a:bodyPr/>
                    <a:lstStyle/>
                    <a:p>
                      <a:pPr algn="r" latinLnBrk="1"/>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hMerge="1">
                  <a:txBody>
                    <a:bodyPr/>
                    <a:lstStyle/>
                    <a:p>
                      <a:pPr algn="r" latinLnBrk="1"/>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hMerge="1">
                  <a:txBody>
                    <a:bodyPr/>
                    <a:lstStyle/>
                    <a:p>
                      <a:pPr algn="r" latinLnBrk="1"/>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hMerge="1">
                  <a:txBody>
                    <a:bodyPr/>
                    <a:lstStyle/>
                    <a:p>
                      <a:pPr algn="r" latinLnBrk="1"/>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36000" marR="36000" marT="36000" marB="36000" anchor="ctr">
                    <a:lnL w="6350" cap="flat" cmpd="sng" algn="ctr">
                      <a:solidFill>
                        <a:schemeClr val="bg1">
                          <a:lumMod val="85000"/>
                        </a:schemeClr>
                      </a:solidFill>
                      <a:prstDash val="solid"/>
                      <a:round/>
                      <a:headEnd type="none" w="med" len="med"/>
                      <a:tailEnd type="none" w="med" len="med"/>
                    </a:lnL>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34862634"/>
                  </a:ext>
                </a:extLst>
              </a:tr>
              <a:tr h="0">
                <a:tc>
                  <a:txBody>
                    <a:bodyPr/>
                    <a:lstStyle/>
                    <a:p>
                      <a:pPr marL="171450" indent="-84138" latinLnBrk="1">
                        <a:buFontTx/>
                        <a:buChar char="-"/>
                      </a:pPr>
                      <a:r>
                        <a:rPr lang="ko-KR" altLang="en-US" sz="800" b="0" i="0" dirty="0">
                          <a:ln>
                            <a:solidFill>
                              <a:prstClr val="white">
                                <a:lumMod val="75000"/>
                                <a:alpha val="0"/>
                              </a:prstClr>
                            </a:solidFill>
                          </a:ln>
                          <a:solidFill>
                            <a:schemeClr val="tx1">
                              <a:lumMod val="65000"/>
                              <a:lumOff val="35000"/>
                            </a:schemeClr>
                          </a:solidFill>
                          <a:latin typeface="+mn-ea"/>
                          <a:ea typeface="+mn-ea"/>
                          <a:cs typeface="+mn-cs"/>
                        </a:rPr>
                        <a:t>대면</a:t>
                      </a:r>
                    </a:p>
                  </a:txBody>
                  <a:tcPr marL="0" marR="36000" marT="0" marB="0" anchor="ctr">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0.58</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0.38</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0.22</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0.60</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+0.38</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69641167"/>
                  </a:ext>
                </a:extLst>
              </a:tr>
              <a:tr h="0">
                <a:tc>
                  <a:txBody>
                    <a:bodyPr/>
                    <a:lstStyle/>
                    <a:p>
                      <a:pPr marL="171450" indent="-84138" latinLnBrk="1">
                        <a:buFontTx/>
                        <a:buChar char="-"/>
                      </a:pPr>
                      <a:r>
                        <a:rPr lang="ko-KR" altLang="en-US" sz="800" b="0" i="0" dirty="0" err="1">
                          <a:ln>
                            <a:solidFill>
                              <a:prstClr val="white">
                                <a:lumMod val="75000"/>
                                <a:alpha val="0"/>
                              </a:prstClr>
                            </a:solidFill>
                          </a:ln>
                          <a:solidFill>
                            <a:schemeClr val="tx1">
                              <a:lumMod val="65000"/>
                              <a:lumOff val="35000"/>
                            </a:schemeClr>
                          </a:solidFill>
                          <a:latin typeface="+mn-ea"/>
                          <a:ea typeface="+mn-ea"/>
                          <a:cs typeface="+mn-cs"/>
                        </a:rPr>
                        <a:t>비대면</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0.53</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0.42</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0.19</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0.37</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+0.18</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57460663"/>
                  </a:ext>
                </a:extLst>
              </a:tr>
              <a:tr h="0">
                <a:tc>
                  <a:txBody>
                    <a:bodyPr/>
                    <a:lstStyle/>
                    <a:p>
                      <a:pPr marL="171450" indent="-84138" latinLnBrk="1">
                        <a:buFontTx/>
                        <a:buChar char="-"/>
                      </a:pPr>
                      <a:r>
                        <a:rPr lang="ko-KR" altLang="en-US" sz="800" b="0" i="0" dirty="0">
                          <a:ln>
                            <a:solidFill>
                              <a:prstClr val="white">
                                <a:lumMod val="75000"/>
                                <a:alpha val="0"/>
                              </a:prstClr>
                            </a:solidFill>
                          </a:ln>
                          <a:solidFill>
                            <a:schemeClr val="tx1">
                              <a:lumMod val="65000"/>
                              <a:lumOff val="35000"/>
                            </a:schemeClr>
                          </a:solidFill>
                          <a:latin typeface="+mn-ea"/>
                          <a:ea typeface="+mn-ea"/>
                          <a:cs typeface="+mn-cs"/>
                        </a:rPr>
                        <a:t>부동산</a:t>
                      </a:r>
                    </a:p>
                  </a:txBody>
                  <a:tcPr marL="0" marR="36000" marT="0" marB="0" anchor="ctr">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0.33</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0.13</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0.09</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0.16</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solidFill>
                  </a:tcPr>
                </a:tc>
                <a:tc>
                  <a:txBody>
                    <a:bodyPr/>
                    <a:lstStyle/>
                    <a:p>
                      <a:pPr algn="r" latinLnBrk="1"/>
                      <a:r>
                        <a:rPr lang="en-US" altLang="ko-KR" sz="800" b="0" i="0" dirty="0">
                          <a:ln>
                            <a:solidFill>
                              <a:prstClr val="white">
                                <a:lumMod val="75000"/>
                                <a:alpha val="0"/>
                              </a:prstClr>
                            </a:solidFill>
                          </a:ln>
                          <a:solidFill>
                            <a:schemeClr val="tx1">
                              <a:lumMod val="65000"/>
                              <a:lumOff val="35000"/>
                            </a:schemeClr>
                          </a:solidFill>
                          <a:latin typeface="+mn-ea"/>
                          <a:ea typeface="+mn-ea"/>
                          <a:cs typeface="+mn-cs"/>
                        </a:rPr>
                        <a:t>+0.07</a:t>
                      </a:r>
                      <a:endParaRPr lang="ko-KR" altLang="en-US" sz="800" b="0" i="0" dirty="0">
                        <a:ln>
                          <a:solidFill>
                            <a:prstClr val="white">
                              <a:lumMod val="75000"/>
                              <a:alpha val="0"/>
                            </a:prstClr>
                          </a:solidFill>
                        </a:ln>
                        <a:solidFill>
                          <a:schemeClr val="tx1">
                            <a:lumMod val="65000"/>
                            <a:lumOff val="35000"/>
                          </a:schemeClr>
                        </a:solidFill>
                        <a:latin typeface="+mn-ea"/>
                        <a:ea typeface="+mn-ea"/>
                        <a:cs typeface="+mn-cs"/>
                      </a:endParaRPr>
                    </a:p>
                  </a:txBody>
                  <a:tcPr marL="0" marR="36000" marT="0" marB="0" anchor="ctr">
                    <a:lnL w="6350" cap="flat" cmpd="sng" algn="ctr">
                      <a:solidFill>
                        <a:schemeClr val="bg1">
                          <a:lumMod val="85000"/>
                        </a:schemeClr>
                      </a:solidFill>
                      <a:prstDash val="solid"/>
                      <a:round/>
                      <a:headEnd type="none" w="med" len="med"/>
                      <a:tailEnd type="none" w="med" len="med"/>
                    </a:lnL>
                    <a:lnT w="6350" cap="flat" cmpd="sng" algn="ctr">
                      <a:solidFill>
                        <a:schemeClr val="bg1">
                          <a:lumMod val="85000"/>
                        </a:schemeClr>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968339558"/>
                  </a:ext>
                </a:extLst>
              </a:tr>
            </a:tbl>
          </a:graphicData>
        </a:graphic>
      </p:graphicFrame>
      <p:sp>
        <p:nvSpPr>
          <p:cNvPr id="23" name="TextBox 22">
            <a:extLst>
              <a:ext uri="{FF2B5EF4-FFF2-40B4-BE49-F238E27FC236}">
                <a16:creationId xmlns:a16="http://schemas.microsoft.com/office/drawing/2014/main" id="{911DE222-F9C2-9244-BCD9-E0BF6FC3E8BD}"/>
              </a:ext>
            </a:extLst>
          </p:cNvPr>
          <p:cNvSpPr txBox="1"/>
          <p:nvPr/>
        </p:nvSpPr>
        <p:spPr>
          <a:xfrm>
            <a:off x="4145280" y="2661162"/>
            <a:ext cx="271602" cy="123111"/>
          </a:xfrm>
          <a:prstGeom prst="rect">
            <a:avLst/>
          </a:prstGeom>
          <a:noFill/>
        </p:spPr>
        <p:txBody>
          <a:bodyPr wrap="square" lIns="0" tIns="0" rIns="0" bIns="0" rtlCol="0">
            <a:spAutoFit/>
          </a:bodyPr>
          <a:lstStyle/>
          <a:p>
            <a:pPr algn="ctr">
              <a:defRPr lang="en-US" altLang="ko-KR" sz="1000" b="0" i="0" u="none" strike="noStrike" kern="1200" baseline="0">
                <a:ln>
                  <a:solidFill>
                    <a:schemeClr val="bg1">
                      <a:lumMod val="7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조 원</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a:t>
            </a:r>
          </a:p>
        </p:txBody>
      </p:sp>
      <p:sp>
        <p:nvSpPr>
          <p:cNvPr id="24" name="TextBox 23">
            <a:extLst>
              <a:ext uri="{FF2B5EF4-FFF2-40B4-BE49-F238E27FC236}">
                <a16:creationId xmlns:a16="http://schemas.microsoft.com/office/drawing/2014/main" id="{B9C2563F-C1AE-A692-EB3C-CC9B27343B83}"/>
              </a:ext>
            </a:extLst>
          </p:cNvPr>
          <p:cNvSpPr txBox="1"/>
          <p:nvPr/>
        </p:nvSpPr>
        <p:spPr>
          <a:xfrm>
            <a:off x="6033404" y="2661161"/>
            <a:ext cx="271602" cy="123111"/>
          </a:xfrm>
          <a:prstGeom prst="rect">
            <a:avLst/>
          </a:prstGeom>
          <a:noFill/>
        </p:spPr>
        <p:txBody>
          <a:bodyPr wrap="square" lIns="0" tIns="0" rIns="0" bIns="0" rtlCol="0">
            <a:spAutoFit/>
          </a:bodyPr>
          <a:lstStyle/>
          <a:p>
            <a:pPr algn="ctr">
              <a:defRPr lang="en-US" altLang="ko-KR" sz="1000" b="0" i="0" u="none" strike="noStrike" kern="1200" baseline="0">
                <a:ln>
                  <a:solidFill>
                    <a:schemeClr val="bg1">
                      <a:lumMod val="7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a:t>
            </a:r>
          </a:p>
        </p:txBody>
      </p:sp>
      <p:sp>
        <p:nvSpPr>
          <p:cNvPr id="29" name="TextBox 28">
            <a:extLst>
              <a:ext uri="{FF2B5EF4-FFF2-40B4-BE49-F238E27FC236}">
                <a16:creationId xmlns:a16="http://schemas.microsoft.com/office/drawing/2014/main" id="{116ADC0C-A31B-4351-B05A-75D0348F5DE5}"/>
              </a:ext>
            </a:extLst>
          </p:cNvPr>
          <p:cNvSpPr txBox="1"/>
          <p:nvPr/>
        </p:nvSpPr>
        <p:spPr>
          <a:xfrm>
            <a:off x="3150642" y="2507435"/>
            <a:ext cx="783894" cy="123111"/>
          </a:xfrm>
          <a:prstGeom prst="rect">
            <a:avLst/>
          </a:prstGeom>
          <a:noFill/>
        </p:spPr>
        <p:txBody>
          <a:bodyPr wrap="square" lIns="0" tIns="0" rIns="0" bIns="0" rtlCol="0">
            <a:spAutoFit/>
          </a:bodyPr>
          <a:lstStyle/>
          <a:p>
            <a:pPr algn="r">
              <a:defRPr lang="en-US" altLang="ko-KR" sz="1000" b="0" i="0" u="none" strike="noStrike" kern="1200" baseline="0">
                <a:ln>
                  <a:solidFill>
                    <a:schemeClr val="bg1">
                      <a:lumMod val="7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단위</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 </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조 원</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 </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만 명</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a:t>
            </a:r>
          </a:p>
        </p:txBody>
      </p:sp>
      <p:sp>
        <p:nvSpPr>
          <p:cNvPr id="30" name="TextBox 29">
            <a:extLst>
              <a:ext uri="{FF2B5EF4-FFF2-40B4-BE49-F238E27FC236}">
                <a16:creationId xmlns:a16="http://schemas.microsoft.com/office/drawing/2014/main" id="{9E23F737-31F4-5658-106D-39BAF8677A01}"/>
              </a:ext>
            </a:extLst>
          </p:cNvPr>
          <p:cNvSpPr txBox="1"/>
          <p:nvPr/>
        </p:nvSpPr>
        <p:spPr>
          <a:xfrm>
            <a:off x="8632192" y="2661161"/>
            <a:ext cx="783894" cy="123111"/>
          </a:xfrm>
          <a:prstGeom prst="rect">
            <a:avLst/>
          </a:prstGeom>
          <a:noFill/>
        </p:spPr>
        <p:txBody>
          <a:bodyPr wrap="square" lIns="0" tIns="0" rIns="0" bIns="0" rtlCol="0">
            <a:spAutoFit/>
          </a:bodyPr>
          <a:lstStyle/>
          <a:p>
            <a:pPr algn="r">
              <a:defRPr lang="en-US" altLang="ko-KR" sz="1000" b="0" i="0" u="none" strike="noStrike" kern="1200" baseline="0">
                <a:ln>
                  <a:solidFill>
                    <a:schemeClr val="bg1">
                      <a:lumMod val="75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mn-cs"/>
              </a:defRPr>
            </a:pP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단위</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 %, %p)</a:t>
            </a:r>
          </a:p>
        </p:txBody>
      </p:sp>
      <p:sp>
        <p:nvSpPr>
          <p:cNvPr id="31" name="TextBox 30">
            <a:extLst>
              <a:ext uri="{FF2B5EF4-FFF2-40B4-BE49-F238E27FC236}">
                <a16:creationId xmlns:a16="http://schemas.microsoft.com/office/drawing/2014/main" id="{BC033748-03D2-C365-2B92-540D8E9EE6C4}"/>
              </a:ext>
            </a:extLst>
          </p:cNvPr>
          <p:cNvSpPr txBox="1"/>
          <p:nvPr/>
        </p:nvSpPr>
        <p:spPr>
          <a:xfrm>
            <a:off x="4555401" y="2493692"/>
            <a:ext cx="1339484" cy="230832"/>
          </a:xfrm>
          <a:prstGeom prst="rect">
            <a:avLst/>
          </a:prstGeom>
          <a:noFill/>
        </p:spPr>
        <p:txBody>
          <a:bodyPr wrap="square" rtlCol="0">
            <a:spAutoFit/>
          </a:bodyPr>
          <a:lstStyle>
            <a:defPPr>
              <a:defRPr lang="en-US"/>
            </a:defPPr>
            <a:lvl1pPr algn="ctr">
              <a:defRPr sz="900" b="1" i="0" u="none" strike="noStrike" baseline="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defRPr>
            </a:lvl1pPr>
          </a:lstStyle>
          <a:p>
            <a:r>
              <a:rPr lang="en-US" altLang="ko-KR" dirty="0"/>
              <a:t>&lt;</a:t>
            </a:r>
            <a:r>
              <a:rPr lang="ko-KR" altLang="en-US" dirty="0"/>
              <a:t> 대출잔액 </a:t>
            </a:r>
            <a:r>
              <a:rPr lang="en-US" altLang="ko-KR" dirty="0"/>
              <a:t>&gt; </a:t>
            </a:r>
            <a:endParaRPr lang="ko-KR" altLang="en-US" dirty="0"/>
          </a:p>
        </p:txBody>
      </p:sp>
      <p:sp>
        <p:nvSpPr>
          <p:cNvPr id="32" name="TextBox 31">
            <a:extLst>
              <a:ext uri="{FF2B5EF4-FFF2-40B4-BE49-F238E27FC236}">
                <a16:creationId xmlns:a16="http://schemas.microsoft.com/office/drawing/2014/main" id="{9EE34D44-DE7F-5AA4-CA93-EC367AA17C04}"/>
              </a:ext>
            </a:extLst>
          </p:cNvPr>
          <p:cNvSpPr txBox="1"/>
          <p:nvPr/>
        </p:nvSpPr>
        <p:spPr>
          <a:xfrm>
            <a:off x="7252344" y="2493692"/>
            <a:ext cx="1339484" cy="230832"/>
          </a:xfrm>
          <a:prstGeom prst="rect">
            <a:avLst/>
          </a:prstGeom>
          <a:noFill/>
        </p:spPr>
        <p:txBody>
          <a:bodyPr wrap="square" rtlCol="0">
            <a:spAutoFit/>
          </a:bodyPr>
          <a:lstStyle>
            <a:defPPr>
              <a:defRPr lang="en-US"/>
            </a:defPPr>
            <a:lvl1pPr algn="ctr">
              <a:defRPr sz="900" b="1" i="0" u="none" strike="noStrike" baseline="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defRPr>
            </a:lvl1pPr>
          </a:lstStyle>
          <a:p>
            <a:r>
              <a:rPr lang="en-US" altLang="ko-KR" dirty="0"/>
              <a:t>&lt;</a:t>
            </a:r>
            <a:r>
              <a:rPr lang="ko-KR" altLang="en-US" dirty="0"/>
              <a:t> </a:t>
            </a:r>
            <a:r>
              <a:rPr lang="ko-KR" altLang="en-US" dirty="0" err="1"/>
              <a:t>연체율</a:t>
            </a:r>
            <a:r>
              <a:rPr lang="en-US" altLang="ko-KR" baseline="30000" dirty="0"/>
              <a:t>1)</a:t>
            </a:r>
            <a:r>
              <a:rPr lang="ko-KR" altLang="en-US" dirty="0"/>
              <a:t> </a:t>
            </a:r>
            <a:r>
              <a:rPr lang="en-US" altLang="ko-KR" dirty="0"/>
              <a:t>&gt; </a:t>
            </a:r>
            <a:endParaRPr lang="ko-KR" altLang="en-US" dirty="0"/>
          </a:p>
        </p:txBody>
      </p:sp>
      <p:sp>
        <p:nvSpPr>
          <p:cNvPr id="33" name="TextBox 32">
            <a:extLst>
              <a:ext uri="{FF2B5EF4-FFF2-40B4-BE49-F238E27FC236}">
                <a16:creationId xmlns:a16="http://schemas.microsoft.com/office/drawing/2014/main" id="{E22184AF-9342-37D9-CC1D-6D32B36D2902}"/>
              </a:ext>
            </a:extLst>
          </p:cNvPr>
          <p:cNvSpPr txBox="1"/>
          <p:nvPr/>
        </p:nvSpPr>
        <p:spPr>
          <a:xfrm>
            <a:off x="4145280" y="4584954"/>
            <a:ext cx="5271769" cy="767212"/>
          </a:xfrm>
          <a:prstGeom prst="rect">
            <a:avLst/>
          </a:prstGeom>
          <a:solidFill>
            <a:schemeClr val="bg1">
              <a:lumMod val="95000"/>
            </a:schemeClr>
          </a:solidFill>
          <a:ln w="12700">
            <a:noFill/>
          </a:ln>
        </p:spPr>
        <p:style>
          <a:lnRef idx="2">
            <a:schemeClr val="accent6">
              <a:shade val="50000"/>
            </a:schemeClr>
          </a:lnRef>
          <a:fillRef idx="1">
            <a:schemeClr val="accent6"/>
          </a:fillRef>
          <a:effectRef idx="0">
            <a:schemeClr val="accent6"/>
          </a:effectRef>
          <a:fontRef idx="minor">
            <a:schemeClr val="lt1"/>
          </a:fontRef>
        </p:style>
        <p:txBody>
          <a:bodyPr lIns="108000" tIns="72000" rIns="108000" bIns="72000" rtlCol="0" anchor="ctr"/>
          <a:lstStyle>
            <a:defPPr>
              <a:defRPr lang="en-US"/>
            </a:defPPr>
            <a:lvl1pPr marL="171450" indent="-171450" algn="just">
              <a:spcAft>
                <a:spcPts val="600"/>
              </a:spcAft>
              <a:buFont typeface="Wingdings" panose="05000000000000000000" pitchFamily="2" charset="2"/>
              <a:buChar char="§"/>
              <a:defRPr sz="1000">
                <a:ln>
                  <a:solidFill>
                    <a:schemeClr val="bg1">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90000" indent="-90000" fontAlgn="ctr">
              <a:lnSpc>
                <a:spcPct val="110000"/>
              </a:lnSpc>
              <a:spcAft>
                <a:spcPts val="300"/>
              </a:spcAft>
              <a:buFont typeface="Arial" panose="020B0604020202020204" pitchFamily="34" charset="0"/>
              <a:buChar char="•"/>
              <a:defRPr/>
            </a:pPr>
            <a:r>
              <a:rPr lang="ko-KR" altLang="en-US" sz="900" kern="0" dirty="0">
                <a:ln>
                  <a:solidFill>
                    <a:schemeClr val="bg1">
                      <a:lumMod val="50000"/>
                      <a:alpha val="0"/>
                    </a:schemeClr>
                  </a:solidFill>
                </a:ln>
                <a:solidFill>
                  <a:schemeClr val="tx1">
                    <a:lumMod val="85000"/>
                    <a:lumOff val="15000"/>
                  </a:schemeClr>
                </a:solidFill>
                <a:latin typeface="+mn-ea"/>
                <a:ea typeface="+mn-ea"/>
              </a:rPr>
              <a:t>자영업자 대출은 지속적으로 확대되면서</a:t>
            </a:r>
            <a:r>
              <a:rPr lang="en-US" altLang="ko-KR" sz="900" kern="0" dirty="0">
                <a:ln>
                  <a:solidFill>
                    <a:schemeClr val="bg1">
                      <a:lumMod val="50000"/>
                      <a:alpha val="0"/>
                    </a:schemeClr>
                  </a:solidFill>
                </a:ln>
                <a:solidFill>
                  <a:schemeClr val="tx1">
                    <a:lumMod val="85000"/>
                    <a:lumOff val="15000"/>
                  </a:schemeClr>
                </a:solidFill>
                <a:latin typeface="+mn-ea"/>
                <a:ea typeface="+mn-ea"/>
              </a:rPr>
              <a:t>, </a:t>
            </a:r>
            <a:r>
              <a:rPr lang="ko-KR" altLang="en-US" sz="900" kern="0" dirty="0">
                <a:ln>
                  <a:solidFill>
                    <a:schemeClr val="bg1">
                      <a:lumMod val="50000"/>
                      <a:alpha val="0"/>
                    </a:schemeClr>
                  </a:solidFill>
                </a:ln>
                <a:solidFill>
                  <a:schemeClr val="tx1">
                    <a:lumMod val="85000"/>
                    <a:lumOff val="15000"/>
                  </a:schemeClr>
                </a:solidFill>
                <a:latin typeface="+mn-ea"/>
                <a:ea typeface="+mn-ea"/>
              </a:rPr>
              <a:t>대출잔액은 </a:t>
            </a:r>
            <a:r>
              <a:rPr lang="en-US" altLang="ko-KR" sz="900" kern="0" dirty="0">
                <a:ln>
                  <a:solidFill>
                    <a:schemeClr val="bg1">
                      <a:lumMod val="50000"/>
                      <a:alpha val="0"/>
                    </a:schemeClr>
                  </a:solidFill>
                </a:ln>
                <a:solidFill>
                  <a:schemeClr val="tx1">
                    <a:lumMod val="85000"/>
                    <a:lumOff val="15000"/>
                  </a:schemeClr>
                </a:solidFill>
                <a:latin typeface="+mn-ea"/>
                <a:ea typeface="+mn-ea"/>
              </a:rPr>
              <a:t>’23</a:t>
            </a:r>
            <a:r>
              <a:rPr lang="ko-KR" altLang="en-US" sz="900" kern="0" dirty="0">
                <a:ln>
                  <a:solidFill>
                    <a:schemeClr val="bg1">
                      <a:lumMod val="50000"/>
                      <a:alpha val="0"/>
                    </a:schemeClr>
                  </a:solidFill>
                </a:ln>
                <a:solidFill>
                  <a:schemeClr val="tx1">
                    <a:lumMod val="85000"/>
                    <a:lumOff val="15000"/>
                  </a:schemeClr>
                </a:solidFill>
                <a:latin typeface="+mn-ea"/>
                <a:ea typeface="+mn-ea"/>
              </a:rPr>
              <a:t>년 </a:t>
            </a:r>
            <a:r>
              <a:rPr lang="en-US" altLang="ko-KR" sz="900" kern="0" dirty="0">
                <a:ln>
                  <a:solidFill>
                    <a:schemeClr val="bg1">
                      <a:lumMod val="50000"/>
                      <a:alpha val="0"/>
                    </a:schemeClr>
                  </a:solidFill>
                </a:ln>
                <a:solidFill>
                  <a:schemeClr val="tx1">
                    <a:lumMod val="85000"/>
                    <a:lumOff val="15000"/>
                  </a:schemeClr>
                </a:solidFill>
                <a:latin typeface="+mn-ea"/>
                <a:ea typeface="+mn-ea"/>
              </a:rPr>
              <a:t>1</a:t>
            </a:r>
            <a:r>
              <a:rPr lang="ko-KR" altLang="en-US" sz="900" kern="0" dirty="0">
                <a:ln>
                  <a:solidFill>
                    <a:schemeClr val="bg1">
                      <a:lumMod val="50000"/>
                      <a:alpha val="0"/>
                    </a:schemeClr>
                  </a:solidFill>
                </a:ln>
                <a:solidFill>
                  <a:schemeClr val="tx1">
                    <a:lumMod val="85000"/>
                    <a:lumOff val="15000"/>
                  </a:schemeClr>
                </a:solidFill>
                <a:latin typeface="+mn-ea"/>
                <a:ea typeface="+mn-ea"/>
              </a:rPr>
              <a:t>분기 말 기준 전년동기대비 </a:t>
            </a:r>
            <a:r>
              <a:rPr lang="en-US" altLang="ko-KR" sz="900" kern="0" dirty="0">
                <a:ln>
                  <a:solidFill>
                    <a:schemeClr val="bg1">
                      <a:lumMod val="50000"/>
                      <a:alpha val="0"/>
                    </a:schemeClr>
                  </a:solidFill>
                </a:ln>
                <a:solidFill>
                  <a:schemeClr val="tx1">
                    <a:lumMod val="85000"/>
                    <a:lumOff val="15000"/>
                  </a:schemeClr>
                </a:solidFill>
                <a:latin typeface="+mn-ea"/>
                <a:ea typeface="+mn-ea"/>
              </a:rPr>
              <a:t>7.6% </a:t>
            </a:r>
            <a:r>
              <a:rPr lang="ko-KR" altLang="en-US" sz="900" kern="0" dirty="0">
                <a:ln>
                  <a:solidFill>
                    <a:schemeClr val="bg1">
                      <a:lumMod val="50000"/>
                      <a:alpha val="0"/>
                    </a:schemeClr>
                  </a:solidFill>
                </a:ln>
                <a:solidFill>
                  <a:schemeClr val="tx1">
                    <a:lumMod val="85000"/>
                    <a:lumOff val="15000"/>
                  </a:schemeClr>
                </a:solidFill>
                <a:latin typeface="+mn-ea"/>
                <a:ea typeface="+mn-ea"/>
              </a:rPr>
              <a:t>증가한 </a:t>
            </a:r>
            <a:r>
              <a:rPr lang="en-US" altLang="ko-KR" sz="900" kern="0" dirty="0">
                <a:ln>
                  <a:solidFill>
                    <a:schemeClr val="bg1">
                      <a:lumMod val="50000"/>
                      <a:alpha val="0"/>
                    </a:schemeClr>
                  </a:solidFill>
                </a:ln>
                <a:solidFill>
                  <a:schemeClr val="tx1">
                    <a:lumMod val="85000"/>
                    <a:lumOff val="15000"/>
                  </a:schemeClr>
                </a:solidFill>
                <a:latin typeface="+mn-ea"/>
                <a:ea typeface="+mn-ea"/>
              </a:rPr>
              <a:t>1,033.7</a:t>
            </a:r>
            <a:r>
              <a:rPr lang="ko-KR" altLang="en-US" sz="900" kern="0" dirty="0">
                <a:ln>
                  <a:solidFill>
                    <a:schemeClr val="bg1">
                      <a:lumMod val="50000"/>
                      <a:alpha val="0"/>
                    </a:schemeClr>
                  </a:solidFill>
                </a:ln>
                <a:solidFill>
                  <a:schemeClr val="tx1">
                    <a:lumMod val="85000"/>
                    <a:lumOff val="15000"/>
                  </a:schemeClr>
                </a:solidFill>
                <a:latin typeface="+mn-ea"/>
                <a:ea typeface="+mn-ea"/>
              </a:rPr>
              <a:t>조 원으로 코로나</a:t>
            </a:r>
            <a:r>
              <a:rPr lang="en-US" altLang="ko-KR" sz="900" kern="0" dirty="0">
                <a:ln>
                  <a:solidFill>
                    <a:schemeClr val="bg1">
                      <a:lumMod val="50000"/>
                      <a:alpha val="0"/>
                    </a:schemeClr>
                  </a:solidFill>
                </a:ln>
                <a:solidFill>
                  <a:schemeClr val="tx1">
                    <a:lumMod val="85000"/>
                    <a:lumOff val="15000"/>
                  </a:schemeClr>
                </a:solidFill>
                <a:latin typeface="+mn-ea"/>
                <a:ea typeface="+mn-ea"/>
              </a:rPr>
              <a:t>19 </a:t>
            </a:r>
            <a:r>
              <a:rPr lang="ko-KR" altLang="en-US" sz="900" kern="0" dirty="0">
                <a:ln>
                  <a:solidFill>
                    <a:schemeClr val="bg1">
                      <a:lumMod val="50000"/>
                      <a:alpha val="0"/>
                    </a:schemeClr>
                  </a:solidFill>
                </a:ln>
                <a:solidFill>
                  <a:schemeClr val="tx1">
                    <a:lumMod val="85000"/>
                    <a:lumOff val="15000"/>
                  </a:schemeClr>
                </a:solidFill>
                <a:latin typeface="+mn-ea"/>
                <a:ea typeface="+mn-ea"/>
              </a:rPr>
              <a:t>이전</a:t>
            </a:r>
            <a:r>
              <a:rPr lang="en-US" altLang="ko-KR" sz="900" kern="0" dirty="0">
                <a:ln>
                  <a:solidFill>
                    <a:schemeClr val="bg1">
                      <a:lumMod val="50000"/>
                      <a:alpha val="0"/>
                    </a:schemeClr>
                  </a:solidFill>
                </a:ln>
                <a:solidFill>
                  <a:schemeClr val="tx1">
                    <a:lumMod val="85000"/>
                    <a:lumOff val="15000"/>
                  </a:schemeClr>
                </a:solidFill>
                <a:latin typeface="+mn-ea"/>
                <a:ea typeface="+mn-ea"/>
              </a:rPr>
              <a:t>(’19</a:t>
            </a:r>
            <a:r>
              <a:rPr lang="ko-KR" altLang="en-US" sz="900" kern="0" dirty="0">
                <a:ln>
                  <a:solidFill>
                    <a:schemeClr val="bg1">
                      <a:lumMod val="50000"/>
                      <a:alpha val="0"/>
                    </a:schemeClr>
                  </a:solidFill>
                </a:ln>
                <a:solidFill>
                  <a:schemeClr val="tx1">
                    <a:lumMod val="85000"/>
                    <a:lumOff val="15000"/>
                  </a:schemeClr>
                </a:solidFill>
                <a:latin typeface="+mn-ea"/>
                <a:ea typeface="+mn-ea"/>
              </a:rPr>
              <a:t>년 말</a:t>
            </a:r>
            <a:r>
              <a:rPr lang="en-US" altLang="ko-KR" sz="900" kern="0" dirty="0">
                <a:ln>
                  <a:solidFill>
                    <a:schemeClr val="bg1">
                      <a:lumMod val="50000"/>
                      <a:alpha val="0"/>
                    </a:schemeClr>
                  </a:solidFill>
                </a:ln>
                <a:solidFill>
                  <a:schemeClr val="tx1">
                    <a:lumMod val="85000"/>
                    <a:lumOff val="15000"/>
                  </a:schemeClr>
                </a:solidFill>
                <a:latin typeface="+mn-ea"/>
                <a:ea typeface="+mn-ea"/>
              </a:rPr>
              <a:t>) </a:t>
            </a:r>
            <a:r>
              <a:rPr lang="ko-KR" altLang="en-US" sz="900" kern="0" dirty="0">
                <a:ln>
                  <a:solidFill>
                    <a:schemeClr val="bg1">
                      <a:lumMod val="50000"/>
                      <a:alpha val="0"/>
                    </a:schemeClr>
                  </a:solidFill>
                </a:ln>
                <a:solidFill>
                  <a:schemeClr val="tx1">
                    <a:lumMod val="85000"/>
                    <a:lumOff val="15000"/>
                  </a:schemeClr>
                </a:solidFill>
                <a:latin typeface="+mn-ea"/>
                <a:ea typeface="+mn-ea"/>
              </a:rPr>
              <a:t>대비 </a:t>
            </a:r>
            <a:r>
              <a:rPr lang="en-US" altLang="ko-KR" sz="900" kern="0" dirty="0">
                <a:ln>
                  <a:solidFill>
                    <a:schemeClr val="bg1">
                      <a:lumMod val="50000"/>
                      <a:alpha val="0"/>
                    </a:schemeClr>
                  </a:solidFill>
                </a:ln>
                <a:solidFill>
                  <a:schemeClr val="tx1">
                    <a:lumMod val="85000"/>
                    <a:lumOff val="15000"/>
                  </a:schemeClr>
                </a:solidFill>
                <a:latin typeface="+mn-ea"/>
                <a:ea typeface="+mn-ea"/>
              </a:rPr>
              <a:t>50.9% </a:t>
            </a:r>
            <a:r>
              <a:rPr lang="ko-KR" altLang="en-US" sz="900" kern="0" dirty="0">
                <a:ln>
                  <a:solidFill>
                    <a:schemeClr val="bg1">
                      <a:lumMod val="50000"/>
                      <a:alpha val="0"/>
                    </a:schemeClr>
                  </a:solidFill>
                </a:ln>
                <a:solidFill>
                  <a:schemeClr val="tx1">
                    <a:lumMod val="85000"/>
                    <a:lumOff val="15000"/>
                  </a:schemeClr>
                </a:solidFill>
                <a:latin typeface="+mn-ea"/>
                <a:ea typeface="+mn-ea"/>
              </a:rPr>
              <a:t>늘어남</a:t>
            </a:r>
            <a:endParaRPr lang="en-US" altLang="ko-KR" sz="900" kern="0" dirty="0">
              <a:ln>
                <a:solidFill>
                  <a:schemeClr val="bg1">
                    <a:lumMod val="50000"/>
                    <a:alpha val="0"/>
                  </a:schemeClr>
                </a:solidFill>
              </a:ln>
              <a:solidFill>
                <a:schemeClr val="tx1">
                  <a:lumMod val="85000"/>
                  <a:lumOff val="15000"/>
                </a:schemeClr>
              </a:solidFill>
              <a:latin typeface="+mn-ea"/>
              <a:ea typeface="+mn-ea"/>
            </a:endParaRPr>
          </a:p>
          <a:p>
            <a:pPr marL="90000" indent="-90000" fontAlgn="ctr">
              <a:lnSpc>
                <a:spcPct val="110000"/>
              </a:lnSpc>
              <a:spcAft>
                <a:spcPts val="300"/>
              </a:spcAft>
              <a:buFont typeface="Arial" panose="020B0604020202020204" pitchFamily="34" charset="0"/>
              <a:buChar char="•"/>
              <a:defRPr/>
            </a:pPr>
            <a:r>
              <a:rPr lang="en-US" altLang="ko-KR" sz="900" kern="0" dirty="0">
                <a:ln>
                  <a:solidFill>
                    <a:schemeClr val="bg1">
                      <a:lumMod val="50000"/>
                      <a:alpha val="0"/>
                    </a:schemeClr>
                  </a:solidFill>
                </a:ln>
                <a:solidFill>
                  <a:schemeClr val="tx1">
                    <a:lumMod val="85000"/>
                    <a:lumOff val="15000"/>
                  </a:schemeClr>
                </a:solidFill>
                <a:latin typeface="+mn-ea"/>
                <a:ea typeface="+mn-ea"/>
              </a:rPr>
              <a:t>’23</a:t>
            </a:r>
            <a:r>
              <a:rPr lang="ko-KR" altLang="en-US" sz="900" kern="0" dirty="0">
                <a:ln>
                  <a:solidFill>
                    <a:schemeClr val="bg1">
                      <a:lumMod val="50000"/>
                      <a:alpha val="0"/>
                    </a:schemeClr>
                  </a:solidFill>
                </a:ln>
                <a:solidFill>
                  <a:schemeClr val="tx1">
                    <a:lumMod val="85000"/>
                    <a:lumOff val="15000"/>
                  </a:schemeClr>
                </a:solidFill>
                <a:latin typeface="+mn-ea"/>
                <a:ea typeface="+mn-ea"/>
              </a:rPr>
              <a:t>년 </a:t>
            </a:r>
            <a:r>
              <a:rPr lang="en-US" altLang="ko-KR" sz="900" kern="0" dirty="0">
                <a:ln>
                  <a:solidFill>
                    <a:schemeClr val="bg1">
                      <a:lumMod val="50000"/>
                      <a:alpha val="0"/>
                    </a:schemeClr>
                  </a:solidFill>
                </a:ln>
                <a:solidFill>
                  <a:schemeClr val="tx1">
                    <a:lumMod val="85000"/>
                    <a:lumOff val="15000"/>
                  </a:schemeClr>
                </a:solidFill>
                <a:latin typeface="+mn-ea"/>
                <a:ea typeface="+mn-ea"/>
              </a:rPr>
              <a:t>3</a:t>
            </a:r>
            <a:r>
              <a:rPr lang="ko-KR" altLang="en-US" sz="900" kern="0" dirty="0">
                <a:ln>
                  <a:solidFill>
                    <a:schemeClr val="bg1">
                      <a:lumMod val="50000"/>
                      <a:alpha val="0"/>
                    </a:schemeClr>
                  </a:solidFill>
                </a:ln>
                <a:solidFill>
                  <a:schemeClr val="tx1">
                    <a:lumMod val="85000"/>
                    <a:lumOff val="15000"/>
                  </a:schemeClr>
                </a:solidFill>
                <a:latin typeface="+mn-ea"/>
                <a:ea typeface="+mn-ea"/>
              </a:rPr>
              <a:t>월 말 자영업자 취약차주의 대출 연체율은 </a:t>
            </a:r>
            <a:r>
              <a:rPr lang="en-US" altLang="ko-KR" sz="900" kern="0" dirty="0">
                <a:ln>
                  <a:solidFill>
                    <a:schemeClr val="bg1">
                      <a:lumMod val="50000"/>
                      <a:alpha val="0"/>
                    </a:schemeClr>
                  </a:solidFill>
                </a:ln>
                <a:solidFill>
                  <a:schemeClr val="tx1">
                    <a:lumMod val="85000"/>
                    <a:lumOff val="15000"/>
                  </a:schemeClr>
                </a:solidFill>
                <a:latin typeface="+mn-ea"/>
                <a:ea typeface="+mn-ea"/>
              </a:rPr>
              <a:t>10.0%</a:t>
            </a:r>
            <a:r>
              <a:rPr lang="ko-KR" altLang="en-US" sz="900" kern="0" dirty="0">
                <a:ln>
                  <a:solidFill>
                    <a:schemeClr val="bg1">
                      <a:lumMod val="50000"/>
                      <a:alpha val="0"/>
                    </a:schemeClr>
                  </a:solidFill>
                </a:ln>
                <a:solidFill>
                  <a:schemeClr val="tx1">
                    <a:lumMod val="85000"/>
                    <a:lumOff val="15000"/>
                  </a:schemeClr>
                </a:solidFill>
                <a:latin typeface="+mn-ea"/>
                <a:ea typeface="+mn-ea"/>
              </a:rPr>
              <a:t>로</a:t>
            </a:r>
            <a:r>
              <a:rPr lang="en-US" altLang="ko-KR" sz="900" kern="0" dirty="0">
                <a:ln>
                  <a:solidFill>
                    <a:schemeClr val="bg1">
                      <a:lumMod val="50000"/>
                      <a:alpha val="0"/>
                    </a:schemeClr>
                  </a:solidFill>
                </a:ln>
                <a:solidFill>
                  <a:schemeClr val="tx1">
                    <a:lumMod val="85000"/>
                    <a:lumOff val="15000"/>
                  </a:schemeClr>
                </a:solidFill>
                <a:latin typeface="+mn-ea"/>
                <a:ea typeface="+mn-ea"/>
              </a:rPr>
              <a:t> ’22</a:t>
            </a:r>
            <a:r>
              <a:rPr lang="ko-KR" altLang="en-US" sz="900" kern="0" dirty="0">
                <a:ln>
                  <a:solidFill>
                    <a:schemeClr val="bg1">
                      <a:lumMod val="50000"/>
                      <a:alpha val="0"/>
                    </a:schemeClr>
                  </a:solidFill>
                </a:ln>
                <a:solidFill>
                  <a:schemeClr val="tx1">
                    <a:lumMod val="85000"/>
                    <a:lumOff val="15000"/>
                  </a:schemeClr>
                </a:solidFill>
                <a:latin typeface="+mn-ea"/>
                <a:ea typeface="+mn-ea"/>
              </a:rPr>
              <a:t>년</a:t>
            </a:r>
            <a:r>
              <a:rPr lang="en-US" altLang="ko-KR" sz="900" kern="0" dirty="0">
                <a:ln>
                  <a:solidFill>
                    <a:schemeClr val="bg1">
                      <a:lumMod val="50000"/>
                      <a:alpha val="0"/>
                    </a:schemeClr>
                  </a:solidFill>
                </a:ln>
                <a:solidFill>
                  <a:schemeClr val="tx1">
                    <a:lumMod val="85000"/>
                    <a:lumOff val="15000"/>
                  </a:schemeClr>
                </a:solidFill>
                <a:latin typeface="+mn-ea"/>
                <a:ea typeface="+mn-ea"/>
              </a:rPr>
              <a:t>6</a:t>
            </a:r>
            <a:r>
              <a:rPr lang="ko-KR" altLang="en-US" sz="900" kern="0" dirty="0">
                <a:ln>
                  <a:solidFill>
                    <a:schemeClr val="bg1">
                      <a:lumMod val="50000"/>
                      <a:alpha val="0"/>
                    </a:schemeClr>
                  </a:solidFill>
                </a:ln>
                <a:solidFill>
                  <a:schemeClr val="tx1">
                    <a:lumMod val="85000"/>
                    <a:lumOff val="15000"/>
                  </a:schemeClr>
                </a:solidFill>
                <a:latin typeface="+mn-ea"/>
                <a:ea typeface="+mn-ea"/>
              </a:rPr>
              <a:t>월 말 대비 </a:t>
            </a:r>
            <a:r>
              <a:rPr lang="en-US" altLang="ko-KR" sz="900" kern="0" dirty="0">
                <a:ln>
                  <a:solidFill>
                    <a:schemeClr val="bg1">
                      <a:lumMod val="50000"/>
                      <a:alpha val="0"/>
                    </a:schemeClr>
                  </a:solidFill>
                </a:ln>
                <a:solidFill>
                  <a:schemeClr val="tx1">
                    <a:lumMod val="85000"/>
                    <a:lumOff val="15000"/>
                  </a:schemeClr>
                </a:solidFill>
                <a:latin typeface="+mn-ea"/>
                <a:ea typeface="+mn-ea"/>
              </a:rPr>
              <a:t>4.3%p </a:t>
            </a:r>
            <a:r>
              <a:rPr lang="ko-KR" altLang="en-US" sz="900" kern="0" dirty="0">
                <a:ln>
                  <a:solidFill>
                    <a:schemeClr val="bg1">
                      <a:lumMod val="50000"/>
                      <a:alpha val="0"/>
                    </a:schemeClr>
                  </a:solidFill>
                </a:ln>
                <a:solidFill>
                  <a:schemeClr val="tx1">
                    <a:lumMod val="85000"/>
                    <a:lumOff val="15000"/>
                  </a:schemeClr>
                </a:solidFill>
                <a:latin typeface="+mn-ea"/>
                <a:ea typeface="+mn-ea"/>
              </a:rPr>
              <a:t>상승했으며</a:t>
            </a:r>
            <a:r>
              <a:rPr lang="en-US" altLang="ko-KR" sz="900" kern="0" dirty="0">
                <a:ln>
                  <a:solidFill>
                    <a:schemeClr val="bg1">
                      <a:lumMod val="50000"/>
                      <a:alpha val="0"/>
                    </a:schemeClr>
                  </a:solidFill>
                </a:ln>
                <a:solidFill>
                  <a:schemeClr val="tx1">
                    <a:lumMod val="85000"/>
                    <a:lumOff val="15000"/>
                  </a:schemeClr>
                </a:solidFill>
                <a:latin typeface="+mn-ea"/>
                <a:ea typeface="+mn-ea"/>
              </a:rPr>
              <a:t>, </a:t>
            </a:r>
            <a:r>
              <a:rPr lang="ko-KR" altLang="en-US" sz="900" kern="0" dirty="0">
                <a:ln>
                  <a:solidFill>
                    <a:schemeClr val="bg1">
                      <a:lumMod val="50000"/>
                      <a:alpha val="0"/>
                    </a:schemeClr>
                  </a:solidFill>
                </a:ln>
                <a:solidFill>
                  <a:schemeClr val="tx1">
                    <a:lumMod val="85000"/>
                    <a:lumOff val="15000"/>
                  </a:schemeClr>
                </a:solidFill>
                <a:latin typeface="+mn-ea"/>
                <a:ea typeface="+mn-ea"/>
              </a:rPr>
              <a:t>은행권</a:t>
            </a:r>
            <a:r>
              <a:rPr lang="en-US" altLang="ko-KR" sz="900" kern="0" dirty="0">
                <a:ln>
                  <a:solidFill>
                    <a:schemeClr val="bg1">
                      <a:lumMod val="50000"/>
                      <a:alpha val="0"/>
                    </a:schemeClr>
                  </a:solidFill>
                </a:ln>
                <a:solidFill>
                  <a:schemeClr val="tx1">
                    <a:lumMod val="85000"/>
                    <a:lumOff val="15000"/>
                  </a:schemeClr>
                </a:solidFill>
                <a:latin typeface="+mn-ea"/>
                <a:ea typeface="+mn-ea"/>
              </a:rPr>
              <a:t> </a:t>
            </a:r>
            <a:r>
              <a:rPr lang="ko-KR" altLang="en-US" sz="900" kern="0" dirty="0">
                <a:ln>
                  <a:solidFill>
                    <a:schemeClr val="bg1">
                      <a:lumMod val="50000"/>
                      <a:alpha val="0"/>
                    </a:schemeClr>
                  </a:solidFill>
                </a:ln>
                <a:solidFill>
                  <a:schemeClr val="tx1">
                    <a:lumMod val="85000"/>
                    <a:lumOff val="15000"/>
                  </a:schemeClr>
                </a:solidFill>
                <a:latin typeface="+mn-ea"/>
                <a:ea typeface="+mn-ea"/>
              </a:rPr>
              <a:t>및 비은행권 모두 연체율이 오르며 대출 건전성이 저하되는 모습</a:t>
            </a:r>
            <a:endParaRPr lang="en-US" altLang="ko-KR" sz="900" kern="0" dirty="0">
              <a:ln>
                <a:solidFill>
                  <a:schemeClr val="bg1">
                    <a:lumMod val="50000"/>
                    <a:alpha val="0"/>
                  </a:schemeClr>
                </a:solidFill>
              </a:ln>
              <a:solidFill>
                <a:schemeClr val="tx1">
                  <a:lumMod val="85000"/>
                  <a:lumOff val="15000"/>
                </a:schemeClr>
              </a:solidFill>
              <a:latin typeface="+mn-ea"/>
              <a:ea typeface="+mn-ea"/>
            </a:endParaRPr>
          </a:p>
        </p:txBody>
      </p:sp>
      <p:sp>
        <p:nvSpPr>
          <p:cNvPr id="35" name="TextBox 34">
            <a:extLst>
              <a:ext uri="{FF2B5EF4-FFF2-40B4-BE49-F238E27FC236}">
                <a16:creationId xmlns:a16="http://schemas.microsoft.com/office/drawing/2014/main" id="{ED4486CA-A602-6C95-F8D9-79A543732AF8}"/>
              </a:ext>
            </a:extLst>
          </p:cNvPr>
          <p:cNvSpPr txBox="1"/>
          <p:nvPr/>
        </p:nvSpPr>
        <p:spPr>
          <a:xfrm>
            <a:off x="488948" y="4584364"/>
            <a:ext cx="3445588" cy="767802"/>
          </a:xfrm>
          <a:prstGeom prst="rect">
            <a:avLst/>
          </a:prstGeom>
          <a:solidFill>
            <a:schemeClr val="bg1">
              <a:lumMod val="95000"/>
            </a:schemeClr>
          </a:solidFill>
          <a:ln w="12700">
            <a:noFill/>
          </a:ln>
        </p:spPr>
        <p:style>
          <a:lnRef idx="2">
            <a:schemeClr val="accent6">
              <a:shade val="50000"/>
            </a:schemeClr>
          </a:lnRef>
          <a:fillRef idx="1">
            <a:schemeClr val="accent6"/>
          </a:fillRef>
          <a:effectRef idx="0">
            <a:schemeClr val="accent6"/>
          </a:effectRef>
          <a:fontRef idx="minor">
            <a:schemeClr val="lt1"/>
          </a:fontRef>
        </p:style>
        <p:txBody>
          <a:bodyPr lIns="108000" tIns="72000" rIns="108000" bIns="72000" rtlCol="0" anchor="ctr"/>
          <a:lstStyle>
            <a:defPPr>
              <a:defRPr lang="en-US"/>
            </a:defPPr>
            <a:lvl1pPr marL="171450" indent="-171450" algn="just">
              <a:spcAft>
                <a:spcPts val="600"/>
              </a:spcAft>
              <a:buFont typeface="Wingdings" panose="05000000000000000000" pitchFamily="2" charset="2"/>
              <a:buChar char="§"/>
              <a:defRPr sz="1000">
                <a:ln>
                  <a:solidFill>
                    <a:schemeClr val="bg1">
                      <a:lumMod val="75000"/>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90000" indent="-90000" fontAlgn="ctr">
              <a:lnSpc>
                <a:spcPct val="110000"/>
              </a:lnSpc>
              <a:spcAft>
                <a:spcPts val="300"/>
              </a:spcAft>
              <a:buFont typeface="Arial" panose="020B0604020202020204" pitchFamily="34" charset="0"/>
              <a:buChar char="•"/>
              <a:defRPr/>
            </a:pPr>
            <a:r>
              <a:rPr lang="en-US" altLang="ko-KR" sz="900" kern="0" dirty="0">
                <a:ln>
                  <a:solidFill>
                    <a:schemeClr val="bg1">
                      <a:lumMod val="50000"/>
                      <a:alpha val="0"/>
                    </a:schemeClr>
                  </a:solidFill>
                </a:ln>
                <a:solidFill>
                  <a:schemeClr val="tx1">
                    <a:lumMod val="85000"/>
                    <a:lumOff val="15000"/>
                  </a:schemeClr>
                </a:solidFill>
                <a:latin typeface="+mn-ea"/>
                <a:ea typeface="+mn-ea"/>
              </a:rPr>
              <a:t>’23</a:t>
            </a:r>
            <a:r>
              <a:rPr lang="ko-KR" altLang="en-US" sz="900" kern="0" dirty="0">
                <a:ln>
                  <a:solidFill>
                    <a:schemeClr val="bg1">
                      <a:lumMod val="50000"/>
                      <a:alpha val="0"/>
                    </a:schemeClr>
                  </a:solidFill>
                </a:ln>
                <a:solidFill>
                  <a:schemeClr val="tx1">
                    <a:lumMod val="85000"/>
                    <a:lumOff val="15000"/>
                  </a:schemeClr>
                </a:solidFill>
                <a:latin typeface="+mn-ea"/>
                <a:ea typeface="+mn-ea"/>
              </a:rPr>
              <a:t>년 </a:t>
            </a:r>
            <a:r>
              <a:rPr lang="en-US" altLang="ko-KR" sz="900" kern="0" dirty="0">
                <a:ln>
                  <a:solidFill>
                    <a:schemeClr val="bg1">
                      <a:lumMod val="50000"/>
                      <a:alpha val="0"/>
                    </a:schemeClr>
                  </a:solidFill>
                </a:ln>
                <a:solidFill>
                  <a:schemeClr val="tx1">
                    <a:lumMod val="85000"/>
                    <a:lumOff val="15000"/>
                  </a:schemeClr>
                </a:solidFill>
                <a:latin typeface="+mn-ea"/>
                <a:ea typeface="+mn-ea"/>
              </a:rPr>
              <a:t>6</a:t>
            </a:r>
            <a:r>
              <a:rPr lang="ko-KR" altLang="en-US" sz="900" kern="0" dirty="0">
                <a:ln>
                  <a:solidFill>
                    <a:schemeClr val="bg1">
                      <a:lumMod val="50000"/>
                      <a:alpha val="0"/>
                    </a:schemeClr>
                  </a:solidFill>
                </a:ln>
                <a:solidFill>
                  <a:schemeClr val="tx1">
                    <a:lumMod val="85000"/>
                    <a:lumOff val="15000"/>
                  </a:schemeClr>
                </a:solidFill>
                <a:latin typeface="+mn-ea"/>
                <a:ea typeface="+mn-ea"/>
              </a:rPr>
              <a:t>월 말 기준 코로나</a:t>
            </a:r>
            <a:r>
              <a:rPr lang="en-US" altLang="ko-KR" sz="900" kern="0" dirty="0">
                <a:ln>
                  <a:solidFill>
                    <a:schemeClr val="bg1">
                      <a:lumMod val="50000"/>
                      <a:alpha val="0"/>
                    </a:schemeClr>
                  </a:solidFill>
                </a:ln>
                <a:solidFill>
                  <a:schemeClr val="tx1">
                    <a:lumMod val="85000"/>
                    <a:lumOff val="15000"/>
                  </a:schemeClr>
                </a:solidFill>
                <a:latin typeface="+mn-ea"/>
                <a:ea typeface="+mn-ea"/>
              </a:rPr>
              <a:t>19 </a:t>
            </a:r>
            <a:r>
              <a:rPr lang="ko-KR" altLang="en-US" sz="900" kern="0" dirty="0">
                <a:ln>
                  <a:solidFill>
                    <a:schemeClr val="bg1">
                      <a:lumMod val="50000"/>
                      <a:alpha val="0"/>
                    </a:schemeClr>
                  </a:solidFill>
                </a:ln>
                <a:solidFill>
                  <a:schemeClr val="tx1">
                    <a:lumMod val="85000"/>
                    <a:lumOff val="15000"/>
                  </a:schemeClr>
                </a:solidFill>
                <a:latin typeface="+mn-ea"/>
                <a:ea typeface="+mn-ea"/>
              </a:rPr>
              <a:t>금융 지원 규모는 </a:t>
            </a:r>
            <a:r>
              <a:rPr lang="en-US" altLang="ko-KR" sz="900" kern="0" dirty="0">
                <a:ln>
                  <a:solidFill>
                    <a:schemeClr val="bg1">
                      <a:lumMod val="50000"/>
                      <a:alpha val="0"/>
                    </a:schemeClr>
                  </a:solidFill>
                </a:ln>
                <a:solidFill>
                  <a:schemeClr val="tx1">
                    <a:lumMod val="85000"/>
                    <a:lumOff val="15000"/>
                  </a:schemeClr>
                </a:solidFill>
                <a:latin typeface="+mn-ea"/>
                <a:ea typeface="+mn-ea"/>
              </a:rPr>
              <a:t>76.2</a:t>
            </a:r>
            <a:r>
              <a:rPr lang="ko-KR" altLang="en-US" sz="900" kern="0" dirty="0">
                <a:ln>
                  <a:solidFill>
                    <a:schemeClr val="bg1">
                      <a:lumMod val="50000"/>
                      <a:alpha val="0"/>
                    </a:schemeClr>
                  </a:solidFill>
                </a:ln>
                <a:solidFill>
                  <a:schemeClr val="tx1">
                    <a:lumMod val="85000"/>
                    <a:lumOff val="15000"/>
                  </a:schemeClr>
                </a:solidFill>
                <a:latin typeface="+mn-ea"/>
                <a:ea typeface="+mn-ea"/>
              </a:rPr>
              <a:t>조 원</a:t>
            </a:r>
            <a:r>
              <a:rPr lang="en-US" altLang="ko-KR" sz="900" kern="0" dirty="0">
                <a:ln>
                  <a:solidFill>
                    <a:schemeClr val="bg1">
                      <a:lumMod val="50000"/>
                      <a:alpha val="0"/>
                    </a:schemeClr>
                  </a:solidFill>
                </a:ln>
                <a:solidFill>
                  <a:schemeClr val="tx1">
                    <a:lumMod val="85000"/>
                    <a:lumOff val="15000"/>
                  </a:schemeClr>
                </a:solidFill>
                <a:latin typeface="+mn-ea"/>
                <a:ea typeface="+mn-ea"/>
              </a:rPr>
              <a:t>, 35</a:t>
            </a:r>
            <a:r>
              <a:rPr lang="ko-KR" altLang="en-US" sz="900" kern="0" dirty="0">
                <a:ln>
                  <a:solidFill>
                    <a:schemeClr val="bg1">
                      <a:lumMod val="50000"/>
                      <a:alpha val="0"/>
                    </a:schemeClr>
                  </a:solidFill>
                </a:ln>
                <a:solidFill>
                  <a:schemeClr val="tx1">
                    <a:lumMod val="85000"/>
                    <a:lumOff val="15000"/>
                  </a:schemeClr>
                </a:solidFill>
                <a:latin typeface="+mn-ea"/>
                <a:ea typeface="+mn-ea"/>
              </a:rPr>
              <a:t>만 명으로 </a:t>
            </a:r>
            <a:r>
              <a:rPr lang="en-US" altLang="ko-KR" sz="900" kern="0" dirty="0">
                <a:ln>
                  <a:solidFill>
                    <a:schemeClr val="bg1">
                      <a:lumMod val="50000"/>
                      <a:alpha val="0"/>
                    </a:schemeClr>
                  </a:solidFill>
                </a:ln>
                <a:solidFill>
                  <a:schemeClr val="tx1">
                    <a:lumMod val="85000"/>
                    <a:lumOff val="15000"/>
                  </a:schemeClr>
                </a:solidFill>
                <a:latin typeface="+mn-ea"/>
                <a:ea typeface="+mn-ea"/>
              </a:rPr>
              <a:t>’22</a:t>
            </a:r>
            <a:r>
              <a:rPr lang="ko-KR" altLang="en-US" sz="900" kern="0" dirty="0">
                <a:ln>
                  <a:solidFill>
                    <a:schemeClr val="bg1">
                      <a:lumMod val="50000"/>
                      <a:alpha val="0"/>
                    </a:schemeClr>
                  </a:solidFill>
                </a:ln>
                <a:solidFill>
                  <a:schemeClr val="tx1">
                    <a:lumMod val="85000"/>
                    <a:lumOff val="15000"/>
                  </a:schemeClr>
                </a:solidFill>
                <a:latin typeface="+mn-ea"/>
                <a:ea typeface="+mn-ea"/>
              </a:rPr>
              <a:t>년 </a:t>
            </a:r>
            <a:r>
              <a:rPr lang="en-US" altLang="ko-KR" sz="900" kern="0" dirty="0">
                <a:ln>
                  <a:solidFill>
                    <a:schemeClr val="bg1">
                      <a:lumMod val="50000"/>
                      <a:alpha val="0"/>
                    </a:schemeClr>
                  </a:solidFill>
                </a:ln>
                <a:solidFill>
                  <a:schemeClr val="tx1">
                    <a:lumMod val="85000"/>
                    <a:lumOff val="15000"/>
                  </a:schemeClr>
                </a:solidFill>
                <a:latin typeface="+mn-ea"/>
                <a:ea typeface="+mn-ea"/>
              </a:rPr>
              <a:t>9</a:t>
            </a:r>
            <a:r>
              <a:rPr lang="ko-KR" altLang="en-US" sz="900" kern="0" dirty="0">
                <a:ln>
                  <a:solidFill>
                    <a:schemeClr val="bg1">
                      <a:lumMod val="50000"/>
                      <a:alpha val="0"/>
                    </a:schemeClr>
                  </a:solidFill>
                </a:ln>
                <a:solidFill>
                  <a:schemeClr val="tx1">
                    <a:lumMod val="85000"/>
                    <a:lumOff val="15000"/>
                  </a:schemeClr>
                </a:solidFill>
                <a:latin typeface="+mn-ea"/>
                <a:ea typeface="+mn-ea"/>
              </a:rPr>
              <a:t>월 말 대비 약 </a:t>
            </a:r>
            <a:r>
              <a:rPr lang="en-US" altLang="ko-KR" sz="900" kern="0" dirty="0">
                <a:ln>
                  <a:solidFill>
                    <a:schemeClr val="bg1">
                      <a:lumMod val="50000"/>
                      <a:alpha val="0"/>
                    </a:schemeClr>
                  </a:solidFill>
                </a:ln>
                <a:solidFill>
                  <a:schemeClr val="tx1">
                    <a:lumMod val="85000"/>
                    <a:lumOff val="15000"/>
                  </a:schemeClr>
                </a:solidFill>
                <a:latin typeface="+mn-ea"/>
                <a:ea typeface="+mn-ea"/>
              </a:rPr>
              <a:t>24</a:t>
            </a:r>
            <a:r>
              <a:rPr lang="ko-KR" altLang="en-US" sz="900" kern="0" dirty="0">
                <a:ln>
                  <a:solidFill>
                    <a:schemeClr val="bg1">
                      <a:lumMod val="50000"/>
                      <a:alpha val="0"/>
                    </a:schemeClr>
                  </a:solidFill>
                </a:ln>
                <a:solidFill>
                  <a:schemeClr val="tx1">
                    <a:lumMod val="85000"/>
                    <a:lumOff val="15000"/>
                  </a:schemeClr>
                </a:solidFill>
                <a:latin typeface="+mn-ea"/>
                <a:ea typeface="+mn-ea"/>
              </a:rPr>
              <a:t>조 원</a:t>
            </a:r>
            <a:r>
              <a:rPr lang="en-US" altLang="ko-KR" sz="900" kern="0" dirty="0">
                <a:ln>
                  <a:solidFill>
                    <a:schemeClr val="bg1">
                      <a:lumMod val="50000"/>
                      <a:alpha val="0"/>
                    </a:schemeClr>
                  </a:solidFill>
                </a:ln>
                <a:solidFill>
                  <a:schemeClr val="tx1">
                    <a:lumMod val="85000"/>
                    <a:lumOff val="15000"/>
                  </a:schemeClr>
                </a:solidFill>
                <a:latin typeface="+mn-ea"/>
                <a:ea typeface="+mn-ea"/>
              </a:rPr>
              <a:t>, 8</a:t>
            </a:r>
            <a:r>
              <a:rPr lang="ko-KR" altLang="en-US" sz="900" kern="0" dirty="0">
                <a:ln>
                  <a:solidFill>
                    <a:schemeClr val="bg1">
                      <a:lumMod val="50000"/>
                      <a:alpha val="0"/>
                    </a:schemeClr>
                  </a:solidFill>
                </a:ln>
                <a:solidFill>
                  <a:schemeClr val="tx1">
                    <a:lumMod val="85000"/>
                    <a:lumOff val="15000"/>
                  </a:schemeClr>
                </a:solidFill>
                <a:latin typeface="+mn-ea"/>
                <a:ea typeface="+mn-ea"/>
              </a:rPr>
              <a:t>만 명</a:t>
            </a:r>
            <a:r>
              <a:rPr lang="en-US" altLang="ko-KR" sz="900" kern="0" dirty="0">
                <a:ln>
                  <a:solidFill>
                    <a:schemeClr val="bg1">
                      <a:lumMod val="50000"/>
                      <a:alpha val="0"/>
                    </a:schemeClr>
                  </a:solidFill>
                </a:ln>
                <a:solidFill>
                  <a:schemeClr val="tx1">
                    <a:lumMod val="85000"/>
                    <a:lumOff val="15000"/>
                  </a:schemeClr>
                </a:solidFill>
                <a:latin typeface="+mn-ea"/>
                <a:ea typeface="+mn-ea"/>
              </a:rPr>
              <a:t>(</a:t>
            </a:r>
            <a:r>
              <a:rPr lang="ko-KR" altLang="en-US" sz="900" kern="0" dirty="0">
                <a:ln>
                  <a:solidFill>
                    <a:schemeClr val="bg1">
                      <a:lumMod val="50000"/>
                      <a:alpha val="0"/>
                    </a:schemeClr>
                  </a:solidFill>
                </a:ln>
                <a:solidFill>
                  <a:schemeClr val="tx1">
                    <a:lumMod val="85000"/>
                    <a:lumOff val="15000"/>
                  </a:schemeClr>
                </a:solidFill>
                <a:latin typeface="+mn-ea"/>
                <a:ea typeface="+mn-ea"/>
              </a:rPr>
              <a:t>대출잔액 기준 </a:t>
            </a:r>
            <a:r>
              <a:rPr lang="en-US" altLang="ko-KR" sz="900" kern="0" dirty="0">
                <a:ln>
                  <a:solidFill>
                    <a:schemeClr val="bg1">
                      <a:lumMod val="50000"/>
                      <a:alpha val="0"/>
                    </a:schemeClr>
                  </a:solidFill>
                </a:ln>
                <a:solidFill>
                  <a:schemeClr val="tx1">
                    <a:lumMod val="85000"/>
                    <a:lumOff val="15000"/>
                  </a:schemeClr>
                </a:solidFill>
                <a:latin typeface="+mn-ea"/>
                <a:ea typeface="+mn-ea"/>
              </a:rPr>
              <a:t>24%, </a:t>
            </a:r>
            <a:r>
              <a:rPr lang="ko-KR" altLang="en-US" sz="900" kern="0" dirty="0">
                <a:ln>
                  <a:solidFill>
                    <a:schemeClr val="bg1">
                      <a:lumMod val="50000"/>
                      <a:alpha val="0"/>
                    </a:schemeClr>
                  </a:solidFill>
                </a:ln>
                <a:solidFill>
                  <a:schemeClr val="tx1">
                    <a:lumMod val="85000"/>
                    <a:lumOff val="15000"/>
                  </a:schemeClr>
                </a:solidFill>
                <a:latin typeface="+mn-ea"/>
                <a:ea typeface="+mn-ea"/>
              </a:rPr>
              <a:t>차주 수 기준 </a:t>
            </a:r>
            <a:r>
              <a:rPr lang="en-US" altLang="ko-KR" sz="900" kern="0" dirty="0">
                <a:ln>
                  <a:solidFill>
                    <a:schemeClr val="bg1">
                      <a:lumMod val="50000"/>
                      <a:alpha val="0"/>
                    </a:schemeClr>
                  </a:solidFill>
                </a:ln>
                <a:solidFill>
                  <a:schemeClr val="tx1">
                    <a:lumMod val="85000"/>
                    <a:lumOff val="15000"/>
                  </a:schemeClr>
                </a:solidFill>
                <a:latin typeface="+mn-ea"/>
                <a:ea typeface="+mn-ea"/>
              </a:rPr>
              <a:t>20%) </a:t>
            </a:r>
            <a:r>
              <a:rPr lang="ko-KR" altLang="en-US" sz="900" kern="0" dirty="0">
                <a:ln>
                  <a:solidFill>
                    <a:schemeClr val="bg1">
                      <a:lumMod val="50000"/>
                      <a:alpha val="0"/>
                    </a:schemeClr>
                  </a:solidFill>
                </a:ln>
                <a:solidFill>
                  <a:schemeClr val="tx1">
                    <a:lumMod val="85000"/>
                    <a:lumOff val="15000"/>
                  </a:schemeClr>
                </a:solidFill>
                <a:latin typeface="+mn-ea"/>
                <a:ea typeface="+mn-ea"/>
              </a:rPr>
              <a:t>감소</a:t>
            </a:r>
            <a:endParaRPr lang="en-US" altLang="ko-KR" sz="900" kern="0" dirty="0">
              <a:ln>
                <a:solidFill>
                  <a:schemeClr val="bg1">
                    <a:lumMod val="50000"/>
                    <a:alpha val="0"/>
                  </a:schemeClr>
                </a:solidFill>
              </a:ln>
              <a:solidFill>
                <a:schemeClr val="tx1">
                  <a:lumMod val="85000"/>
                  <a:lumOff val="15000"/>
                </a:schemeClr>
              </a:solidFill>
              <a:latin typeface="+mn-ea"/>
              <a:ea typeface="+mn-ea"/>
            </a:endParaRPr>
          </a:p>
          <a:p>
            <a:pPr marL="269875" indent="-182563" fontAlgn="ctr">
              <a:lnSpc>
                <a:spcPct val="110000"/>
              </a:lnSpc>
              <a:spcAft>
                <a:spcPts val="300"/>
              </a:spcAft>
              <a:buFontTx/>
              <a:buChar char="-"/>
              <a:defRPr/>
            </a:pPr>
            <a:r>
              <a:rPr lang="ko-KR" altLang="en-US" sz="900" kern="0" dirty="0">
                <a:ln>
                  <a:solidFill>
                    <a:schemeClr val="bg1">
                      <a:lumMod val="50000"/>
                      <a:alpha val="0"/>
                    </a:schemeClr>
                  </a:solidFill>
                </a:ln>
                <a:solidFill>
                  <a:schemeClr val="tx1">
                    <a:lumMod val="85000"/>
                    <a:lumOff val="15000"/>
                  </a:schemeClr>
                </a:solidFill>
                <a:latin typeface="+mn-ea"/>
                <a:ea typeface="+mn-ea"/>
              </a:rPr>
              <a:t>전체 지원 감소 대출잔액</a:t>
            </a:r>
            <a:r>
              <a:rPr lang="en-US" altLang="ko-KR" sz="900" kern="0" dirty="0">
                <a:ln>
                  <a:solidFill>
                    <a:schemeClr val="bg1">
                      <a:lumMod val="50000"/>
                      <a:alpha val="0"/>
                    </a:schemeClr>
                  </a:solidFill>
                </a:ln>
                <a:solidFill>
                  <a:schemeClr val="tx1">
                    <a:lumMod val="85000"/>
                    <a:lumOff val="15000"/>
                  </a:schemeClr>
                </a:solidFill>
                <a:latin typeface="+mn-ea"/>
                <a:ea typeface="+mn-ea"/>
              </a:rPr>
              <a:t>(</a:t>
            </a:r>
            <a:r>
              <a:rPr lang="ko-KR" altLang="en-US" sz="900" kern="0" dirty="0">
                <a:ln>
                  <a:solidFill>
                    <a:schemeClr val="bg1">
                      <a:lumMod val="50000"/>
                      <a:alpha val="0"/>
                    </a:schemeClr>
                  </a:solidFill>
                </a:ln>
                <a:solidFill>
                  <a:schemeClr val="tx1">
                    <a:lumMod val="85000"/>
                    <a:lumOff val="15000"/>
                  </a:schemeClr>
                </a:solidFill>
                <a:latin typeface="+mn-ea"/>
                <a:ea typeface="+mn-ea"/>
              </a:rPr>
              <a:t>약 </a:t>
            </a:r>
            <a:r>
              <a:rPr lang="en-US" altLang="ko-KR" sz="900" kern="0" dirty="0">
                <a:ln>
                  <a:solidFill>
                    <a:schemeClr val="bg1">
                      <a:lumMod val="50000"/>
                      <a:alpha val="0"/>
                    </a:schemeClr>
                  </a:solidFill>
                </a:ln>
                <a:solidFill>
                  <a:schemeClr val="tx1">
                    <a:lumMod val="85000"/>
                    <a:lumOff val="15000"/>
                  </a:schemeClr>
                </a:solidFill>
                <a:latin typeface="+mn-ea"/>
                <a:ea typeface="+mn-ea"/>
              </a:rPr>
              <a:t>24</a:t>
            </a:r>
            <a:r>
              <a:rPr lang="ko-KR" altLang="en-US" sz="900" kern="0" dirty="0">
                <a:ln>
                  <a:solidFill>
                    <a:schemeClr val="bg1">
                      <a:lumMod val="50000"/>
                      <a:alpha val="0"/>
                    </a:schemeClr>
                  </a:solidFill>
                </a:ln>
                <a:solidFill>
                  <a:schemeClr val="tx1">
                    <a:lumMod val="85000"/>
                    <a:lumOff val="15000"/>
                  </a:schemeClr>
                </a:solidFill>
                <a:latin typeface="+mn-ea"/>
                <a:ea typeface="+mn-ea"/>
              </a:rPr>
              <a:t>조 원</a:t>
            </a:r>
            <a:r>
              <a:rPr lang="en-US" altLang="ko-KR" sz="900" kern="0" dirty="0">
                <a:ln>
                  <a:solidFill>
                    <a:schemeClr val="bg1">
                      <a:lumMod val="50000"/>
                      <a:alpha val="0"/>
                    </a:schemeClr>
                  </a:solidFill>
                </a:ln>
                <a:solidFill>
                  <a:schemeClr val="tx1">
                    <a:lumMod val="85000"/>
                    <a:lumOff val="15000"/>
                  </a:schemeClr>
                </a:solidFill>
                <a:latin typeface="+mn-ea"/>
                <a:ea typeface="+mn-ea"/>
              </a:rPr>
              <a:t>) </a:t>
            </a:r>
            <a:r>
              <a:rPr lang="ko-KR" altLang="en-US" sz="900" kern="0" dirty="0">
                <a:ln>
                  <a:solidFill>
                    <a:schemeClr val="bg1">
                      <a:lumMod val="50000"/>
                      <a:alpha val="0"/>
                    </a:schemeClr>
                  </a:solidFill>
                </a:ln>
                <a:solidFill>
                  <a:schemeClr val="tx1">
                    <a:lumMod val="85000"/>
                    <a:lumOff val="15000"/>
                  </a:schemeClr>
                </a:solidFill>
                <a:latin typeface="+mn-ea"/>
                <a:ea typeface="+mn-ea"/>
              </a:rPr>
              <a:t>중 채무조정액은 </a:t>
            </a:r>
            <a:r>
              <a:rPr lang="en-US" altLang="ko-KR" sz="900" kern="0" dirty="0">
                <a:ln>
                  <a:solidFill>
                    <a:schemeClr val="bg1">
                      <a:lumMod val="50000"/>
                      <a:alpha val="0"/>
                    </a:schemeClr>
                  </a:solidFill>
                </a:ln>
                <a:solidFill>
                  <a:schemeClr val="tx1">
                    <a:lumMod val="85000"/>
                    <a:lumOff val="15000"/>
                  </a:schemeClr>
                </a:solidFill>
                <a:latin typeface="+mn-ea"/>
                <a:ea typeface="+mn-ea"/>
              </a:rPr>
              <a:t>1.6</a:t>
            </a:r>
            <a:r>
              <a:rPr lang="ko-KR" altLang="en-US" sz="900" kern="0" dirty="0">
                <a:ln>
                  <a:solidFill>
                    <a:schemeClr val="bg1">
                      <a:lumMod val="50000"/>
                      <a:alpha val="0"/>
                    </a:schemeClr>
                  </a:solidFill>
                </a:ln>
                <a:solidFill>
                  <a:schemeClr val="tx1">
                    <a:lumMod val="85000"/>
                    <a:lumOff val="15000"/>
                  </a:schemeClr>
                </a:solidFill>
                <a:latin typeface="+mn-ea"/>
                <a:ea typeface="+mn-ea"/>
              </a:rPr>
              <a:t>조 원</a:t>
            </a:r>
            <a:r>
              <a:rPr lang="en-US" altLang="ko-KR" sz="900" kern="0" dirty="0">
                <a:ln>
                  <a:solidFill>
                    <a:schemeClr val="bg1">
                      <a:lumMod val="50000"/>
                      <a:alpha val="0"/>
                    </a:schemeClr>
                  </a:solidFill>
                </a:ln>
                <a:solidFill>
                  <a:schemeClr val="tx1">
                    <a:lumMod val="85000"/>
                    <a:lumOff val="15000"/>
                  </a:schemeClr>
                </a:solidFill>
                <a:latin typeface="+mn-ea"/>
                <a:ea typeface="+mn-ea"/>
              </a:rPr>
              <a:t>, </a:t>
            </a:r>
            <a:r>
              <a:rPr lang="ko-KR" altLang="en-US" sz="900" kern="0" dirty="0" err="1">
                <a:ln>
                  <a:solidFill>
                    <a:schemeClr val="bg1">
                      <a:lumMod val="50000"/>
                      <a:alpha val="0"/>
                    </a:schemeClr>
                  </a:solidFill>
                </a:ln>
                <a:solidFill>
                  <a:schemeClr val="tx1">
                    <a:lumMod val="85000"/>
                    <a:lumOff val="15000"/>
                  </a:schemeClr>
                </a:solidFill>
                <a:latin typeface="+mn-ea"/>
                <a:ea typeface="+mn-ea"/>
              </a:rPr>
              <a:t>새출발기금을</a:t>
            </a:r>
            <a:r>
              <a:rPr lang="ko-KR" altLang="en-US" sz="900" kern="0" dirty="0">
                <a:ln>
                  <a:solidFill>
                    <a:schemeClr val="bg1">
                      <a:lumMod val="50000"/>
                      <a:alpha val="0"/>
                    </a:schemeClr>
                  </a:solidFill>
                </a:ln>
                <a:solidFill>
                  <a:schemeClr val="tx1">
                    <a:lumMod val="85000"/>
                    <a:lumOff val="15000"/>
                  </a:schemeClr>
                </a:solidFill>
                <a:latin typeface="+mn-ea"/>
                <a:ea typeface="+mn-ea"/>
              </a:rPr>
              <a:t> 통한 채무조정은 </a:t>
            </a:r>
            <a:r>
              <a:rPr lang="en-US" altLang="ko-KR" sz="900" kern="0" dirty="0">
                <a:ln>
                  <a:solidFill>
                    <a:schemeClr val="bg1">
                      <a:lumMod val="50000"/>
                      <a:alpha val="0"/>
                    </a:schemeClr>
                  </a:solidFill>
                </a:ln>
                <a:solidFill>
                  <a:schemeClr val="tx1">
                    <a:lumMod val="85000"/>
                    <a:lumOff val="15000"/>
                  </a:schemeClr>
                </a:solidFill>
                <a:latin typeface="+mn-ea"/>
                <a:ea typeface="+mn-ea"/>
              </a:rPr>
              <a:t>152</a:t>
            </a:r>
            <a:r>
              <a:rPr lang="ko-KR" altLang="en-US" sz="900" kern="0" dirty="0">
                <a:ln>
                  <a:solidFill>
                    <a:schemeClr val="bg1">
                      <a:lumMod val="50000"/>
                      <a:alpha val="0"/>
                    </a:schemeClr>
                  </a:solidFill>
                </a:ln>
                <a:solidFill>
                  <a:schemeClr val="tx1">
                    <a:lumMod val="85000"/>
                    <a:lumOff val="15000"/>
                  </a:schemeClr>
                </a:solidFill>
                <a:latin typeface="+mn-ea"/>
                <a:ea typeface="+mn-ea"/>
              </a:rPr>
              <a:t>억 원 수준 </a:t>
            </a:r>
            <a:endParaRPr lang="en-US" altLang="ko-KR" sz="900" kern="0" dirty="0">
              <a:ln>
                <a:solidFill>
                  <a:schemeClr val="bg1">
                    <a:lumMod val="50000"/>
                    <a:alpha val="0"/>
                  </a:schemeClr>
                </a:solidFill>
              </a:ln>
              <a:solidFill>
                <a:schemeClr val="tx1">
                  <a:lumMod val="85000"/>
                  <a:lumOff val="15000"/>
                </a:schemeClr>
              </a:solidFill>
              <a:latin typeface="+mn-ea"/>
              <a:ea typeface="+mn-ea"/>
            </a:endParaRPr>
          </a:p>
        </p:txBody>
      </p:sp>
    </p:spTree>
    <p:extLst>
      <p:ext uri="{BB962C8B-B14F-4D97-AF65-F5344CB8AC3E}">
        <p14:creationId xmlns:p14="http://schemas.microsoft.com/office/powerpoint/2010/main" val="70190143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텍스트 개체 틀 27">
            <a:extLst>
              <a:ext uri="{FF2B5EF4-FFF2-40B4-BE49-F238E27FC236}">
                <a16:creationId xmlns:a16="http://schemas.microsoft.com/office/drawing/2014/main" id="{259D3791-25DA-4E03-8E5F-258A6FDEB7E2}"/>
              </a:ext>
            </a:extLst>
          </p:cNvPr>
          <p:cNvSpPr>
            <a:spLocks noGrp="1"/>
          </p:cNvSpPr>
          <p:nvPr>
            <p:ph type="body" sz="quarter" idx="10"/>
          </p:nvPr>
        </p:nvSpPr>
        <p:spPr>
          <a:xfrm>
            <a:off x="488949" y="333149"/>
            <a:ext cx="8928101" cy="184666"/>
          </a:xfrm>
        </p:spPr>
        <p:txBody>
          <a:bodyPr/>
          <a:lstStyle/>
          <a:p>
            <a:r>
              <a:rPr lang="en-US" altLang="ko-KR" dirty="0"/>
              <a:t>Ⅳ. </a:t>
            </a:r>
            <a:r>
              <a:rPr lang="ko-KR" altLang="en-US" dirty="0"/>
              <a:t>국내 부실채권</a:t>
            </a:r>
            <a:r>
              <a:rPr lang="en-US" altLang="ko-KR" dirty="0"/>
              <a:t>(NPL) </a:t>
            </a:r>
            <a:r>
              <a:rPr lang="ko-KR" altLang="en-US" dirty="0"/>
              <a:t>시장 주요 이슈 </a:t>
            </a:r>
          </a:p>
        </p:txBody>
      </p:sp>
      <p:sp>
        <p:nvSpPr>
          <p:cNvPr id="29" name="텍스트 개체 틀 28">
            <a:extLst>
              <a:ext uri="{FF2B5EF4-FFF2-40B4-BE49-F238E27FC236}">
                <a16:creationId xmlns:a16="http://schemas.microsoft.com/office/drawing/2014/main" id="{D76A6FAF-1367-4DCA-84D3-8A949242B9D3}"/>
              </a:ext>
            </a:extLst>
          </p:cNvPr>
          <p:cNvSpPr>
            <a:spLocks noGrp="1"/>
          </p:cNvSpPr>
          <p:nvPr>
            <p:ph type="body" sz="quarter" idx="11"/>
          </p:nvPr>
        </p:nvSpPr>
        <p:spPr>
          <a:xfrm>
            <a:off x="488950" y="617249"/>
            <a:ext cx="8928100" cy="322262"/>
          </a:xfrm>
        </p:spPr>
        <p:txBody>
          <a:bodyPr/>
          <a:lstStyle/>
          <a:p>
            <a:pPr lvl="0"/>
            <a:r>
              <a:rPr lang="en-US" altLang="ko-KR" dirty="0"/>
              <a:t>6. </a:t>
            </a:r>
            <a:r>
              <a:rPr lang="ko-KR" altLang="en-US" dirty="0"/>
              <a:t>저축은행 등 비은행권의 </a:t>
            </a:r>
            <a:r>
              <a:rPr lang="ko-KR" altLang="en-US" dirty="0" err="1"/>
              <a:t>연체율</a:t>
            </a:r>
            <a:r>
              <a:rPr lang="ko-KR" altLang="en-US" dirty="0"/>
              <a:t> 증가 우려 확대 중 </a:t>
            </a:r>
          </a:p>
        </p:txBody>
      </p:sp>
      <p:sp>
        <p:nvSpPr>
          <p:cNvPr id="30" name="텍스트 개체 틀 29">
            <a:extLst>
              <a:ext uri="{FF2B5EF4-FFF2-40B4-BE49-F238E27FC236}">
                <a16:creationId xmlns:a16="http://schemas.microsoft.com/office/drawing/2014/main" id="{183C42BE-A3A8-4442-962E-02357DF3145F}"/>
              </a:ext>
            </a:extLst>
          </p:cNvPr>
          <p:cNvSpPr>
            <a:spLocks noGrp="1"/>
          </p:cNvSpPr>
          <p:nvPr>
            <p:ph type="body" sz="quarter" idx="13"/>
          </p:nvPr>
        </p:nvSpPr>
        <p:spPr>
          <a:xfrm>
            <a:off x="488950" y="1162050"/>
            <a:ext cx="8928100" cy="865188"/>
          </a:xfrm>
        </p:spPr>
        <p:txBody>
          <a:bodyPr/>
          <a:lstStyle/>
          <a:p>
            <a:pPr lvl="0" algn="just"/>
            <a:r>
              <a:rPr lang="en-US" altLang="ko-KR" dirty="0"/>
              <a:t>’21~’22</a:t>
            </a:r>
            <a:r>
              <a:rPr lang="ko-KR" altLang="en-US" dirty="0"/>
              <a:t>년 높은 수익을 실현했던 저축은행은 </a:t>
            </a:r>
            <a:r>
              <a:rPr lang="en-US" altLang="ko-KR" dirty="0"/>
              <a:t>’23</a:t>
            </a:r>
            <a:r>
              <a:rPr lang="ko-KR" altLang="en-US" dirty="0"/>
              <a:t>년 상반기 적자 전환하며 자산건전성이 약화됨</a:t>
            </a:r>
            <a:r>
              <a:rPr lang="en-US" altLang="ko-KR" dirty="0"/>
              <a:t>. </a:t>
            </a:r>
            <a:r>
              <a:rPr lang="ko-KR" altLang="en-US" dirty="0"/>
              <a:t>최근 연체율과 </a:t>
            </a:r>
            <a:r>
              <a:rPr lang="ko-KR" altLang="en-US" dirty="0" err="1"/>
              <a:t>고정이하여신비율이</a:t>
            </a:r>
            <a:r>
              <a:rPr lang="ko-KR" altLang="en-US" dirty="0"/>
              <a:t> 상승세이며</a:t>
            </a:r>
            <a:r>
              <a:rPr lang="en-US" altLang="ko-KR" dirty="0"/>
              <a:t>, </a:t>
            </a:r>
            <a:r>
              <a:rPr lang="ko-KR" altLang="en-US" dirty="0"/>
              <a:t>적극적으로 연체채권이 정리되고 있음</a:t>
            </a:r>
            <a:r>
              <a:rPr lang="en-US" altLang="ko-KR" dirty="0"/>
              <a:t>. </a:t>
            </a:r>
            <a:r>
              <a:rPr lang="ko-KR" altLang="en-US" dirty="0"/>
              <a:t>향후 고금리와 경기 약화 지속 시</a:t>
            </a:r>
            <a:r>
              <a:rPr lang="en-US" altLang="ko-KR" dirty="0"/>
              <a:t>, </a:t>
            </a:r>
            <a:r>
              <a:rPr lang="ko-KR" altLang="en-US" dirty="0"/>
              <a:t>저축은행의 부실채권 매각 규모가 확대될 수 있으며</a:t>
            </a:r>
            <a:r>
              <a:rPr lang="en-US" altLang="ko-KR" dirty="0"/>
              <a:t>, </a:t>
            </a:r>
            <a:r>
              <a:rPr lang="ko-KR" altLang="en-US" dirty="0"/>
              <a:t>관련 매입가격</a:t>
            </a:r>
            <a:r>
              <a:rPr lang="en-US" altLang="ko-KR" dirty="0"/>
              <a:t>·</a:t>
            </a:r>
            <a:r>
              <a:rPr lang="ko-KR" altLang="en-US" dirty="0"/>
              <a:t>채권평가방법 등의 역량이 중요해질 전망</a:t>
            </a:r>
          </a:p>
        </p:txBody>
      </p:sp>
      <p:sp>
        <p:nvSpPr>
          <p:cNvPr id="26" name="TextBox 25">
            <a:extLst>
              <a:ext uri="{FF2B5EF4-FFF2-40B4-BE49-F238E27FC236}">
                <a16:creationId xmlns:a16="http://schemas.microsoft.com/office/drawing/2014/main" id="{6DD5534C-CCCB-4654-A76A-90154AE82E0E}"/>
              </a:ext>
            </a:extLst>
          </p:cNvPr>
          <p:cNvSpPr txBox="1"/>
          <p:nvPr/>
        </p:nvSpPr>
        <p:spPr>
          <a:xfrm>
            <a:off x="489000" y="5845499"/>
            <a:ext cx="7531050"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금융감독원</a:t>
            </a:r>
            <a:r>
              <a:rPr lang="en-US" altLang="ko-KR" dirty="0">
                <a:solidFill>
                  <a:schemeClr val="bg1">
                    <a:lumMod val="50000"/>
                  </a:schemeClr>
                </a:solidFill>
              </a:rPr>
              <a:t>(2023.8.29), ‘2023</a:t>
            </a:r>
            <a:r>
              <a:rPr lang="ko-KR" altLang="en-US" dirty="0">
                <a:solidFill>
                  <a:schemeClr val="bg1">
                    <a:lumMod val="50000"/>
                  </a:schemeClr>
                </a:solidFill>
              </a:rPr>
              <a:t>년 상반기 저축은행 영업실적</a:t>
            </a:r>
            <a:r>
              <a:rPr lang="en-US" altLang="ko-KR" dirty="0">
                <a:solidFill>
                  <a:schemeClr val="bg1">
                    <a:lumMod val="50000"/>
                  </a:schemeClr>
                </a:solidFill>
              </a:rPr>
              <a:t>(</a:t>
            </a:r>
            <a:r>
              <a:rPr lang="ko-KR" altLang="en-US" dirty="0">
                <a:solidFill>
                  <a:schemeClr val="bg1">
                    <a:lumMod val="50000"/>
                  </a:schemeClr>
                </a:solidFill>
              </a:rPr>
              <a:t>잠정</a:t>
            </a:r>
            <a:r>
              <a:rPr lang="en-US" altLang="ko-KR" dirty="0">
                <a:solidFill>
                  <a:schemeClr val="bg1">
                    <a:lumMod val="50000"/>
                  </a:schemeClr>
                </a:solidFill>
              </a:rPr>
              <a:t>)’, </a:t>
            </a:r>
            <a:r>
              <a:rPr lang="ko-KR" altLang="en-US" dirty="0">
                <a:solidFill>
                  <a:schemeClr val="bg1">
                    <a:lumMod val="50000"/>
                  </a:schemeClr>
                </a:solidFill>
              </a:rPr>
              <a:t>금융감독원</a:t>
            </a:r>
            <a:r>
              <a:rPr lang="en-US" altLang="ko-KR" dirty="0">
                <a:solidFill>
                  <a:schemeClr val="bg1">
                    <a:lumMod val="50000"/>
                  </a:schemeClr>
                </a:solidFill>
              </a:rPr>
              <a:t>(2022.9.20), ‘2022</a:t>
            </a:r>
            <a:r>
              <a:rPr lang="ko-KR" altLang="en-US" dirty="0">
                <a:solidFill>
                  <a:schemeClr val="bg1">
                    <a:lumMod val="50000"/>
                  </a:schemeClr>
                </a:solidFill>
              </a:rPr>
              <a:t>년 상반기 저축은행 영업실적</a:t>
            </a:r>
            <a:r>
              <a:rPr lang="en-US" altLang="ko-KR" dirty="0">
                <a:solidFill>
                  <a:schemeClr val="bg1">
                    <a:lumMod val="50000"/>
                  </a:schemeClr>
                </a:solidFill>
              </a:rPr>
              <a:t>(</a:t>
            </a:r>
            <a:r>
              <a:rPr lang="ko-KR" altLang="en-US" dirty="0">
                <a:solidFill>
                  <a:schemeClr val="bg1">
                    <a:lumMod val="50000"/>
                  </a:schemeClr>
                </a:solidFill>
              </a:rPr>
              <a:t>잠정</a:t>
            </a:r>
            <a:r>
              <a:rPr lang="en-US" altLang="ko-KR" dirty="0">
                <a:solidFill>
                  <a:schemeClr val="bg1">
                    <a:lumMod val="50000"/>
                  </a:schemeClr>
                </a:solidFill>
              </a:rPr>
              <a:t>)’</a:t>
            </a:r>
          </a:p>
          <a:p>
            <a:r>
              <a:rPr lang="en-US" altLang="ko-KR" dirty="0">
                <a:solidFill>
                  <a:schemeClr val="bg1">
                    <a:lumMod val="50000"/>
                  </a:schemeClr>
                </a:solidFill>
              </a:rPr>
              <a:t>Note: </a:t>
            </a:r>
            <a:r>
              <a:rPr lang="ko-KR" altLang="en-US" dirty="0">
                <a:solidFill>
                  <a:schemeClr val="bg1">
                    <a:lumMod val="50000"/>
                  </a:schemeClr>
                </a:solidFill>
              </a:rPr>
              <a:t>각 해당연도 영업 중인 </a:t>
            </a:r>
            <a:r>
              <a:rPr lang="en-US" altLang="ko-KR" dirty="0">
                <a:solidFill>
                  <a:schemeClr val="bg1">
                    <a:lumMod val="50000"/>
                  </a:schemeClr>
                </a:solidFill>
              </a:rPr>
              <a:t>79</a:t>
            </a:r>
            <a:r>
              <a:rPr lang="ko-KR" altLang="en-US" dirty="0">
                <a:solidFill>
                  <a:schemeClr val="bg1">
                    <a:lumMod val="50000"/>
                  </a:schemeClr>
                </a:solidFill>
              </a:rPr>
              <a:t>개 저축은행 기준 </a:t>
            </a:r>
          </a:p>
        </p:txBody>
      </p:sp>
      <p:grpSp>
        <p:nvGrpSpPr>
          <p:cNvPr id="25" name="그룹 24">
            <a:extLst>
              <a:ext uri="{FF2B5EF4-FFF2-40B4-BE49-F238E27FC236}">
                <a16:creationId xmlns:a16="http://schemas.microsoft.com/office/drawing/2014/main" id="{4F01A0A2-7DAD-4A30-B4A4-BB06621D6B82}"/>
              </a:ext>
            </a:extLst>
          </p:cNvPr>
          <p:cNvGrpSpPr/>
          <p:nvPr/>
        </p:nvGrpSpPr>
        <p:grpSpPr>
          <a:xfrm>
            <a:off x="488948" y="2176483"/>
            <a:ext cx="8928054" cy="276837"/>
            <a:chOff x="704850" y="2013298"/>
            <a:chExt cx="4140200" cy="276837"/>
          </a:xfrm>
        </p:grpSpPr>
        <p:sp>
          <p:nvSpPr>
            <p:cNvPr id="31" name="TextBox 30">
              <a:extLst>
                <a:ext uri="{FF2B5EF4-FFF2-40B4-BE49-F238E27FC236}">
                  <a16:creationId xmlns:a16="http://schemas.microsoft.com/office/drawing/2014/main" id="{330AD3DD-BA49-49ED-1910-36459D6EE9B1}"/>
                </a:ext>
              </a:extLst>
            </p:cNvPr>
            <p:cNvSpPr txBox="1"/>
            <p:nvPr/>
          </p:nvSpPr>
          <p:spPr>
            <a:xfrm>
              <a:off x="704850" y="2046854"/>
              <a:ext cx="4140200" cy="200055"/>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ko-KR" altLang="en-US" sz="1300" dirty="0">
                  <a:ln>
                    <a:solidFill>
                      <a:prstClr val="white">
                        <a:lumMod val="75000"/>
                        <a:alpha val="0"/>
                      </a:prstClr>
                    </a:solidFill>
                  </a:ln>
                  <a:solidFill>
                    <a:srgbClr val="00338D"/>
                  </a:solidFill>
                  <a:latin typeface="KoPub돋움체 Bold" panose="00000800000000000000" pitchFamily="2" charset="-127"/>
                  <a:ea typeface="KoPub돋움체 Bold" panose="00000800000000000000" pitchFamily="2" charset="-127"/>
                  <a:cs typeface="Univers for KPMG"/>
                </a:rPr>
                <a:t>최근 저축은행 경영성과 및 자산건전성 추이 </a:t>
              </a:r>
              <a:endPar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endParaRPr>
            </a:p>
          </p:txBody>
        </p:sp>
        <p:cxnSp>
          <p:nvCxnSpPr>
            <p:cNvPr id="32" name="직선 연결선 31">
              <a:extLst>
                <a:ext uri="{FF2B5EF4-FFF2-40B4-BE49-F238E27FC236}">
                  <a16:creationId xmlns:a16="http://schemas.microsoft.com/office/drawing/2014/main" id="{B9C03D72-2F05-1FA4-98FC-FF192297F8E7}"/>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3" name="직선 연결선 32">
              <a:extLst>
                <a:ext uri="{FF2B5EF4-FFF2-40B4-BE49-F238E27FC236}">
                  <a16:creationId xmlns:a16="http://schemas.microsoft.com/office/drawing/2014/main" id="{35CAE3DD-25A8-10A9-8E69-AEE567CF436A}"/>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40" name="TextBox 39">
            <a:extLst>
              <a:ext uri="{FF2B5EF4-FFF2-40B4-BE49-F238E27FC236}">
                <a16:creationId xmlns:a16="http://schemas.microsoft.com/office/drawing/2014/main" id="{78044A0D-66D8-4E1D-9F7A-37E988857140}"/>
              </a:ext>
            </a:extLst>
          </p:cNvPr>
          <p:cNvSpPr txBox="1"/>
          <p:nvPr/>
        </p:nvSpPr>
        <p:spPr>
          <a:xfrm>
            <a:off x="5124484" y="2593616"/>
            <a:ext cx="424796"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억 원</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 %)</a:t>
            </a:r>
          </a:p>
        </p:txBody>
      </p:sp>
      <p:sp>
        <p:nvSpPr>
          <p:cNvPr id="49" name="TextBox 48">
            <a:extLst>
              <a:ext uri="{FF2B5EF4-FFF2-40B4-BE49-F238E27FC236}">
                <a16:creationId xmlns:a16="http://schemas.microsoft.com/office/drawing/2014/main" id="{E8F6D812-00BE-8C76-C55B-ABFCC85F8931}"/>
              </a:ext>
            </a:extLst>
          </p:cNvPr>
          <p:cNvSpPr txBox="1"/>
          <p:nvPr/>
        </p:nvSpPr>
        <p:spPr>
          <a:xfrm>
            <a:off x="1923738" y="2511958"/>
            <a:ext cx="2190750" cy="230832"/>
          </a:xfrm>
          <a:prstGeom prst="rect">
            <a:avLst/>
          </a:prstGeom>
          <a:noFill/>
        </p:spPr>
        <p:txBody>
          <a:bodyPr wrap="square" rtlCol="0">
            <a:spAutoFit/>
          </a:bodyPr>
          <a:lstStyle>
            <a:defPPr>
              <a:defRPr lang="en-US"/>
            </a:defPPr>
            <a:lvl1pPr algn="ctr">
              <a:defRPr sz="900" b="1" i="0" u="none" strike="noStrike" baseline="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defRPr>
            </a:lvl1pPr>
          </a:lstStyle>
          <a:p>
            <a:r>
              <a:rPr lang="en-US" altLang="ko-KR" dirty="0"/>
              <a:t>&lt;</a:t>
            </a:r>
            <a:r>
              <a:rPr lang="ko-KR" altLang="en-US" dirty="0"/>
              <a:t> 저축은행 상반기 경영실적 추이 </a:t>
            </a:r>
            <a:r>
              <a:rPr lang="en-US" altLang="ko-KR" dirty="0"/>
              <a:t>&gt; </a:t>
            </a:r>
            <a:endParaRPr lang="ko-KR" altLang="en-US" dirty="0"/>
          </a:p>
        </p:txBody>
      </p:sp>
      <p:sp>
        <p:nvSpPr>
          <p:cNvPr id="50" name="TextBox 49">
            <a:extLst>
              <a:ext uri="{FF2B5EF4-FFF2-40B4-BE49-F238E27FC236}">
                <a16:creationId xmlns:a16="http://schemas.microsoft.com/office/drawing/2014/main" id="{C6F04342-B09E-6CAD-F0DE-91B6107CC131}"/>
              </a:ext>
            </a:extLst>
          </p:cNvPr>
          <p:cNvSpPr txBox="1"/>
          <p:nvPr/>
        </p:nvSpPr>
        <p:spPr>
          <a:xfrm>
            <a:off x="702929" y="4199785"/>
            <a:ext cx="2190750" cy="230832"/>
          </a:xfrm>
          <a:prstGeom prst="rect">
            <a:avLst/>
          </a:prstGeom>
          <a:noFill/>
        </p:spPr>
        <p:txBody>
          <a:bodyPr wrap="square" rtlCol="0">
            <a:spAutoFit/>
          </a:bodyPr>
          <a:lstStyle>
            <a:defPPr>
              <a:defRPr lang="en-US"/>
            </a:defPPr>
            <a:lvl1pPr algn="ctr">
              <a:defRPr sz="900" b="1" i="0" u="none" strike="noStrike" baseline="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defRPr>
            </a:lvl1pPr>
          </a:lstStyle>
          <a:p>
            <a:r>
              <a:rPr lang="en-US" altLang="ko-KR" dirty="0"/>
              <a:t>&lt;</a:t>
            </a:r>
            <a:r>
              <a:rPr lang="ko-KR" altLang="en-US" dirty="0"/>
              <a:t> 저축은행</a:t>
            </a:r>
            <a:r>
              <a:rPr lang="en-US" altLang="ko-KR" dirty="0"/>
              <a:t> </a:t>
            </a:r>
            <a:r>
              <a:rPr lang="ko-KR" altLang="en-US" dirty="0" err="1"/>
              <a:t>연체율</a:t>
            </a:r>
            <a:r>
              <a:rPr lang="ko-KR" altLang="en-US" dirty="0"/>
              <a:t> 추이 </a:t>
            </a:r>
            <a:r>
              <a:rPr lang="en-US" altLang="ko-KR" dirty="0"/>
              <a:t>&gt; </a:t>
            </a:r>
            <a:endParaRPr lang="ko-KR" altLang="en-US" dirty="0"/>
          </a:p>
        </p:txBody>
      </p:sp>
      <p:graphicFrame>
        <p:nvGraphicFramePr>
          <p:cNvPr id="55" name="차트 54">
            <a:extLst>
              <a:ext uri="{FF2B5EF4-FFF2-40B4-BE49-F238E27FC236}">
                <a16:creationId xmlns:a16="http://schemas.microsoft.com/office/drawing/2014/main" id="{B949A4A2-CBD1-8970-1D55-15E5576CAC3D}"/>
              </a:ext>
            </a:extLst>
          </p:cNvPr>
          <p:cNvGraphicFramePr/>
          <p:nvPr>
            <p:extLst>
              <p:ext uri="{D42A27DB-BD31-4B8C-83A1-F6EECF244321}">
                <p14:modId xmlns:p14="http://schemas.microsoft.com/office/powerpoint/2010/main" val="208177514"/>
              </p:ext>
            </p:extLst>
          </p:nvPr>
        </p:nvGraphicFramePr>
        <p:xfrm>
          <a:off x="391779" y="4403203"/>
          <a:ext cx="2693704" cy="1499559"/>
        </p:xfrm>
        <a:graphic>
          <a:graphicData uri="http://schemas.openxmlformats.org/drawingml/2006/chart">
            <c:chart xmlns:c="http://schemas.openxmlformats.org/drawingml/2006/chart" xmlns:r="http://schemas.openxmlformats.org/officeDocument/2006/relationships" r:id="rId3"/>
          </a:graphicData>
        </a:graphic>
      </p:graphicFrame>
      <p:sp>
        <p:nvSpPr>
          <p:cNvPr id="57" name="TextBox 56">
            <a:extLst>
              <a:ext uri="{FF2B5EF4-FFF2-40B4-BE49-F238E27FC236}">
                <a16:creationId xmlns:a16="http://schemas.microsoft.com/office/drawing/2014/main" id="{64032BA6-3D83-8257-BA5F-CF706CD3197A}"/>
              </a:ext>
            </a:extLst>
          </p:cNvPr>
          <p:cNvSpPr txBox="1"/>
          <p:nvPr/>
        </p:nvSpPr>
        <p:spPr>
          <a:xfrm>
            <a:off x="482596" y="4485924"/>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
        <p:nvSpPr>
          <p:cNvPr id="82" name="직사각형 81">
            <a:extLst>
              <a:ext uri="{FF2B5EF4-FFF2-40B4-BE49-F238E27FC236}">
                <a16:creationId xmlns:a16="http://schemas.microsoft.com/office/drawing/2014/main" id="{6A474093-FE0D-A03D-5849-42A44845262F}"/>
              </a:ext>
            </a:extLst>
          </p:cNvPr>
          <p:cNvSpPr/>
          <p:nvPr/>
        </p:nvSpPr>
        <p:spPr>
          <a:xfrm>
            <a:off x="5743575" y="2511959"/>
            <a:ext cx="3673475" cy="3333540"/>
          </a:xfrm>
          <a:prstGeom prst="rect">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44000" tIns="72000" rIns="144000" bIns="72000" rtlCol="0" anchor="ctr"/>
          <a:lstStyle/>
          <a:p>
            <a:pPr algn="just">
              <a:spcAft>
                <a:spcPts val="600"/>
              </a:spcAft>
            </a:pPr>
            <a:r>
              <a:rPr lang="en-US" altLang="ko-KR" sz="800" b="1" dirty="0">
                <a:ln>
                  <a:solidFill>
                    <a:schemeClr val="tx2">
                      <a:alpha val="0"/>
                    </a:schemeClr>
                  </a:solidFill>
                </a:ln>
                <a:solidFill>
                  <a:schemeClr val="accent1"/>
                </a:solidFill>
                <a:latin typeface="KoPub돋움체 Medium" panose="00000600000000000000" pitchFamily="2" charset="-127"/>
                <a:ea typeface="KoPub돋움체 Medium" panose="00000600000000000000" pitchFamily="2" charset="-127"/>
                <a:cs typeface="Univers for KPMG"/>
              </a:rPr>
              <a:t>1. </a:t>
            </a:r>
            <a:r>
              <a:rPr lang="ko-KR" altLang="en-US" sz="900" b="1" dirty="0">
                <a:ln>
                  <a:solidFill>
                    <a:schemeClr val="tx2">
                      <a:alpha val="0"/>
                    </a:schemeClr>
                  </a:solidFill>
                </a:ln>
                <a:solidFill>
                  <a:schemeClr val="accent1"/>
                </a:solidFill>
                <a:latin typeface="KoPub돋움체 Medium" panose="00000600000000000000" pitchFamily="2" charset="-127"/>
                <a:ea typeface="KoPub돋움체 Medium" panose="00000600000000000000" pitchFamily="2" charset="-127"/>
                <a:cs typeface="Univers for KPMG"/>
              </a:rPr>
              <a:t>최근 저축은행 영업실적 급감 및 </a:t>
            </a:r>
            <a:r>
              <a:rPr lang="ko-KR" altLang="en-US" sz="900" b="1" dirty="0" err="1">
                <a:ln>
                  <a:solidFill>
                    <a:schemeClr val="tx2">
                      <a:alpha val="0"/>
                    </a:schemeClr>
                  </a:solidFill>
                </a:ln>
                <a:solidFill>
                  <a:schemeClr val="accent1"/>
                </a:solidFill>
                <a:latin typeface="KoPub돋움체 Medium" panose="00000600000000000000" pitchFamily="2" charset="-127"/>
                <a:ea typeface="KoPub돋움체 Medium" panose="00000600000000000000" pitchFamily="2" charset="-127"/>
                <a:cs typeface="Univers for KPMG"/>
              </a:rPr>
              <a:t>연체율</a:t>
            </a:r>
            <a:r>
              <a:rPr lang="ko-KR" altLang="en-US" sz="900" b="1" dirty="0">
                <a:ln>
                  <a:solidFill>
                    <a:schemeClr val="tx2">
                      <a:alpha val="0"/>
                    </a:schemeClr>
                  </a:solidFill>
                </a:ln>
                <a:solidFill>
                  <a:schemeClr val="accent1"/>
                </a:solidFill>
                <a:latin typeface="KoPub돋움체 Medium" panose="00000600000000000000" pitchFamily="2" charset="-127"/>
                <a:ea typeface="KoPub돋움체 Medium" panose="00000600000000000000" pitchFamily="2" charset="-127"/>
                <a:cs typeface="Univers for KPMG"/>
              </a:rPr>
              <a:t> 상승세  </a:t>
            </a:r>
            <a:endParaRPr lang="en-US" altLang="ko-KR" sz="900" b="1" dirty="0">
              <a:ln>
                <a:solidFill>
                  <a:schemeClr val="tx2">
                    <a:alpha val="0"/>
                  </a:schemeClr>
                </a:solidFill>
              </a:ln>
              <a:solidFill>
                <a:schemeClr val="accent1"/>
              </a:solidFill>
              <a:latin typeface="KoPub돋움체 Medium" panose="00000600000000000000" pitchFamily="2" charset="-127"/>
              <a:ea typeface="KoPub돋움체 Medium" panose="00000600000000000000" pitchFamily="2" charset="-127"/>
              <a:cs typeface="Univers for KPMG"/>
            </a:endParaRPr>
          </a:p>
          <a:p>
            <a:pPr marL="266700" indent="-88900" algn="just">
              <a:spcAft>
                <a:spcPts val="600"/>
              </a:spcAft>
              <a:buFont typeface="Arial" panose="020B0604020202020204" pitchFamily="34" charset="0"/>
              <a:buChar char="•"/>
            </a:pP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23.6</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월 말 저축은행 총대출은 </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109.3</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조 원으로 전년 말</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(115.0</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조 원</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 </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대비 △</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5.7</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조 원</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(↓4.9%) </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감소한 가운데 ‘</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23</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년 상반기 당기순이익은 △</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962</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억 원으로 전년 동기</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(8,956</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억 원</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 </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대비 △</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9,918</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억 원 감소</a:t>
            </a:r>
          </a:p>
          <a:p>
            <a:pPr marL="266700" indent="-88900" algn="just">
              <a:spcAft>
                <a:spcPts val="600"/>
              </a:spcAft>
              <a:buFont typeface="Arial" panose="020B0604020202020204" pitchFamily="34" charset="0"/>
              <a:buChar char="•"/>
            </a:pP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23.6</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월 말 </a:t>
            </a:r>
            <a:r>
              <a:rPr lang="ko-KR" altLang="en-US" sz="900" dirty="0" err="1">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총여신</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 연체율은 </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5.3%</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로 전년 말</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(3.4%) </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대비 </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1.9%p </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상승하였으며</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 </a:t>
            </a:r>
            <a:r>
              <a:rPr lang="ko-KR" altLang="en-US" sz="900" dirty="0" err="1">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고정이하여신비율</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 역시 동 기간 </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1.5%p</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 상승한 </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5.6%</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를 기록 </a:t>
            </a:r>
            <a:endPar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endParaRPr>
          </a:p>
          <a:p>
            <a:pPr marL="450850" indent="-184150" algn="just">
              <a:spcAft>
                <a:spcPts val="600"/>
              </a:spcAft>
              <a:buFontTx/>
              <a:buChar char="-"/>
            </a:pP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다만</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 2</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분기 </a:t>
            </a:r>
            <a:r>
              <a:rPr lang="ko-KR" altLang="en-US" sz="900" dirty="0" err="1">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연체율</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 상승폭</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(0.3%p)</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은 </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1</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분기</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(1.7%p) </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대비 크게 둔화</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 </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이는 신규연체 감소</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(‘23.1</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분기</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 3.9</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조 원 → </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2</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분기</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 3.5</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조 원</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 </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및 적극적인 상</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매각 등에 따른 연체정리 확대</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(‘23.1</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분기</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 2.0</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조 원 → </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2</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분기 </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3.3</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조 원</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 </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등에 주로 기인</a:t>
            </a:r>
          </a:p>
          <a:p>
            <a:pPr marL="88900" indent="-88900" algn="just">
              <a:spcAft>
                <a:spcPts val="600"/>
              </a:spcAft>
            </a:pPr>
            <a:r>
              <a:rPr lang="en-US" altLang="ko-KR" sz="900" b="1" dirty="0">
                <a:ln>
                  <a:solidFill>
                    <a:schemeClr val="tx2">
                      <a:alpha val="0"/>
                    </a:schemeClr>
                  </a:solidFill>
                </a:ln>
                <a:solidFill>
                  <a:schemeClr val="accent1"/>
                </a:solidFill>
                <a:latin typeface="KoPub돋움체 Medium" panose="00000600000000000000" pitchFamily="2" charset="-127"/>
                <a:ea typeface="KoPub돋움체 Medium" panose="00000600000000000000" pitchFamily="2" charset="-127"/>
              </a:rPr>
              <a:t>2. </a:t>
            </a:r>
            <a:r>
              <a:rPr lang="ko-KR" altLang="en-US" sz="900" b="1" dirty="0">
                <a:ln>
                  <a:solidFill>
                    <a:schemeClr val="tx2">
                      <a:alpha val="0"/>
                    </a:schemeClr>
                  </a:solidFill>
                </a:ln>
                <a:solidFill>
                  <a:schemeClr val="accent1"/>
                </a:solidFill>
                <a:latin typeface="KoPub돋움체 Medium" panose="00000600000000000000" pitchFamily="2" charset="-127"/>
                <a:ea typeface="KoPub돋움체 Medium" panose="00000600000000000000" pitchFamily="2" charset="-127"/>
              </a:rPr>
              <a:t>경기 회복 모멘텀이 약화되는 가운데 저축은행 부실채권 매각 확대가 예상되며</a:t>
            </a:r>
            <a:r>
              <a:rPr lang="en-US" altLang="ko-KR" sz="900" b="1" dirty="0">
                <a:ln>
                  <a:solidFill>
                    <a:schemeClr val="tx2">
                      <a:alpha val="0"/>
                    </a:schemeClr>
                  </a:solidFill>
                </a:ln>
                <a:solidFill>
                  <a:schemeClr val="accent1"/>
                </a:solidFill>
                <a:latin typeface="KoPub돋움체 Medium" panose="00000600000000000000" pitchFamily="2" charset="-127"/>
                <a:ea typeface="KoPub돋움체 Medium" panose="00000600000000000000" pitchFamily="2" charset="-127"/>
              </a:rPr>
              <a:t>, </a:t>
            </a:r>
            <a:r>
              <a:rPr lang="ko-KR" altLang="en-US" sz="900" b="1" dirty="0">
                <a:ln>
                  <a:solidFill>
                    <a:schemeClr val="tx2">
                      <a:alpha val="0"/>
                    </a:schemeClr>
                  </a:solidFill>
                </a:ln>
                <a:solidFill>
                  <a:schemeClr val="accent1"/>
                </a:solidFill>
                <a:latin typeface="KoPub돋움체 Medium" panose="00000600000000000000" pitchFamily="2" charset="-127"/>
                <a:ea typeface="KoPub돋움체 Medium" panose="00000600000000000000" pitchFamily="2" charset="-127"/>
              </a:rPr>
              <a:t>해당 채권에 대한 </a:t>
            </a:r>
            <a:r>
              <a:rPr lang="en-US" altLang="ko-KR" sz="900" b="1" dirty="0">
                <a:ln>
                  <a:solidFill>
                    <a:schemeClr val="tx2">
                      <a:alpha val="0"/>
                    </a:schemeClr>
                  </a:solidFill>
                </a:ln>
                <a:solidFill>
                  <a:schemeClr val="accent1"/>
                </a:solidFill>
                <a:latin typeface="KoPub돋움체 Medium" panose="00000600000000000000" pitchFamily="2" charset="-127"/>
                <a:ea typeface="KoPub돋움체 Medium" panose="00000600000000000000" pitchFamily="2" charset="-127"/>
              </a:rPr>
              <a:t>NPL </a:t>
            </a:r>
            <a:r>
              <a:rPr lang="ko-KR" altLang="en-US" sz="900" b="1" dirty="0">
                <a:ln>
                  <a:solidFill>
                    <a:schemeClr val="tx2">
                      <a:alpha val="0"/>
                    </a:schemeClr>
                  </a:solidFill>
                </a:ln>
                <a:solidFill>
                  <a:schemeClr val="accent1"/>
                </a:solidFill>
                <a:latin typeface="KoPub돋움체 Medium" panose="00000600000000000000" pitchFamily="2" charset="-127"/>
                <a:ea typeface="KoPub돋움체 Medium" panose="00000600000000000000" pitchFamily="2" charset="-127"/>
              </a:rPr>
              <a:t>매입사의 역할과 역량 필요 </a:t>
            </a:r>
            <a:endParaRPr lang="en-US" altLang="ko-KR" sz="900" b="1" dirty="0">
              <a:ln>
                <a:solidFill>
                  <a:schemeClr val="tx2">
                    <a:alpha val="0"/>
                  </a:schemeClr>
                </a:solidFill>
              </a:ln>
              <a:solidFill>
                <a:schemeClr val="accent1"/>
              </a:solidFill>
              <a:latin typeface="KoPub돋움체 Medium" panose="00000600000000000000" pitchFamily="2" charset="-127"/>
              <a:ea typeface="KoPub돋움체 Medium" panose="00000600000000000000" pitchFamily="2" charset="-127"/>
            </a:endParaRPr>
          </a:p>
          <a:p>
            <a:pPr marL="266700" indent="-88900" algn="just">
              <a:spcAft>
                <a:spcPts val="600"/>
              </a:spcAft>
              <a:buFont typeface="Arial" panose="020B0604020202020204" pitchFamily="34" charset="0"/>
              <a:buChar char="•"/>
            </a:pP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고금리 지속</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 </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국내 경기 약화와 취약계층 중심 </a:t>
            </a:r>
            <a:r>
              <a:rPr lang="ko-KR" altLang="en-US" sz="900" dirty="0" err="1">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연체율</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 상승 시</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 </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자산건전성 관리 차원에서 저축은행은 부실채권을 단계적으로 정리할 가능성이 높고</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 </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이에 시장에 부실채권 매각 규모 확대 가능</a:t>
            </a:r>
            <a:endPar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endParaRPr>
          </a:p>
          <a:p>
            <a:pPr marL="266700" indent="-88900" algn="just">
              <a:spcAft>
                <a:spcPts val="600"/>
              </a:spcAft>
              <a:buFont typeface="Arial" panose="020B0604020202020204" pitchFamily="34" charset="0"/>
              <a:buChar char="•"/>
            </a:pP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NPL </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매입사의</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 </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경우</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 </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저축은행 부실채권 매입가격</a:t>
            </a:r>
            <a:r>
              <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 </a:t>
            </a:r>
            <a:r>
              <a:rPr lang="ko-KR" altLang="en-US"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채권평가 방법 등 관련 역량이 사업 기회 확보의 핵심으로 부상할 전망</a:t>
            </a:r>
            <a:endParaRPr lang="en-US" altLang="ko-KR" sz="9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endParaRPr>
          </a:p>
        </p:txBody>
      </p:sp>
      <p:graphicFrame>
        <p:nvGraphicFramePr>
          <p:cNvPr id="2" name="표 1">
            <a:extLst>
              <a:ext uri="{FF2B5EF4-FFF2-40B4-BE49-F238E27FC236}">
                <a16:creationId xmlns:a16="http://schemas.microsoft.com/office/drawing/2014/main" id="{B46516C8-EACE-2F0D-866A-C7B224607F13}"/>
              </a:ext>
            </a:extLst>
          </p:cNvPr>
          <p:cNvGraphicFramePr>
            <a:graphicFrameLocks noGrp="1"/>
          </p:cNvGraphicFramePr>
          <p:nvPr>
            <p:extLst>
              <p:ext uri="{D42A27DB-BD31-4B8C-83A1-F6EECF244321}">
                <p14:modId xmlns:p14="http://schemas.microsoft.com/office/powerpoint/2010/main" val="2462612013"/>
              </p:ext>
            </p:extLst>
          </p:nvPr>
        </p:nvGraphicFramePr>
        <p:xfrm>
          <a:off x="488948" y="2755537"/>
          <a:ext cx="5060330" cy="1400751"/>
        </p:xfrm>
        <a:graphic>
          <a:graphicData uri="http://schemas.openxmlformats.org/drawingml/2006/table">
            <a:tbl>
              <a:tblPr>
                <a:tableStyleId>{5C22544A-7EE6-4342-B048-85BDC9FD1C3A}</a:tableStyleId>
              </a:tblPr>
              <a:tblGrid>
                <a:gridCol w="153009">
                  <a:extLst>
                    <a:ext uri="{9D8B030D-6E8A-4147-A177-3AD203B41FA5}">
                      <a16:colId xmlns:a16="http://schemas.microsoft.com/office/drawing/2014/main" val="856373772"/>
                    </a:ext>
                  </a:extLst>
                </a:gridCol>
                <a:gridCol w="1131441">
                  <a:extLst>
                    <a:ext uri="{9D8B030D-6E8A-4147-A177-3AD203B41FA5}">
                      <a16:colId xmlns:a16="http://schemas.microsoft.com/office/drawing/2014/main" val="984982810"/>
                    </a:ext>
                  </a:extLst>
                </a:gridCol>
                <a:gridCol w="755176">
                  <a:extLst>
                    <a:ext uri="{9D8B030D-6E8A-4147-A177-3AD203B41FA5}">
                      <a16:colId xmlns:a16="http://schemas.microsoft.com/office/drawing/2014/main" val="256001491"/>
                    </a:ext>
                  </a:extLst>
                </a:gridCol>
                <a:gridCol w="755176">
                  <a:extLst>
                    <a:ext uri="{9D8B030D-6E8A-4147-A177-3AD203B41FA5}">
                      <a16:colId xmlns:a16="http://schemas.microsoft.com/office/drawing/2014/main" val="4035833321"/>
                    </a:ext>
                  </a:extLst>
                </a:gridCol>
                <a:gridCol w="755176">
                  <a:extLst>
                    <a:ext uri="{9D8B030D-6E8A-4147-A177-3AD203B41FA5}">
                      <a16:colId xmlns:a16="http://schemas.microsoft.com/office/drawing/2014/main" val="4076677335"/>
                    </a:ext>
                  </a:extLst>
                </a:gridCol>
                <a:gridCol w="755176">
                  <a:extLst>
                    <a:ext uri="{9D8B030D-6E8A-4147-A177-3AD203B41FA5}">
                      <a16:colId xmlns:a16="http://schemas.microsoft.com/office/drawing/2014/main" val="493461011"/>
                    </a:ext>
                  </a:extLst>
                </a:gridCol>
                <a:gridCol w="755176">
                  <a:extLst>
                    <a:ext uri="{9D8B030D-6E8A-4147-A177-3AD203B41FA5}">
                      <a16:colId xmlns:a16="http://schemas.microsoft.com/office/drawing/2014/main" val="658179974"/>
                    </a:ext>
                  </a:extLst>
                </a:gridCol>
              </a:tblGrid>
              <a:tr h="155639">
                <a:tc rowSpan="2" gridSpan="2">
                  <a:txBody>
                    <a:bodyPr/>
                    <a:lstStyle/>
                    <a:p>
                      <a:pPr marL="0" indent="0" algn="l" fontAlgn="ctr" latinLnBrk="1">
                        <a:buNone/>
                      </a:pPr>
                      <a:endParaRPr lang="ko-KR" altLang="en-US" sz="900" b="0" i="0" dirty="0">
                        <a:ln>
                          <a:solidFill>
                            <a:prstClr val="white">
                              <a:lumMod val="75000"/>
                              <a:alpha val="0"/>
                            </a:prstClr>
                          </a:solidFill>
                        </a:ln>
                        <a:solidFill>
                          <a:schemeClr val="tx1">
                            <a:lumMod val="65000"/>
                            <a:lumOff val="35000"/>
                          </a:schemeClr>
                        </a:solidFill>
                        <a:latin typeface="+mn-ea"/>
                        <a:ea typeface="+mn-ea"/>
                        <a:cs typeface="+mn-cs"/>
                      </a:endParaRPr>
                    </a:p>
                  </a:txBody>
                  <a:tcPr marL="9525" marR="9525" marT="9525" marB="0" anchor="ctr">
                    <a:lnL w="12700" cmpd="sng">
                      <a:noFill/>
                    </a:lnL>
                    <a:lnR w="3175" cap="flat" cmpd="sng" algn="ctr">
                      <a:solidFill>
                        <a:schemeClr val="bg1">
                          <a:lumMod val="50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rowSpan="2" hMerge="1">
                  <a:txBody>
                    <a:bodyPr/>
                    <a:lstStyle/>
                    <a:p>
                      <a:pPr marL="0" indent="0" algn="l" fontAlgn="ctr" latinLnBrk="1">
                        <a:buNone/>
                      </a:pPr>
                      <a:r>
                        <a:rPr lang="ko-KR" altLang="en-US" sz="900" b="0" i="0">
                          <a:ln>
                            <a:solidFill>
                              <a:prstClr val="white">
                                <a:lumMod val="75000"/>
                                <a:alpha val="0"/>
                              </a:prstClr>
                            </a:solidFill>
                          </a:ln>
                          <a:solidFill>
                            <a:schemeClr val="tx1">
                              <a:lumMod val="65000"/>
                              <a:lumOff val="35000"/>
                            </a:schemeClr>
                          </a:solidFill>
                          <a:latin typeface="+mn-ea"/>
                          <a:ea typeface="+mn-ea"/>
                          <a:cs typeface="+mn-cs"/>
                        </a:rPr>
                        <a:t>　</a:t>
                      </a:r>
                    </a:p>
                  </a:txBody>
                  <a:tcPr marL="9525" marR="9525" marT="9525" marB="0" anchor="ctr"/>
                </a:tc>
                <a:tc rowSpan="2">
                  <a:txBody>
                    <a:bodyPr/>
                    <a:lstStyle/>
                    <a:p>
                      <a:pPr marL="0" indent="0" algn="ctr" fontAlgn="ctr" latinLnBrk="1">
                        <a:buNone/>
                      </a:pPr>
                      <a:r>
                        <a:rPr lang="en-US" altLang="ko-KR" sz="900" b="0" i="0" dirty="0">
                          <a:ln>
                            <a:solidFill>
                              <a:prstClr val="white">
                                <a:lumMod val="75000"/>
                                <a:alpha val="0"/>
                              </a:prstClr>
                            </a:solidFill>
                          </a:ln>
                          <a:solidFill>
                            <a:schemeClr val="tx1">
                              <a:lumMod val="65000"/>
                              <a:lumOff val="35000"/>
                            </a:schemeClr>
                          </a:solidFill>
                          <a:latin typeface="+mn-ea"/>
                          <a:ea typeface="+mn-ea"/>
                          <a:cs typeface="+mn-cs"/>
                        </a:rPr>
                        <a:t>’21</a:t>
                      </a: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년 </a:t>
                      </a:r>
                      <a:r>
                        <a:rPr lang="en-US" altLang="ko-KR" sz="900" b="0" i="0" dirty="0">
                          <a:ln>
                            <a:solidFill>
                              <a:prstClr val="white">
                                <a:lumMod val="75000"/>
                                <a:alpha val="0"/>
                              </a:prstClr>
                            </a:solidFill>
                          </a:ln>
                          <a:solidFill>
                            <a:schemeClr val="tx1">
                              <a:lumMod val="65000"/>
                              <a:lumOff val="35000"/>
                            </a:schemeClr>
                          </a:solidFill>
                          <a:latin typeface="+mn-ea"/>
                          <a:ea typeface="+mn-ea"/>
                          <a:cs typeface="+mn-cs"/>
                        </a:rPr>
                        <a:t>1~6</a:t>
                      </a: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월</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p>
                      <a:pPr marL="0" indent="0" algn="ctr" fontAlgn="ctr" latinLnBrk="1">
                        <a:buNone/>
                      </a:pPr>
                      <a:r>
                        <a:rPr lang="en-US" altLang="ko-KR" sz="900" b="0" i="0" dirty="0">
                          <a:ln>
                            <a:solidFill>
                              <a:prstClr val="white">
                                <a:lumMod val="75000"/>
                                <a:alpha val="0"/>
                              </a:prstClr>
                            </a:solidFill>
                          </a:ln>
                          <a:solidFill>
                            <a:schemeClr val="tx1">
                              <a:lumMod val="65000"/>
                              <a:lumOff val="35000"/>
                            </a:schemeClr>
                          </a:solidFill>
                          <a:latin typeface="+mn-ea"/>
                          <a:ea typeface="+mn-ea"/>
                          <a:cs typeface="+mn-cs"/>
                        </a:rPr>
                        <a:t>’22</a:t>
                      </a: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년</a:t>
                      </a:r>
                      <a:r>
                        <a:rPr lang="en-US" altLang="ko-KR" sz="900" b="0" i="0" dirty="0">
                          <a:ln>
                            <a:solidFill>
                              <a:prstClr val="white">
                                <a:lumMod val="75000"/>
                                <a:alpha val="0"/>
                              </a:prstClr>
                            </a:solidFill>
                          </a:ln>
                          <a:solidFill>
                            <a:schemeClr val="tx1">
                              <a:lumMod val="65000"/>
                              <a:lumOff val="35000"/>
                            </a:schemeClr>
                          </a:solidFill>
                          <a:latin typeface="+mn-ea"/>
                          <a:ea typeface="+mn-ea"/>
                          <a:cs typeface="+mn-cs"/>
                        </a:rPr>
                        <a:t>1~6</a:t>
                      </a: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월</a:t>
                      </a:r>
                      <a:endParaRPr lang="en-US" altLang="ko-KR" sz="900" b="0" i="0" dirty="0">
                        <a:ln>
                          <a:solidFill>
                            <a:prstClr val="white">
                              <a:lumMod val="75000"/>
                              <a:alpha val="0"/>
                            </a:prstClr>
                          </a:solidFill>
                        </a:ln>
                        <a:solidFill>
                          <a:schemeClr val="tx1">
                            <a:lumMod val="65000"/>
                            <a:lumOff val="35000"/>
                          </a:schemeClr>
                        </a:solidFill>
                        <a:latin typeface="+mn-ea"/>
                        <a:ea typeface="+mn-ea"/>
                        <a:cs typeface="+mn-cs"/>
                      </a:endParaRPr>
                    </a:p>
                    <a:p>
                      <a:pPr marL="0" indent="0" algn="ctr" fontAlgn="ctr" latinLnBrk="1">
                        <a:buNone/>
                      </a:pPr>
                      <a:r>
                        <a:rPr lang="en-US" altLang="ko-KR" sz="900" b="0" i="0" dirty="0">
                          <a:ln>
                            <a:solidFill>
                              <a:prstClr val="white">
                                <a:lumMod val="75000"/>
                                <a:alpha val="0"/>
                              </a:prstClr>
                            </a:solidFill>
                          </a:ln>
                          <a:solidFill>
                            <a:schemeClr val="tx1">
                              <a:lumMod val="65000"/>
                              <a:lumOff val="35000"/>
                            </a:schemeClr>
                          </a:solidFill>
                          <a:latin typeface="+mn-ea"/>
                          <a:ea typeface="+mn-ea"/>
                          <a:cs typeface="+mn-cs"/>
                        </a:rPr>
                        <a:t>(</a:t>
                      </a:r>
                      <a:r>
                        <a:rPr lang="en-US" sz="900" b="0" i="0" dirty="0">
                          <a:ln>
                            <a:solidFill>
                              <a:prstClr val="white">
                                <a:lumMod val="75000"/>
                                <a:alpha val="0"/>
                              </a:prstClr>
                            </a:solidFill>
                          </a:ln>
                          <a:solidFill>
                            <a:schemeClr val="tx1">
                              <a:lumMod val="65000"/>
                              <a:lumOff val="35000"/>
                            </a:schemeClr>
                          </a:solidFill>
                          <a:latin typeface="+mn-ea"/>
                          <a:ea typeface="+mn-ea"/>
                          <a:cs typeface="+mn-cs"/>
                        </a:rPr>
                        <a:t>A)</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p>
                      <a:pPr marL="0" indent="0" algn="ctr" fontAlgn="ctr" latinLnBrk="1">
                        <a:buNone/>
                      </a:pPr>
                      <a:r>
                        <a:rPr lang="en-US" altLang="ko-KR" sz="900" b="1" i="0" dirty="0">
                          <a:ln>
                            <a:solidFill>
                              <a:prstClr val="white">
                                <a:lumMod val="75000"/>
                                <a:alpha val="0"/>
                              </a:prstClr>
                            </a:solidFill>
                          </a:ln>
                          <a:solidFill>
                            <a:schemeClr val="tx1">
                              <a:lumMod val="65000"/>
                              <a:lumOff val="35000"/>
                            </a:schemeClr>
                          </a:solidFill>
                          <a:latin typeface="+mj-lt"/>
                          <a:ea typeface="+mn-ea"/>
                          <a:cs typeface="+mn-cs"/>
                        </a:rPr>
                        <a:t>’23</a:t>
                      </a:r>
                      <a:r>
                        <a:rPr lang="ko-KR" altLang="en-US" sz="900" b="1" i="0" dirty="0">
                          <a:ln>
                            <a:solidFill>
                              <a:prstClr val="white">
                                <a:lumMod val="75000"/>
                                <a:alpha val="0"/>
                              </a:prstClr>
                            </a:solidFill>
                          </a:ln>
                          <a:solidFill>
                            <a:schemeClr val="tx1">
                              <a:lumMod val="65000"/>
                              <a:lumOff val="35000"/>
                            </a:schemeClr>
                          </a:solidFill>
                          <a:latin typeface="+mj-lt"/>
                          <a:ea typeface="+mn-ea"/>
                          <a:cs typeface="+mn-cs"/>
                        </a:rPr>
                        <a:t>년 </a:t>
                      </a:r>
                      <a:r>
                        <a:rPr lang="en-US" altLang="ko-KR" sz="900" b="1" i="0" dirty="0">
                          <a:ln>
                            <a:solidFill>
                              <a:prstClr val="white">
                                <a:lumMod val="75000"/>
                                <a:alpha val="0"/>
                              </a:prstClr>
                            </a:solidFill>
                          </a:ln>
                          <a:solidFill>
                            <a:schemeClr val="tx1">
                              <a:lumMod val="65000"/>
                              <a:lumOff val="35000"/>
                            </a:schemeClr>
                          </a:solidFill>
                          <a:latin typeface="+mj-lt"/>
                          <a:ea typeface="+mn-ea"/>
                          <a:cs typeface="+mn-cs"/>
                        </a:rPr>
                        <a:t>1~6</a:t>
                      </a:r>
                      <a:r>
                        <a:rPr lang="ko-KR" altLang="en-US" sz="900" b="1" i="0" dirty="0">
                          <a:ln>
                            <a:solidFill>
                              <a:prstClr val="white">
                                <a:lumMod val="75000"/>
                                <a:alpha val="0"/>
                              </a:prstClr>
                            </a:solidFill>
                          </a:ln>
                          <a:solidFill>
                            <a:schemeClr val="tx1">
                              <a:lumMod val="65000"/>
                              <a:lumOff val="35000"/>
                            </a:schemeClr>
                          </a:solidFill>
                          <a:latin typeface="+mj-lt"/>
                          <a:ea typeface="+mn-ea"/>
                          <a:cs typeface="+mn-cs"/>
                        </a:rPr>
                        <a:t>월</a:t>
                      </a:r>
                      <a:endParaRPr lang="en-US" altLang="ko-KR" sz="900" b="1" i="0" dirty="0">
                        <a:ln>
                          <a:solidFill>
                            <a:prstClr val="white">
                              <a:lumMod val="75000"/>
                              <a:alpha val="0"/>
                            </a:prstClr>
                          </a:solidFill>
                        </a:ln>
                        <a:solidFill>
                          <a:schemeClr val="tx1">
                            <a:lumMod val="65000"/>
                            <a:lumOff val="35000"/>
                          </a:schemeClr>
                        </a:solidFill>
                        <a:latin typeface="+mj-lt"/>
                        <a:ea typeface="+mn-ea"/>
                        <a:cs typeface="+mn-cs"/>
                      </a:endParaRPr>
                    </a:p>
                    <a:p>
                      <a:pPr marL="0" indent="0" algn="ctr" fontAlgn="ctr" latinLnBrk="1">
                        <a:buNone/>
                      </a:pPr>
                      <a:r>
                        <a:rPr lang="en-US" altLang="ko-KR" sz="900" b="1" i="0" dirty="0">
                          <a:ln>
                            <a:solidFill>
                              <a:prstClr val="white">
                                <a:lumMod val="75000"/>
                                <a:alpha val="0"/>
                              </a:prstClr>
                            </a:solidFill>
                          </a:ln>
                          <a:solidFill>
                            <a:schemeClr val="tx1">
                              <a:lumMod val="65000"/>
                              <a:lumOff val="35000"/>
                            </a:schemeClr>
                          </a:solidFill>
                          <a:latin typeface="+mj-lt"/>
                          <a:ea typeface="+mn-ea"/>
                          <a:cs typeface="+mn-cs"/>
                        </a:rPr>
                        <a:t>(</a:t>
                      </a:r>
                      <a:r>
                        <a:rPr lang="en-US" sz="900" b="1" i="0" dirty="0">
                          <a:ln>
                            <a:solidFill>
                              <a:prstClr val="white">
                                <a:lumMod val="75000"/>
                                <a:alpha val="0"/>
                              </a:prstClr>
                            </a:solidFill>
                          </a:ln>
                          <a:solidFill>
                            <a:schemeClr val="tx1">
                              <a:lumMod val="65000"/>
                              <a:lumOff val="35000"/>
                            </a:schemeClr>
                          </a:solidFill>
                          <a:latin typeface="+mj-lt"/>
                          <a:ea typeface="+mn-ea"/>
                          <a:cs typeface="+mn-cs"/>
                        </a:rPr>
                        <a:t>B)</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p>
                      <a:pPr marL="0" indent="0" algn="ctr" fontAlgn="ctr" latinLnBrk="1">
                        <a:buNone/>
                      </a:pP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증감</a:t>
                      </a:r>
                      <a:endParaRPr lang="en-US" altLang="ko-KR" sz="900" b="0" i="0" dirty="0">
                        <a:ln>
                          <a:solidFill>
                            <a:prstClr val="white">
                              <a:lumMod val="75000"/>
                              <a:alpha val="0"/>
                            </a:prstClr>
                          </a:solidFill>
                        </a:ln>
                        <a:solidFill>
                          <a:schemeClr val="tx1">
                            <a:lumMod val="65000"/>
                            <a:lumOff val="35000"/>
                          </a:schemeClr>
                        </a:solidFill>
                        <a:latin typeface="+mn-ea"/>
                        <a:ea typeface="+mn-ea"/>
                        <a:cs typeface="+mn-cs"/>
                      </a:endParaRPr>
                    </a:p>
                    <a:p>
                      <a:pPr marL="0" indent="0" algn="ctr" fontAlgn="ctr" latinLnBrk="1">
                        <a:buNone/>
                      </a:pPr>
                      <a:r>
                        <a:rPr lang="en-US" altLang="ko-KR" sz="900" b="0" i="0" dirty="0">
                          <a:ln>
                            <a:solidFill>
                              <a:prstClr val="white">
                                <a:lumMod val="75000"/>
                                <a:alpha val="0"/>
                              </a:prstClr>
                            </a:solidFill>
                          </a:ln>
                          <a:solidFill>
                            <a:schemeClr val="tx1">
                              <a:lumMod val="65000"/>
                              <a:lumOff val="35000"/>
                            </a:schemeClr>
                          </a:solidFill>
                          <a:latin typeface="+mn-ea"/>
                          <a:ea typeface="+mn-ea"/>
                          <a:cs typeface="+mn-cs"/>
                        </a:rPr>
                        <a:t>(</a:t>
                      </a:r>
                      <a:r>
                        <a:rPr lang="en-US" sz="900" b="0" i="0" dirty="0">
                          <a:ln>
                            <a:solidFill>
                              <a:prstClr val="white">
                                <a:lumMod val="75000"/>
                                <a:alpha val="0"/>
                              </a:prstClr>
                            </a:solidFill>
                          </a:ln>
                          <a:solidFill>
                            <a:schemeClr val="tx1">
                              <a:lumMod val="65000"/>
                              <a:lumOff val="35000"/>
                            </a:schemeClr>
                          </a:solidFill>
                          <a:latin typeface="+mn-ea"/>
                          <a:ea typeface="+mn-ea"/>
                          <a:cs typeface="+mn-cs"/>
                        </a:rPr>
                        <a:t>B-A)</a:t>
                      </a:r>
                    </a:p>
                  </a:txBody>
                  <a:tcPr marL="9525" marR="9525" marT="9525" marB="0" anchor="ctr">
                    <a:lnL w="3175" cap="flat" cmpd="sng" algn="ctr">
                      <a:solidFill>
                        <a:schemeClr val="bg1">
                          <a:lumMod val="50000"/>
                        </a:schemeClr>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l" fontAlgn="ctr" latinLnBrk="1">
                        <a:buNone/>
                      </a:pP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　</a:t>
                      </a:r>
                    </a:p>
                  </a:txBody>
                  <a:tcPr marL="0" marR="0" marT="0" marB="0" anchor="ctr">
                    <a:lnL w="12700" cap="flat" cmpd="sng" algn="ctr">
                      <a:solidFill>
                        <a:schemeClr val="bg1"/>
                      </a:solidFill>
                      <a:prstDash val="solid"/>
                      <a:round/>
                      <a:headEnd type="none" w="med" len="med"/>
                      <a:tailEnd type="none" w="med" len="med"/>
                    </a:lnL>
                    <a:lnR w="12700" cmpd="sng">
                      <a:noFill/>
                    </a:lnR>
                    <a:lnT w="12700" cap="flat" cmpd="sng" algn="ctr">
                      <a:solidFill>
                        <a:schemeClr val="accent1"/>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74486926"/>
                  </a:ext>
                </a:extLst>
              </a:tr>
              <a:tr h="155639">
                <a:tc gridSpan="2" vMerge="1">
                  <a:txBody>
                    <a:bodyPr/>
                    <a:lstStyle/>
                    <a:p>
                      <a:pPr marL="0" indent="0" algn="l" fontAlgn="ctr" latinLnBrk="1">
                        <a:buNone/>
                      </a:pPr>
                      <a:r>
                        <a:rPr lang="ko-KR" altLang="en-US" sz="900" b="0" i="0">
                          <a:ln>
                            <a:solidFill>
                              <a:prstClr val="white">
                                <a:lumMod val="75000"/>
                                <a:alpha val="0"/>
                              </a:prstClr>
                            </a:solidFill>
                          </a:ln>
                          <a:solidFill>
                            <a:schemeClr val="tx1">
                              <a:lumMod val="65000"/>
                              <a:lumOff val="35000"/>
                            </a:schemeClr>
                          </a:solidFill>
                          <a:latin typeface="+mn-ea"/>
                          <a:ea typeface="+mn-ea"/>
                          <a:cs typeface="+mn-cs"/>
                        </a:rPr>
                        <a:t>　</a:t>
                      </a:r>
                    </a:p>
                  </a:txBody>
                  <a:tcPr marL="9525" marR="9525" marT="9525" marB="0" anchor="ctr"/>
                </a:tc>
                <a:tc hMerge="1" vMerge="1">
                  <a:txBody>
                    <a:bodyPr/>
                    <a:lstStyle/>
                    <a:p>
                      <a:pPr marL="0" indent="0" algn="l" fontAlgn="ctr" latinLnBrk="1">
                        <a:buNone/>
                      </a:pP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　</a:t>
                      </a:r>
                    </a:p>
                  </a:txBody>
                  <a:tcPr marL="9525" marR="9525" marT="9525" marB="0" anchor="ctr"/>
                </a:tc>
                <a:tc vMerge="1">
                  <a:txBody>
                    <a:bodyPr/>
                    <a:lstStyle/>
                    <a:p>
                      <a:pPr marL="0" indent="0" algn="l" fontAlgn="ctr" latinLnBrk="1">
                        <a:buNone/>
                      </a:pP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　</a:t>
                      </a:r>
                    </a:p>
                  </a:txBody>
                  <a:tcPr marL="9525" marR="9525" marT="9525" marB="0" anchor="ctr"/>
                </a:tc>
                <a:tc vMerge="1">
                  <a:txBody>
                    <a:bodyPr/>
                    <a:lstStyle/>
                    <a:p>
                      <a:pPr marL="0" indent="0" algn="l" fontAlgn="ctr" latinLnBrk="1">
                        <a:buNone/>
                      </a:pP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　</a:t>
                      </a:r>
                    </a:p>
                  </a:txBody>
                  <a:tcPr marL="9525" marR="9525" marT="9525" marB="0" anchor="ctr"/>
                </a:tc>
                <a:tc vMerge="1">
                  <a:txBody>
                    <a:bodyPr/>
                    <a:lstStyle/>
                    <a:p>
                      <a:pPr marL="0" indent="0" algn="l" fontAlgn="ctr" latinLnBrk="1">
                        <a:buNone/>
                      </a:pP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　</a:t>
                      </a:r>
                    </a:p>
                  </a:txBody>
                  <a:tcPr marL="9525" marR="9525" marT="9525" marB="0" anchor="ctr"/>
                </a:tc>
                <a:tc vMerge="1">
                  <a:txBody>
                    <a:bodyPr/>
                    <a:lstStyle/>
                    <a:p>
                      <a:pPr latinLnBrk="1"/>
                      <a:endParaRPr lang="ko-KR" altLang="en-US"/>
                    </a:p>
                  </a:txBody>
                  <a:tcPr/>
                </a:tc>
                <a:tc>
                  <a:txBody>
                    <a:bodyPr/>
                    <a:lstStyle/>
                    <a:p>
                      <a:pPr marL="0" indent="0" algn="ctr" fontAlgn="ctr" latinLnBrk="1">
                        <a:buNone/>
                      </a:pP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증감률</a:t>
                      </a:r>
                    </a:p>
                  </a:txBody>
                  <a:tcPr marL="0" marR="0" marT="0" marB="0" anchor="ctr">
                    <a:lnL w="3175" cap="flat" cmpd="sng" algn="ctr">
                      <a:solidFill>
                        <a:schemeClr val="bg1">
                          <a:lumMod val="50000"/>
                        </a:schemeClr>
                      </a:solidFill>
                      <a:prstDash val="solid"/>
                      <a:round/>
                      <a:headEnd type="none" w="med" len="med"/>
                      <a:tailEnd type="none" w="med" len="med"/>
                    </a:lnL>
                    <a:lnR w="12700" cmpd="sng">
                      <a:noFill/>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42523877"/>
                  </a:ext>
                </a:extLst>
              </a:tr>
              <a:tr h="155639">
                <a:tc gridSpan="2">
                  <a:txBody>
                    <a:bodyPr/>
                    <a:lstStyle/>
                    <a:p>
                      <a:pPr marL="0" indent="0" algn="l" fontAlgn="ctr" latinLnBrk="1">
                        <a:buNone/>
                      </a:pP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영업이익</a:t>
                      </a:r>
                      <a:r>
                        <a:rPr lang="en-US" altLang="ko-KR" sz="900" b="0" i="0" dirty="0">
                          <a:ln>
                            <a:solidFill>
                              <a:prstClr val="white">
                                <a:lumMod val="75000"/>
                                <a:alpha val="0"/>
                              </a:prstClr>
                            </a:solidFill>
                          </a:ln>
                          <a:solidFill>
                            <a:schemeClr val="tx1">
                              <a:lumMod val="65000"/>
                              <a:lumOff val="35000"/>
                            </a:schemeClr>
                          </a:solidFill>
                          <a:latin typeface="+mn-ea"/>
                          <a:ea typeface="+mn-ea"/>
                          <a:cs typeface="+mn-cs"/>
                        </a:rPr>
                        <a:t>(</a:t>
                      </a:r>
                      <a:r>
                        <a:rPr lang="en-US" sz="900" b="0" i="0" dirty="0">
                          <a:ln>
                            <a:solidFill>
                              <a:prstClr val="white">
                                <a:lumMod val="75000"/>
                                <a:alpha val="0"/>
                              </a:prstClr>
                            </a:solidFill>
                          </a:ln>
                          <a:solidFill>
                            <a:schemeClr val="tx1">
                              <a:lumMod val="65000"/>
                              <a:lumOff val="35000"/>
                            </a:schemeClr>
                          </a:solidFill>
                          <a:latin typeface="+mn-ea"/>
                          <a:ea typeface="+mn-ea"/>
                          <a:cs typeface="+mn-cs"/>
                        </a:rPr>
                        <a:t>A=</a:t>
                      </a:r>
                      <a:r>
                        <a:rPr lang="en-US" sz="900" b="0" i="0" dirty="0" err="1">
                          <a:ln>
                            <a:solidFill>
                              <a:prstClr val="white">
                                <a:lumMod val="75000"/>
                                <a:alpha val="0"/>
                              </a:prstClr>
                            </a:solidFill>
                          </a:ln>
                          <a:solidFill>
                            <a:schemeClr val="tx1">
                              <a:lumMod val="65000"/>
                              <a:lumOff val="35000"/>
                            </a:schemeClr>
                          </a:solidFill>
                          <a:latin typeface="+mn-ea"/>
                          <a:ea typeface="+mn-ea"/>
                          <a:cs typeface="+mn-cs"/>
                        </a:rPr>
                        <a:t>a+b-c-d</a:t>
                      </a:r>
                      <a:r>
                        <a:rPr lang="en-US" sz="900" b="0" i="0" dirty="0">
                          <a:ln>
                            <a:solidFill>
                              <a:prstClr val="white">
                                <a:lumMod val="75000"/>
                                <a:alpha val="0"/>
                              </a:prstClr>
                            </a:solidFill>
                          </a:ln>
                          <a:solidFill>
                            <a:schemeClr val="tx1">
                              <a:lumMod val="65000"/>
                              <a:lumOff val="35000"/>
                            </a:schemeClr>
                          </a:solidFill>
                          <a:latin typeface="+mn-ea"/>
                          <a:ea typeface="+mn-ea"/>
                          <a:cs typeface="+mn-cs"/>
                        </a:rPr>
                        <a:t>)</a:t>
                      </a:r>
                    </a:p>
                  </a:txBody>
                  <a:tcPr marL="9525" marR="9525" marT="9525" marB="0" anchor="ctr">
                    <a:lnL w="12700" cmpd="sng">
                      <a:noFill/>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latinLnBrk="1"/>
                      <a:endParaRPr lang="ko-KR" altLang="en-US"/>
                    </a:p>
                  </a:txBody>
                  <a:tcPr/>
                </a:tc>
                <a:tc>
                  <a:txBody>
                    <a:bodyPr/>
                    <a:lstStyle/>
                    <a:p>
                      <a:pPr marL="0" indent="0" algn="r" fontAlgn="ctr" latinLnBrk="1">
                        <a:buNone/>
                      </a:pPr>
                      <a:r>
                        <a:rPr lang="en-US" sz="900" b="0" i="0" dirty="0">
                          <a:ln>
                            <a:solidFill>
                              <a:prstClr val="white">
                                <a:lumMod val="75000"/>
                                <a:alpha val="0"/>
                              </a:prstClr>
                            </a:solidFill>
                          </a:ln>
                          <a:solidFill>
                            <a:schemeClr val="tx1">
                              <a:lumMod val="65000"/>
                              <a:lumOff val="35000"/>
                            </a:schemeClr>
                          </a:solidFill>
                          <a:latin typeface="+mn-ea"/>
                          <a:ea typeface="+mn-ea"/>
                          <a:cs typeface="+mn-cs"/>
                        </a:rPr>
                        <a:t>13,150</a:t>
                      </a: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r" fontAlgn="ctr" latinLnBrk="1">
                        <a:buNone/>
                      </a:pPr>
                      <a:r>
                        <a:rPr lang="en-US" sz="900" b="0" i="0" dirty="0">
                          <a:ln>
                            <a:solidFill>
                              <a:prstClr val="white">
                                <a:lumMod val="75000"/>
                                <a:alpha val="0"/>
                              </a:prstClr>
                            </a:solidFill>
                          </a:ln>
                          <a:solidFill>
                            <a:schemeClr val="tx1">
                              <a:lumMod val="65000"/>
                              <a:lumOff val="35000"/>
                            </a:schemeClr>
                          </a:solidFill>
                          <a:latin typeface="+mn-ea"/>
                          <a:ea typeface="+mn-ea"/>
                          <a:cs typeface="+mn-cs"/>
                        </a:rPr>
                        <a:t>11,565</a:t>
                      </a: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r" fontAlgn="ctr" latinLnBrk="1">
                        <a:buNone/>
                      </a:pPr>
                      <a:r>
                        <a:rPr lang="ko-KR" altLang="en-US" sz="900" b="1" i="0" dirty="0">
                          <a:ln>
                            <a:solidFill>
                              <a:prstClr val="white">
                                <a:lumMod val="75000"/>
                                <a:alpha val="0"/>
                              </a:prstClr>
                            </a:solidFill>
                          </a:ln>
                          <a:solidFill>
                            <a:schemeClr val="tx1">
                              <a:lumMod val="65000"/>
                              <a:lumOff val="35000"/>
                            </a:schemeClr>
                          </a:solidFill>
                          <a:latin typeface="+mj-lt"/>
                          <a:ea typeface="+mn-ea"/>
                          <a:cs typeface="+mn-cs"/>
                        </a:rPr>
                        <a:t>△</a:t>
                      </a:r>
                      <a:r>
                        <a:rPr lang="en-US" altLang="ko-KR" sz="900" b="1" i="0" dirty="0">
                          <a:ln>
                            <a:solidFill>
                              <a:prstClr val="white">
                                <a:lumMod val="75000"/>
                                <a:alpha val="0"/>
                              </a:prstClr>
                            </a:solidFill>
                          </a:ln>
                          <a:solidFill>
                            <a:schemeClr val="tx1">
                              <a:lumMod val="65000"/>
                              <a:lumOff val="35000"/>
                            </a:schemeClr>
                          </a:solidFill>
                          <a:latin typeface="+mj-lt"/>
                          <a:ea typeface="+mn-ea"/>
                          <a:cs typeface="+mn-cs"/>
                        </a:rPr>
                        <a:t>1,285 </a:t>
                      </a:r>
                      <a:endParaRPr lang="ko-KR" altLang="en-US" sz="900" b="1" i="0" dirty="0">
                        <a:ln>
                          <a:solidFill>
                            <a:prstClr val="white">
                              <a:lumMod val="75000"/>
                              <a:alpha val="0"/>
                            </a:prstClr>
                          </a:solidFill>
                        </a:ln>
                        <a:solidFill>
                          <a:schemeClr val="tx1">
                            <a:lumMod val="65000"/>
                            <a:lumOff val="35000"/>
                          </a:schemeClr>
                        </a:solidFill>
                        <a:latin typeface="+mj-lt"/>
                        <a:ea typeface="+mn-ea"/>
                        <a:cs typeface="+mn-cs"/>
                      </a:endParaRP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r" fontAlgn="ctr" latinLnBrk="1">
                        <a:buNone/>
                      </a:pP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a:t>
                      </a:r>
                      <a:r>
                        <a:rPr lang="en-US" altLang="ko-KR" sz="900" b="0" i="0" dirty="0">
                          <a:ln>
                            <a:solidFill>
                              <a:prstClr val="white">
                                <a:lumMod val="75000"/>
                                <a:alpha val="0"/>
                              </a:prstClr>
                            </a:solidFill>
                          </a:ln>
                          <a:solidFill>
                            <a:schemeClr val="tx1">
                              <a:lumMod val="65000"/>
                              <a:lumOff val="35000"/>
                            </a:schemeClr>
                          </a:solidFill>
                          <a:latin typeface="+mn-ea"/>
                          <a:ea typeface="+mn-ea"/>
                          <a:cs typeface="+mn-cs"/>
                        </a:rPr>
                        <a:t>12,850 </a:t>
                      </a: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ctr" fontAlgn="ctr" latinLnBrk="1">
                        <a:buNone/>
                      </a:pP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적자전환</a:t>
                      </a:r>
                    </a:p>
                  </a:txBody>
                  <a:tcPr marL="0" marR="0" marT="0" marB="0" anchor="ctr">
                    <a:lnL w="3175" cap="flat" cmpd="sng" algn="ctr">
                      <a:solidFill>
                        <a:schemeClr val="bg1">
                          <a:lumMod val="50000"/>
                        </a:schemeClr>
                      </a:solidFill>
                      <a:prstDash val="solid"/>
                      <a:round/>
                      <a:headEnd type="none" w="med" len="med"/>
                      <a:tailEnd type="none" w="med" len="med"/>
                    </a:lnL>
                    <a:lnR w="12700" cmpd="sng">
                      <a:noFill/>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90598148"/>
                  </a:ext>
                </a:extLst>
              </a:tr>
              <a:tr h="155639">
                <a:tc rowSpan="4">
                  <a:txBody>
                    <a:bodyPr/>
                    <a:lstStyle/>
                    <a:p>
                      <a:pPr marL="0" indent="0" algn="l" fontAlgn="ctr" latinLnBrk="1">
                        <a:buNone/>
                      </a:pPr>
                      <a:endParaRPr lang="ko-KR" altLang="en-US" sz="900" b="0" i="0" dirty="0">
                        <a:ln>
                          <a:solidFill>
                            <a:prstClr val="white">
                              <a:lumMod val="75000"/>
                              <a:alpha val="0"/>
                            </a:prstClr>
                          </a:solidFill>
                        </a:ln>
                        <a:solidFill>
                          <a:schemeClr val="tx1">
                            <a:lumMod val="65000"/>
                            <a:lumOff val="35000"/>
                          </a:schemeClr>
                        </a:solidFill>
                        <a:latin typeface="+mn-ea"/>
                        <a:ea typeface="+mn-ea"/>
                        <a:cs typeface="+mn-cs"/>
                      </a:endParaRPr>
                    </a:p>
                  </a:txBody>
                  <a:tcPr marL="9525" marR="9525" marT="9525" marB="0" anchor="ctr">
                    <a:lnL w="12700" cmpd="sng">
                      <a:noFill/>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l" fontAlgn="ctr" latinLnBrk="1">
                        <a:buNone/>
                      </a:pP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이자이익</a:t>
                      </a:r>
                      <a:r>
                        <a:rPr lang="en-US" altLang="ko-KR" sz="900" b="0" i="0" dirty="0">
                          <a:ln>
                            <a:solidFill>
                              <a:prstClr val="white">
                                <a:lumMod val="75000"/>
                                <a:alpha val="0"/>
                              </a:prstClr>
                            </a:solidFill>
                          </a:ln>
                          <a:solidFill>
                            <a:schemeClr val="tx1">
                              <a:lumMod val="65000"/>
                              <a:lumOff val="35000"/>
                            </a:schemeClr>
                          </a:solidFill>
                          <a:latin typeface="+mn-ea"/>
                          <a:ea typeface="+mn-ea"/>
                          <a:cs typeface="+mn-cs"/>
                        </a:rPr>
                        <a:t>(</a:t>
                      </a:r>
                      <a:r>
                        <a:rPr lang="en-US" sz="900" b="0" i="0" dirty="0">
                          <a:ln>
                            <a:solidFill>
                              <a:prstClr val="white">
                                <a:lumMod val="75000"/>
                                <a:alpha val="0"/>
                              </a:prstClr>
                            </a:solidFill>
                          </a:ln>
                          <a:solidFill>
                            <a:schemeClr val="tx1">
                              <a:lumMod val="65000"/>
                              <a:lumOff val="35000"/>
                            </a:schemeClr>
                          </a:solidFill>
                          <a:latin typeface="+mn-ea"/>
                          <a:ea typeface="+mn-ea"/>
                          <a:cs typeface="+mn-cs"/>
                        </a:rPr>
                        <a:t>a)</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r" fontAlgn="ctr" latinLnBrk="1">
                        <a:buNone/>
                      </a:pPr>
                      <a:r>
                        <a:rPr lang="en-US" sz="900" b="0" i="0">
                          <a:ln>
                            <a:solidFill>
                              <a:prstClr val="white">
                                <a:lumMod val="75000"/>
                                <a:alpha val="0"/>
                              </a:prstClr>
                            </a:solidFill>
                          </a:ln>
                          <a:solidFill>
                            <a:schemeClr val="tx1">
                              <a:lumMod val="65000"/>
                              <a:lumOff val="35000"/>
                            </a:schemeClr>
                          </a:solidFill>
                          <a:latin typeface="+mn-ea"/>
                          <a:ea typeface="+mn-ea"/>
                          <a:cs typeface="+mn-cs"/>
                        </a:rPr>
                        <a:t>28,168</a:t>
                      </a: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r" fontAlgn="ctr" latinLnBrk="1">
                        <a:buNone/>
                      </a:pPr>
                      <a:r>
                        <a:rPr lang="en-US" sz="900" b="0" i="0" dirty="0">
                          <a:ln>
                            <a:solidFill>
                              <a:prstClr val="white">
                                <a:lumMod val="75000"/>
                                <a:alpha val="0"/>
                              </a:prstClr>
                            </a:solidFill>
                          </a:ln>
                          <a:solidFill>
                            <a:schemeClr val="tx1">
                              <a:lumMod val="65000"/>
                              <a:lumOff val="35000"/>
                            </a:schemeClr>
                          </a:solidFill>
                          <a:latin typeface="+mn-ea"/>
                          <a:ea typeface="+mn-ea"/>
                          <a:cs typeface="+mn-cs"/>
                        </a:rPr>
                        <a:t>32,978</a:t>
                      </a: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r" fontAlgn="ctr" latinLnBrk="1">
                        <a:buNone/>
                      </a:pPr>
                      <a:r>
                        <a:rPr lang="en-US" sz="900" b="1" i="0" dirty="0">
                          <a:ln>
                            <a:solidFill>
                              <a:prstClr val="white">
                                <a:lumMod val="75000"/>
                                <a:alpha val="0"/>
                              </a:prstClr>
                            </a:solidFill>
                          </a:ln>
                          <a:solidFill>
                            <a:schemeClr val="tx1">
                              <a:lumMod val="65000"/>
                              <a:lumOff val="35000"/>
                            </a:schemeClr>
                          </a:solidFill>
                          <a:latin typeface="+mj-lt"/>
                          <a:ea typeface="+mn-ea"/>
                          <a:cs typeface="+mn-cs"/>
                        </a:rPr>
                        <a:t>27,757</a:t>
                      </a: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r" fontAlgn="ctr" latinLnBrk="1">
                        <a:buNone/>
                      </a:pP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a:t>
                      </a:r>
                      <a:r>
                        <a:rPr lang="en-US" altLang="ko-KR" sz="900" b="0" i="0" dirty="0">
                          <a:ln>
                            <a:solidFill>
                              <a:prstClr val="white">
                                <a:lumMod val="75000"/>
                                <a:alpha val="0"/>
                              </a:prstClr>
                            </a:solidFill>
                          </a:ln>
                          <a:solidFill>
                            <a:schemeClr val="tx1">
                              <a:lumMod val="65000"/>
                              <a:lumOff val="35000"/>
                            </a:schemeClr>
                          </a:solidFill>
                          <a:latin typeface="+mn-ea"/>
                          <a:ea typeface="+mn-ea"/>
                          <a:cs typeface="+mn-cs"/>
                        </a:rPr>
                        <a:t>5,221 </a:t>
                      </a: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ctr" fontAlgn="ctr" latinLnBrk="1">
                        <a:buNone/>
                      </a:pP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a:t>
                      </a:r>
                      <a:r>
                        <a:rPr lang="en-US" altLang="ko-KR" sz="900" b="0" i="0" dirty="0">
                          <a:ln>
                            <a:solidFill>
                              <a:prstClr val="white">
                                <a:lumMod val="75000"/>
                                <a:alpha val="0"/>
                              </a:prstClr>
                            </a:solidFill>
                          </a:ln>
                          <a:solidFill>
                            <a:schemeClr val="tx1">
                              <a:lumMod val="65000"/>
                              <a:lumOff val="35000"/>
                            </a:schemeClr>
                          </a:solidFill>
                          <a:latin typeface="+mn-ea"/>
                          <a:ea typeface="+mn-ea"/>
                          <a:cs typeface="+mn-cs"/>
                        </a:rPr>
                        <a:t>15.8 </a:t>
                      </a:r>
                    </a:p>
                  </a:txBody>
                  <a:tcPr marL="0" marR="0" marT="0" marB="0" anchor="ctr">
                    <a:lnL w="3175" cap="flat" cmpd="sng" algn="ctr">
                      <a:solidFill>
                        <a:schemeClr val="bg1">
                          <a:lumMod val="50000"/>
                        </a:schemeClr>
                      </a:solidFill>
                      <a:prstDash val="solid"/>
                      <a:round/>
                      <a:headEnd type="none" w="med" len="med"/>
                      <a:tailEnd type="none" w="med" len="med"/>
                    </a:lnL>
                    <a:lnR w="12700" cmpd="sng">
                      <a:noFill/>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30133600"/>
                  </a:ext>
                </a:extLst>
              </a:tr>
              <a:tr h="155639">
                <a:tc vMerge="1">
                  <a:txBody>
                    <a:bodyPr/>
                    <a:lstStyle/>
                    <a:p>
                      <a:pPr marL="0" indent="0" algn="l" fontAlgn="ctr" latinLnBrk="1">
                        <a:buNone/>
                      </a:pP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　</a:t>
                      </a:r>
                    </a:p>
                  </a:txBody>
                  <a:tcPr marL="9525" marR="9525" marT="9525" marB="0" anchor="ctr"/>
                </a:tc>
                <a:tc>
                  <a:txBody>
                    <a:bodyPr/>
                    <a:lstStyle/>
                    <a:p>
                      <a:pPr marL="0" indent="0" algn="l" fontAlgn="ctr" latinLnBrk="1">
                        <a:buNone/>
                      </a:pP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비이자이익</a:t>
                      </a:r>
                      <a:r>
                        <a:rPr lang="en-US" altLang="ko-KR" sz="900" b="0" i="0" dirty="0">
                          <a:ln>
                            <a:solidFill>
                              <a:prstClr val="white">
                                <a:lumMod val="75000"/>
                                <a:alpha val="0"/>
                              </a:prstClr>
                            </a:solidFill>
                          </a:ln>
                          <a:solidFill>
                            <a:schemeClr val="tx1">
                              <a:lumMod val="65000"/>
                              <a:lumOff val="35000"/>
                            </a:schemeClr>
                          </a:solidFill>
                          <a:latin typeface="+mn-ea"/>
                          <a:ea typeface="+mn-ea"/>
                          <a:cs typeface="+mn-cs"/>
                        </a:rPr>
                        <a:t>(</a:t>
                      </a:r>
                      <a:r>
                        <a:rPr lang="en-US" sz="900" b="0" i="0" dirty="0">
                          <a:ln>
                            <a:solidFill>
                              <a:prstClr val="white">
                                <a:lumMod val="75000"/>
                                <a:alpha val="0"/>
                              </a:prstClr>
                            </a:solidFill>
                          </a:ln>
                          <a:solidFill>
                            <a:schemeClr val="tx1">
                              <a:lumMod val="65000"/>
                              <a:lumOff val="35000"/>
                            </a:schemeClr>
                          </a:solidFill>
                          <a:latin typeface="+mn-ea"/>
                          <a:ea typeface="+mn-ea"/>
                          <a:cs typeface="+mn-cs"/>
                        </a:rPr>
                        <a:t>b)</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r" fontAlgn="ctr" latinLnBrk="1">
                        <a:buNone/>
                      </a:pPr>
                      <a:r>
                        <a:rPr lang="en-US" sz="900" b="0" i="0" dirty="0">
                          <a:ln>
                            <a:solidFill>
                              <a:prstClr val="white">
                                <a:lumMod val="75000"/>
                                <a:alpha val="0"/>
                              </a:prstClr>
                            </a:solidFill>
                          </a:ln>
                          <a:solidFill>
                            <a:schemeClr val="tx1">
                              <a:lumMod val="65000"/>
                              <a:lumOff val="35000"/>
                            </a:schemeClr>
                          </a:solidFill>
                          <a:latin typeface="+mn-ea"/>
                          <a:ea typeface="+mn-ea"/>
                          <a:cs typeface="+mn-cs"/>
                        </a:rPr>
                        <a:t>824</a:t>
                      </a: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r" fontAlgn="ctr" latinLnBrk="1">
                        <a:buNone/>
                      </a:pP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a:t>
                      </a:r>
                      <a:r>
                        <a:rPr lang="en-US" altLang="ko-KR" sz="900" b="0" i="0" dirty="0">
                          <a:ln>
                            <a:solidFill>
                              <a:prstClr val="white">
                                <a:lumMod val="75000"/>
                                <a:alpha val="0"/>
                              </a:prstClr>
                            </a:solidFill>
                          </a:ln>
                          <a:solidFill>
                            <a:schemeClr val="tx1">
                              <a:lumMod val="65000"/>
                              <a:lumOff val="35000"/>
                            </a:schemeClr>
                          </a:solidFill>
                          <a:latin typeface="+mn-ea"/>
                          <a:ea typeface="+mn-ea"/>
                          <a:cs typeface="+mn-cs"/>
                        </a:rPr>
                        <a:t>79 </a:t>
                      </a: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r" fontAlgn="ctr" latinLnBrk="1">
                        <a:buNone/>
                      </a:pPr>
                      <a:r>
                        <a:rPr lang="ko-KR" altLang="en-US" sz="900" b="1" i="0" dirty="0">
                          <a:ln>
                            <a:solidFill>
                              <a:prstClr val="white">
                                <a:lumMod val="75000"/>
                                <a:alpha val="0"/>
                              </a:prstClr>
                            </a:solidFill>
                          </a:ln>
                          <a:solidFill>
                            <a:schemeClr val="tx1">
                              <a:lumMod val="65000"/>
                              <a:lumOff val="35000"/>
                            </a:schemeClr>
                          </a:solidFill>
                          <a:latin typeface="+mj-lt"/>
                          <a:ea typeface="+mn-ea"/>
                          <a:cs typeface="+mn-cs"/>
                        </a:rPr>
                        <a:t>△</a:t>
                      </a:r>
                      <a:r>
                        <a:rPr lang="en-US" altLang="ko-KR" sz="900" b="1" i="0" dirty="0">
                          <a:ln>
                            <a:solidFill>
                              <a:prstClr val="white">
                                <a:lumMod val="75000"/>
                                <a:alpha val="0"/>
                              </a:prstClr>
                            </a:solidFill>
                          </a:ln>
                          <a:solidFill>
                            <a:schemeClr val="tx1">
                              <a:lumMod val="65000"/>
                              <a:lumOff val="35000"/>
                            </a:schemeClr>
                          </a:solidFill>
                          <a:latin typeface="+mj-lt"/>
                          <a:ea typeface="+mn-ea"/>
                          <a:cs typeface="+mn-cs"/>
                        </a:rPr>
                        <a:t>1,695 </a:t>
                      </a:r>
                      <a:endParaRPr lang="ko-KR" altLang="en-US" sz="900" b="1" i="0" dirty="0">
                        <a:ln>
                          <a:solidFill>
                            <a:prstClr val="white">
                              <a:lumMod val="75000"/>
                              <a:alpha val="0"/>
                            </a:prstClr>
                          </a:solidFill>
                        </a:ln>
                        <a:solidFill>
                          <a:schemeClr val="tx1">
                            <a:lumMod val="65000"/>
                            <a:lumOff val="35000"/>
                          </a:schemeClr>
                        </a:solidFill>
                        <a:latin typeface="+mj-lt"/>
                        <a:ea typeface="+mn-ea"/>
                        <a:cs typeface="+mn-cs"/>
                      </a:endParaRP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r" fontAlgn="ctr" latinLnBrk="1">
                        <a:buNone/>
                      </a:pP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a:t>
                      </a:r>
                      <a:r>
                        <a:rPr lang="en-US" altLang="ko-KR" sz="900" b="0" i="0" dirty="0">
                          <a:ln>
                            <a:solidFill>
                              <a:prstClr val="white">
                                <a:lumMod val="75000"/>
                                <a:alpha val="0"/>
                              </a:prstClr>
                            </a:solidFill>
                          </a:ln>
                          <a:solidFill>
                            <a:schemeClr val="tx1">
                              <a:lumMod val="65000"/>
                              <a:lumOff val="35000"/>
                            </a:schemeClr>
                          </a:solidFill>
                          <a:latin typeface="+mn-ea"/>
                          <a:ea typeface="+mn-ea"/>
                          <a:cs typeface="+mn-cs"/>
                        </a:rPr>
                        <a:t>1,616 </a:t>
                      </a: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ctr" fontAlgn="ctr" latinLnBrk="1">
                        <a:buNone/>
                      </a:pP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손실확대</a:t>
                      </a:r>
                    </a:p>
                  </a:txBody>
                  <a:tcPr marL="0" marR="0" marT="0" marB="0" anchor="ctr">
                    <a:lnL w="3175" cap="flat" cmpd="sng" algn="ctr">
                      <a:solidFill>
                        <a:schemeClr val="bg1">
                          <a:lumMod val="50000"/>
                        </a:schemeClr>
                      </a:solidFill>
                      <a:prstDash val="solid"/>
                      <a:round/>
                      <a:headEnd type="none" w="med" len="med"/>
                      <a:tailEnd type="none" w="med" len="med"/>
                    </a:lnL>
                    <a:lnR w="12700" cmpd="sng">
                      <a:noFill/>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97054923"/>
                  </a:ext>
                </a:extLst>
              </a:tr>
              <a:tr h="155639">
                <a:tc vMerge="1">
                  <a:txBody>
                    <a:bodyPr/>
                    <a:lstStyle/>
                    <a:p>
                      <a:pPr marL="0" indent="0" algn="l" fontAlgn="ctr" latinLnBrk="1">
                        <a:buNone/>
                      </a:pP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　</a:t>
                      </a:r>
                    </a:p>
                  </a:txBody>
                  <a:tcPr marL="9525" marR="9525" marT="9525" marB="0" anchor="ctr"/>
                </a:tc>
                <a:tc>
                  <a:txBody>
                    <a:bodyPr/>
                    <a:lstStyle/>
                    <a:p>
                      <a:pPr marL="0" indent="0" algn="l" fontAlgn="ctr" latinLnBrk="1">
                        <a:buNone/>
                      </a:pPr>
                      <a:r>
                        <a:rPr lang="ko-KR" altLang="en-US" sz="900" b="0" i="0" dirty="0" err="1">
                          <a:ln>
                            <a:solidFill>
                              <a:prstClr val="white">
                                <a:lumMod val="75000"/>
                                <a:alpha val="0"/>
                              </a:prstClr>
                            </a:solidFill>
                          </a:ln>
                          <a:solidFill>
                            <a:schemeClr val="tx1">
                              <a:lumMod val="65000"/>
                              <a:lumOff val="35000"/>
                            </a:schemeClr>
                          </a:solidFill>
                          <a:latin typeface="+mn-ea"/>
                          <a:ea typeface="+mn-ea"/>
                          <a:cs typeface="+mn-cs"/>
                        </a:rPr>
                        <a:t>판매및관리비</a:t>
                      </a:r>
                      <a:r>
                        <a:rPr lang="en-US" altLang="ko-KR" sz="900" b="0" i="0" dirty="0">
                          <a:ln>
                            <a:solidFill>
                              <a:prstClr val="white">
                                <a:lumMod val="75000"/>
                                <a:alpha val="0"/>
                              </a:prstClr>
                            </a:solidFill>
                          </a:ln>
                          <a:solidFill>
                            <a:schemeClr val="tx1">
                              <a:lumMod val="65000"/>
                              <a:lumOff val="35000"/>
                            </a:schemeClr>
                          </a:solidFill>
                          <a:latin typeface="+mn-ea"/>
                          <a:ea typeface="+mn-ea"/>
                          <a:cs typeface="+mn-cs"/>
                        </a:rPr>
                        <a:t>(c)</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r" fontAlgn="ctr" latinLnBrk="1">
                        <a:buNone/>
                      </a:pPr>
                      <a:r>
                        <a:rPr lang="en-US" sz="900" b="0" i="0" dirty="0">
                          <a:ln>
                            <a:solidFill>
                              <a:prstClr val="white">
                                <a:lumMod val="75000"/>
                                <a:alpha val="0"/>
                              </a:prstClr>
                            </a:solidFill>
                          </a:ln>
                          <a:solidFill>
                            <a:schemeClr val="tx1">
                              <a:lumMod val="65000"/>
                              <a:lumOff val="35000"/>
                            </a:schemeClr>
                          </a:solidFill>
                          <a:latin typeface="+mn-ea"/>
                          <a:ea typeface="+mn-ea"/>
                          <a:cs typeface="+mn-cs"/>
                        </a:rPr>
                        <a:t>7,778</a:t>
                      </a: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r" fontAlgn="ctr" latinLnBrk="1">
                        <a:buNone/>
                      </a:pPr>
                      <a:r>
                        <a:rPr lang="en-US" sz="900" b="0" i="0" dirty="0">
                          <a:ln>
                            <a:solidFill>
                              <a:prstClr val="white">
                                <a:lumMod val="75000"/>
                                <a:alpha val="0"/>
                              </a:prstClr>
                            </a:solidFill>
                          </a:ln>
                          <a:solidFill>
                            <a:schemeClr val="tx1">
                              <a:lumMod val="65000"/>
                              <a:lumOff val="35000"/>
                            </a:schemeClr>
                          </a:solidFill>
                          <a:latin typeface="+mn-ea"/>
                          <a:ea typeface="+mn-ea"/>
                          <a:cs typeface="+mn-cs"/>
                        </a:rPr>
                        <a:t>8,313</a:t>
                      </a: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r" fontAlgn="ctr" latinLnBrk="1">
                        <a:buNone/>
                      </a:pPr>
                      <a:r>
                        <a:rPr lang="en-US" sz="900" b="1" i="0" dirty="0">
                          <a:ln>
                            <a:solidFill>
                              <a:prstClr val="white">
                                <a:lumMod val="75000"/>
                                <a:alpha val="0"/>
                              </a:prstClr>
                            </a:solidFill>
                          </a:ln>
                          <a:solidFill>
                            <a:schemeClr val="tx1">
                              <a:lumMod val="65000"/>
                              <a:lumOff val="35000"/>
                            </a:schemeClr>
                          </a:solidFill>
                          <a:latin typeface="+mj-lt"/>
                          <a:ea typeface="+mn-ea"/>
                          <a:cs typeface="+mn-cs"/>
                        </a:rPr>
                        <a:t>8,035</a:t>
                      </a: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r" fontAlgn="ctr" latinLnBrk="1">
                        <a:buNone/>
                      </a:pP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a:t>
                      </a:r>
                      <a:r>
                        <a:rPr lang="en-US" altLang="ko-KR" sz="900" b="0" i="0" dirty="0">
                          <a:ln>
                            <a:solidFill>
                              <a:prstClr val="white">
                                <a:lumMod val="75000"/>
                                <a:alpha val="0"/>
                              </a:prstClr>
                            </a:solidFill>
                          </a:ln>
                          <a:solidFill>
                            <a:schemeClr val="tx1">
                              <a:lumMod val="65000"/>
                              <a:lumOff val="35000"/>
                            </a:schemeClr>
                          </a:solidFill>
                          <a:latin typeface="+mn-ea"/>
                          <a:ea typeface="+mn-ea"/>
                          <a:cs typeface="+mn-cs"/>
                        </a:rPr>
                        <a:t>278 </a:t>
                      </a: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ctr" fontAlgn="ctr" latinLnBrk="1">
                        <a:buNone/>
                      </a:pP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a:t>
                      </a:r>
                      <a:r>
                        <a:rPr lang="en-US" altLang="ko-KR" sz="900" b="0" i="0" dirty="0">
                          <a:ln>
                            <a:solidFill>
                              <a:prstClr val="white">
                                <a:lumMod val="75000"/>
                                <a:alpha val="0"/>
                              </a:prstClr>
                            </a:solidFill>
                          </a:ln>
                          <a:solidFill>
                            <a:schemeClr val="tx1">
                              <a:lumMod val="65000"/>
                              <a:lumOff val="35000"/>
                            </a:schemeClr>
                          </a:solidFill>
                          <a:latin typeface="+mn-ea"/>
                          <a:ea typeface="+mn-ea"/>
                          <a:cs typeface="+mn-cs"/>
                        </a:rPr>
                        <a:t>3.3 </a:t>
                      </a:r>
                    </a:p>
                  </a:txBody>
                  <a:tcPr marL="0" marR="0" marT="0" marB="0" anchor="ctr">
                    <a:lnL w="3175" cap="flat" cmpd="sng" algn="ctr">
                      <a:solidFill>
                        <a:schemeClr val="bg1">
                          <a:lumMod val="50000"/>
                        </a:schemeClr>
                      </a:solidFill>
                      <a:prstDash val="solid"/>
                      <a:round/>
                      <a:headEnd type="none" w="med" len="med"/>
                      <a:tailEnd type="none" w="med" len="med"/>
                    </a:lnL>
                    <a:lnR w="12700" cmpd="sng">
                      <a:noFill/>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99234181"/>
                  </a:ext>
                </a:extLst>
              </a:tr>
              <a:tr h="155639">
                <a:tc vMerge="1">
                  <a:txBody>
                    <a:bodyPr/>
                    <a:lstStyle/>
                    <a:p>
                      <a:pPr marL="0" indent="0" algn="l" fontAlgn="ctr" latinLnBrk="1">
                        <a:buNone/>
                      </a:pP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　</a:t>
                      </a:r>
                    </a:p>
                  </a:txBody>
                  <a:tcPr marL="9525" marR="9525" marT="9525" marB="0" anchor="ctr"/>
                </a:tc>
                <a:tc>
                  <a:txBody>
                    <a:bodyPr/>
                    <a:lstStyle/>
                    <a:p>
                      <a:pPr marL="0" indent="0" algn="l" fontAlgn="ctr" latinLnBrk="1">
                        <a:buNone/>
                      </a:pPr>
                      <a:r>
                        <a:rPr lang="ko-KR" altLang="en-US" sz="900" b="0" i="0" dirty="0" err="1">
                          <a:ln>
                            <a:solidFill>
                              <a:prstClr val="white">
                                <a:lumMod val="75000"/>
                                <a:alpha val="0"/>
                              </a:prstClr>
                            </a:solidFill>
                          </a:ln>
                          <a:solidFill>
                            <a:schemeClr val="tx1">
                              <a:lumMod val="65000"/>
                              <a:lumOff val="35000"/>
                            </a:schemeClr>
                          </a:solidFill>
                          <a:latin typeface="+mn-ea"/>
                          <a:ea typeface="+mn-ea"/>
                          <a:cs typeface="+mn-cs"/>
                        </a:rPr>
                        <a:t>대손충당금전입액</a:t>
                      </a:r>
                      <a:r>
                        <a:rPr lang="en-US" altLang="ko-KR" sz="900" b="0" i="0" dirty="0">
                          <a:ln>
                            <a:solidFill>
                              <a:prstClr val="white">
                                <a:lumMod val="75000"/>
                                <a:alpha val="0"/>
                              </a:prstClr>
                            </a:solidFill>
                          </a:ln>
                          <a:solidFill>
                            <a:schemeClr val="tx1">
                              <a:lumMod val="65000"/>
                              <a:lumOff val="35000"/>
                            </a:schemeClr>
                          </a:solidFill>
                          <a:latin typeface="+mn-ea"/>
                          <a:ea typeface="+mn-ea"/>
                          <a:cs typeface="+mn-cs"/>
                        </a:rPr>
                        <a:t>(d)</a:t>
                      </a:r>
                    </a:p>
                  </a:txBody>
                  <a:tcPr marL="9525" marR="9525"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r" fontAlgn="ctr" latinLnBrk="1">
                        <a:buNone/>
                      </a:pPr>
                      <a:r>
                        <a:rPr lang="en-US" sz="900" b="0" i="0" dirty="0">
                          <a:ln>
                            <a:solidFill>
                              <a:prstClr val="white">
                                <a:lumMod val="75000"/>
                                <a:alpha val="0"/>
                              </a:prstClr>
                            </a:solidFill>
                          </a:ln>
                          <a:solidFill>
                            <a:schemeClr val="tx1">
                              <a:lumMod val="65000"/>
                              <a:lumOff val="35000"/>
                            </a:schemeClr>
                          </a:solidFill>
                          <a:latin typeface="+mn-ea"/>
                          <a:ea typeface="+mn-ea"/>
                          <a:cs typeface="+mn-cs"/>
                        </a:rPr>
                        <a:t>8,064</a:t>
                      </a: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r" fontAlgn="ctr" latinLnBrk="1">
                        <a:buNone/>
                      </a:pPr>
                      <a:r>
                        <a:rPr lang="en-US" sz="900" b="0" i="0" dirty="0">
                          <a:ln>
                            <a:solidFill>
                              <a:prstClr val="white">
                                <a:lumMod val="75000"/>
                                <a:alpha val="0"/>
                              </a:prstClr>
                            </a:solidFill>
                          </a:ln>
                          <a:solidFill>
                            <a:schemeClr val="tx1">
                              <a:lumMod val="65000"/>
                              <a:lumOff val="35000"/>
                            </a:schemeClr>
                          </a:solidFill>
                          <a:latin typeface="+mn-ea"/>
                          <a:ea typeface="+mn-ea"/>
                          <a:cs typeface="+mn-cs"/>
                        </a:rPr>
                        <a:t>13,020</a:t>
                      </a: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r" fontAlgn="ctr" latinLnBrk="1">
                        <a:buNone/>
                      </a:pPr>
                      <a:r>
                        <a:rPr lang="en-US" sz="900" b="1" i="0" dirty="0">
                          <a:ln>
                            <a:solidFill>
                              <a:prstClr val="white">
                                <a:lumMod val="75000"/>
                                <a:alpha val="0"/>
                              </a:prstClr>
                            </a:solidFill>
                          </a:ln>
                          <a:solidFill>
                            <a:schemeClr val="tx1">
                              <a:lumMod val="65000"/>
                              <a:lumOff val="35000"/>
                            </a:schemeClr>
                          </a:solidFill>
                          <a:latin typeface="+mj-lt"/>
                          <a:ea typeface="+mn-ea"/>
                          <a:cs typeface="+mn-cs"/>
                        </a:rPr>
                        <a:t>19,312</a:t>
                      </a: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r" fontAlgn="ctr" latinLnBrk="1">
                        <a:buNone/>
                      </a:pPr>
                      <a:r>
                        <a:rPr lang="en-US" sz="900" b="0" i="0" dirty="0">
                          <a:ln>
                            <a:solidFill>
                              <a:prstClr val="white">
                                <a:lumMod val="75000"/>
                                <a:alpha val="0"/>
                              </a:prstClr>
                            </a:solidFill>
                          </a:ln>
                          <a:solidFill>
                            <a:schemeClr val="tx1">
                              <a:lumMod val="65000"/>
                              <a:lumOff val="35000"/>
                            </a:schemeClr>
                          </a:solidFill>
                          <a:latin typeface="+mn-ea"/>
                          <a:ea typeface="+mn-ea"/>
                          <a:cs typeface="+mn-cs"/>
                        </a:rPr>
                        <a:t>6,292</a:t>
                      </a: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ctr" fontAlgn="ctr" latinLnBrk="1">
                        <a:buNone/>
                      </a:pPr>
                      <a:r>
                        <a:rPr lang="en-US" sz="900" b="0" i="0" dirty="0">
                          <a:ln>
                            <a:solidFill>
                              <a:prstClr val="white">
                                <a:lumMod val="75000"/>
                                <a:alpha val="0"/>
                              </a:prstClr>
                            </a:solidFill>
                          </a:ln>
                          <a:solidFill>
                            <a:schemeClr val="tx1">
                              <a:lumMod val="65000"/>
                              <a:lumOff val="35000"/>
                            </a:schemeClr>
                          </a:solidFill>
                          <a:latin typeface="+mn-ea"/>
                          <a:ea typeface="+mn-ea"/>
                          <a:cs typeface="+mn-cs"/>
                        </a:rPr>
                        <a:t>48.3</a:t>
                      </a:r>
                    </a:p>
                  </a:txBody>
                  <a:tcPr marL="0" marR="0" marT="0" marB="0" anchor="ctr">
                    <a:lnL w="3175" cap="flat" cmpd="sng" algn="ctr">
                      <a:solidFill>
                        <a:schemeClr val="bg1">
                          <a:lumMod val="50000"/>
                        </a:schemeClr>
                      </a:solidFill>
                      <a:prstDash val="solid"/>
                      <a:round/>
                      <a:headEnd type="none" w="med" len="med"/>
                      <a:tailEnd type="none" w="med" len="med"/>
                    </a:lnL>
                    <a:lnR w="12700" cmpd="sng">
                      <a:noFill/>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75426934"/>
                  </a:ext>
                </a:extLst>
              </a:tr>
              <a:tr h="155639">
                <a:tc gridSpan="2">
                  <a:txBody>
                    <a:bodyPr/>
                    <a:lstStyle/>
                    <a:p>
                      <a:pPr marL="0" indent="0" algn="l" fontAlgn="ctr" latinLnBrk="1">
                        <a:buNone/>
                      </a:pPr>
                      <a:r>
                        <a:rPr lang="ko-KR" altLang="en-US" sz="900" b="0" i="0" dirty="0" err="1">
                          <a:ln>
                            <a:solidFill>
                              <a:prstClr val="white">
                                <a:lumMod val="75000"/>
                                <a:alpha val="0"/>
                              </a:prstClr>
                            </a:solidFill>
                          </a:ln>
                          <a:solidFill>
                            <a:schemeClr val="tx1">
                              <a:lumMod val="65000"/>
                              <a:lumOff val="35000"/>
                            </a:schemeClr>
                          </a:solidFill>
                          <a:latin typeface="+mn-ea"/>
                          <a:ea typeface="+mn-ea"/>
                          <a:cs typeface="+mn-cs"/>
                        </a:rPr>
                        <a:t>영업외이익등</a:t>
                      </a:r>
                      <a:r>
                        <a:rPr lang="en-US" altLang="ko-KR" sz="900" b="0" i="0" dirty="0">
                          <a:ln>
                            <a:solidFill>
                              <a:prstClr val="white">
                                <a:lumMod val="75000"/>
                                <a:alpha val="0"/>
                              </a:prstClr>
                            </a:solidFill>
                          </a:ln>
                          <a:solidFill>
                            <a:schemeClr val="tx1">
                              <a:lumMod val="65000"/>
                              <a:lumOff val="35000"/>
                            </a:schemeClr>
                          </a:solidFill>
                          <a:latin typeface="+mn-ea"/>
                          <a:ea typeface="+mn-ea"/>
                          <a:cs typeface="+mn-cs"/>
                        </a:rPr>
                        <a:t>(B)</a:t>
                      </a:r>
                    </a:p>
                  </a:txBody>
                  <a:tcPr marL="9525" marR="9525" marT="9525" marB="0" anchor="ctr">
                    <a:lnL w="12700" cmpd="sng">
                      <a:noFill/>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latinLnBrk="1"/>
                      <a:endParaRPr lang="ko-KR" altLang="en-US"/>
                    </a:p>
                  </a:txBody>
                  <a:tcPr/>
                </a:tc>
                <a:tc>
                  <a:txBody>
                    <a:bodyPr/>
                    <a:lstStyle/>
                    <a:p>
                      <a:pPr marL="0" indent="0" algn="r" fontAlgn="ctr" latinLnBrk="1">
                        <a:buNone/>
                      </a:pPr>
                      <a:r>
                        <a:rPr lang="ko-KR" altLang="en-US" sz="900" b="0" i="0">
                          <a:ln>
                            <a:solidFill>
                              <a:prstClr val="white">
                                <a:lumMod val="75000"/>
                                <a:alpha val="0"/>
                              </a:prstClr>
                            </a:solidFill>
                          </a:ln>
                          <a:solidFill>
                            <a:schemeClr val="tx1">
                              <a:lumMod val="65000"/>
                              <a:lumOff val="35000"/>
                            </a:schemeClr>
                          </a:solidFill>
                          <a:latin typeface="+mn-ea"/>
                          <a:ea typeface="+mn-ea"/>
                          <a:cs typeface="+mn-cs"/>
                        </a:rPr>
                        <a:t>△</a:t>
                      </a:r>
                      <a:r>
                        <a:rPr lang="en-US" altLang="ko-KR" sz="900" b="0" i="0">
                          <a:ln>
                            <a:solidFill>
                              <a:prstClr val="white">
                                <a:lumMod val="75000"/>
                                <a:alpha val="0"/>
                              </a:prstClr>
                            </a:solidFill>
                          </a:ln>
                          <a:solidFill>
                            <a:schemeClr val="tx1">
                              <a:lumMod val="65000"/>
                              <a:lumOff val="35000"/>
                            </a:schemeClr>
                          </a:solidFill>
                          <a:latin typeface="+mn-ea"/>
                          <a:ea typeface="+mn-ea"/>
                          <a:cs typeface="+mn-cs"/>
                        </a:rPr>
                        <a:t>2,559</a:t>
                      </a: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r" fontAlgn="ctr" latinLnBrk="1">
                        <a:buNone/>
                      </a:pPr>
                      <a:r>
                        <a:rPr lang="ko-KR" altLang="en-US" sz="900" b="0" i="0">
                          <a:ln>
                            <a:solidFill>
                              <a:prstClr val="white">
                                <a:lumMod val="75000"/>
                                <a:alpha val="0"/>
                              </a:prstClr>
                            </a:solidFill>
                          </a:ln>
                          <a:solidFill>
                            <a:schemeClr val="tx1">
                              <a:lumMod val="65000"/>
                              <a:lumOff val="35000"/>
                            </a:schemeClr>
                          </a:solidFill>
                          <a:latin typeface="+mn-ea"/>
                          <a:ea typeface="+mn-ea"/>
                          <a:cs typeface="+mn-cs"/>
                        </a:rPr>
                        <a:t>△</a:t>
                      </a:r>
                      <a:r>
                        <a:rPr lang="en-US" altLang="ko-KR" sz="900" b="0" i="0">
                          <a:ln>
                            <a:solidFill>
                              <a:prstClr val="white">
                                <a:lumMod val="75000"/>
                                <a:alpha val="0"/>
                              </a:prstClr>
                            </a:solidFill>
                          </a:ln>
                          <a:solidFill>
                            <a:schemeClr val="tx1">
                              <a:lumMod val="65000"/>
                              <a:lumOff val="35000"/>
                            </a:schemeClr>
                          </a:solidFill>
                          <a:latin typeface="+mn-ea"/>
                          <a:ea typeface="+mn-ea"/>
                          <a:cs typeface="+mn-cs"/>
                        </a:rPr>
                        <a:t>2,609 </a:t>
                      </a: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r" fontAlgn="ctr" latinLnBrk="1">
                        <a:buNone/>
                      </a:pPr>
                      <a:r>
                        <a:rPr lang="en-US" sz="900" b="1" i="0" dirty="0">
                          <a:ln>
                            <a:solidFill>
                              <a:prstClr val="white">
                                <a:lumMod val="75000"/>
                                <a:alpha val="0"/>
                              </a:prstClr>
                            </a:solidFill>
                          </a:ln>
                          <a:solidFill>
                            <a:schemeClr val="tx1">
                              <a:lumMod val="65000"/>
                              <a:lumOff val="35000"/>
                            </a:schemeClr>
                          </a:solidFill>
                          <a:latin typeface="+mj-lt"/>
                          <a:ea typeface="+mn-ea"/>
                          <a:cs typeface="+mn-cs"/>
                        </a:rPr>
                        <a:t>323</a:t>
                      </a: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r" fontAlgn="ctr" latinLnBrk="1">
                        <a:buNone/>
                      </a:pPr>
                      <a:r>
                        <a:rPr lang="en-US" sz="900" b="0" i="0" dirty="0">
                          <a:ln>
                            <a:solidFill>
                              <a:prstClr val="white">
                                <a:lumMod val="75000"/>
                                <a:alpha val="0"/>
                              </a:prstClr>
                            </a:solidFill>
                          </a:ln>
                          <a:solidFill>
                            <a:schemeClr val="tx1">
                              <a:lumMod val="65000"/>
                              <a:lumOff val="35000"/>
                            </a:schemeClr>
                          </a:solidFill>
                          <a:latin typeface="+mn-ea"/>
                          <a:ea typeface="+mn-ea"/>
                          <a:cs typeface="+mn-cs"/>
                        </a:rPr>
                        <a:t>2,932</a:t>
                      </a: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ctr" fontAlgn="ctr" latinLnBrk="1">
                        <a:buNone/>
                      </a:pP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흑자전환</a:t>
                      </a:r>
                    </a:p>
                  </a:txBody>
                  <a:tcPr marL="0" marR="0" marT="0" marB="0" anchor="ctr">
                    <a:lnL w="3175" cap="flat" cmpd="sng" algn="ctr">
                      <a:solidFill>
                        <a:schemeClr val="bg1">
                          <a:lumMod val="50000"/>
                        </a:schemeClr>
                      </a:solidFill>
                      <a:prstDash val="solid"/>
                      <a:round/>
                      <a:headEnd type="none" w="med" len="med"/>
                      <a:tailEnd type="none" w="med" len="med"/>
                    </a:lnL>
                    <a:lnR w="12700" cmpd="sng">
                      <a:noFill/>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37453194"/>
                  </a:ext>
                </a:extLst>
              </a:tr>
              <a:tr h="155639">
                <a:tc gridSpan="2">
                  <a:txBody>
                    <a:bodyPr/>
                    <a:lstStyle/>
                    <a:p>
                      <a:pPr marL="0" indent="0" algn="l" fontAlgn="ctr" latinLnBrk="1">
                        <a:buNone/>
                      </a:pP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당기순이익</a:t>
                      </a:r>
                      <a:r>
                        <a:rPr lang="en-US" altLang="ko-KR" sz="900" b="0" i="0" dirty="0">
                          <a:ln>
                            <a:solidFill>
                              <a:prstClr val="white">
                                <a:lumMod val="75000"/>
                                <a:alpha val="0"/>
                              </a:prstClr>
                            </a:solidFill>
                          </a:ln>
                          <a:solidFill>
                            <a:schemeClr val="tx1">
                              <a:lumMod val="65000"/>
                              <a:lumOff val="35000"/>
                            </a:schemeClr>
                          </a:solidFill>
                          <a:latin typeface="+mn-ea"/>
                          <a:ea typeface="+mn-ea"/>
                          <a:cs typeface="+mn-cs"/>
                        </a:rPr>
                        <a:t>(</a:t>
                      </a:r>
                      <a:r>
                        <a:rPr lang="en-US" sz="900" b="0" i="0" dirty="0">
                          <a:ln>
                            <a:solidFill>
                              <a:prstClr val="white">
                                <a:lumMod val="75000"/>
                                <a:alpha val="0"/>
                              </a:prstClr>
                            </a:solidFill>
                          </a:ln>
                          <a:solidFill>
                            <a:schemeClr val="tx1">
                              <a:lumMod val="65000"/>
                              <a:lumOff val="35000"/>
                            </a:schemeClr>
                          </a:solidFill>
                          <a:latin typeface="+mn-ea"/>
                          <a:ea typeface="+mn-ea"/>
                          <a:cs typeface="+mn-cs"/>
                        </a:rPr>
                        <a:t>A+B)</a:t>
                      </a:r>
                    </a:p>
                  </a:txBody>
                  <a:tcPr marL="9525" marR="9525" marT="9525" marB="0" anchor="ctr">
                    <a:lnL w="12700" cmpd="sng">
                      <a:noFill/>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latinLnBrk="1"/>
                      <a:endParaRPr lang="ko-KR" altLang="en-US"/>
                    </a:p>
                  </a:txBody>
                  <a:tcPr/>
                </a:tc>
                <a:tc>
                  <a:txBody>
                    <a:bodyPr/>
                    <a:lstStyle/>
                    <a:p>
                      <a:pPr marL="0" indent="0" algn="r" fontAlgn="ctr" latinLnBrk="1">
                        <a:buNone/>
                      </a:pPr>
                      <a:r>
                        <a:rPr lang="en-US" sz="900" b="0" i="0">
                          <a:ln>
                            <a:solidFill>
                              <a:prstClr val="white">
                                <a:lumMod val="75000"/>
                                <a:alpha val="0"/>
                              </a:prstClr>
                            </a:solidFill>
                          </a:ln>
                          <a:solidFill>
                            <a:schemeClr val="tx1">
                              <a:lumMod val="65000"/>
                              <a:lumOff val="35000"/>
                            </a:schemeClr>
                          </a:solidFill>
                          <a:latin typeface="+mn-ea"/>
                          <a:ea typeface="+mn-ea"/>
                          <a:cs typeface="+mn-cs"/>
                        </a:rPr>
                        <a:t>10,592</a:t>
                      </a: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r" fontAlgn="ctr" latinLnBrk="1">
                        <a:buNone/>
                      </a:pPr>
                      <a:r>
                        <a:rPr lang="en-US" sz="900" b="0" i="0" dirty="0">
                          <a:ln>
                            <a:solidFill>
                              <a:prstClr val="white">
                                <a:lumMod val="75000"/>
                                <a:alpha val="0"/>
                              </a:prstClr>
                            </a:solidFill>
                          </a:ln>
                          <a:solidFill>
                            <a:schemeClr val="tx1">
                              <a:lumMod val="65000"/>
                              <a:lumOff val="35000"/>
                            </a:schemeClr>
                          </a:solidFill>
                          <a:latin typeface="+mn-ea"/>
                          <a:ea typeface="+mn-ea"/>
                          <a:cs typeface="+mn-cs"/>
                        </a:rPr>
                        <a:t>8,956</a:t>
                      </a: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r" fontAlgn="ctr" latinLnBrk="1">
                        <a:buNone/>
                      </a:pPr>
                      <a:r>
                        <a:rPr lang="ko-KR" altLang="en-US" sz="900" b="1" i="0" dirty="0">
                          <a:ln>
                            <a:solidFill>
                              <a:prstClr val="white">
                                <a:lumMod val="75000"/>
                                <a:alpha val="0"/>
                              </a:prstClr>
                            </a:solidFill>
                          </a:ln>
                          <a:solidFill>
                            <a:schemeClr val="tx1">
                              <a:lumMod val="65000"/>
                              <a:lumOff val="35000"/>
                            </a:schemeClr>
                          </a:solidFill>
                          <a:latin typeface="+mj-lt"/>
                          <a:ea typeface="+mn-ea"/>
                          <a:cs typeface="+mn-cs"/>
                        </a:rPr>
                        <a:t>△</a:t>
                      </a:r>
                      <a:r>
                        <a:rPr lang="en-US" altLang="ko-KR" sz="900" b="1" i="0" dirty="0">
                          <a:ln>
                            <a:solidFill>
                              <a:prstClr val="white">
                                <a:lumMod val="75000"/>
                                <a:alpha val="0"/>
                              </a:prstClr>
                            </a:solidFill>
                          </a:ln>
                          <a:solidFill>
                            <a:schemeClr val="tx1">
                              <a:lumMod val="65000"/>
                              <a:lumOff val="35000"/>
                            </a:schemeClr>
                          </a:solidFill>
                          <a:latin typeface="+mj-lt"/>
                          <a:ea typeface="+mn-ea"/>
                          <a:cs typeface="+mn-cs"/>
                        </a:rPr>
                        <a:t>962 </a:t>
                      </a: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r" fontAlgn="ctr" latinLnBrk="1">
                        <a:buNone/>
                      </a:pP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a:t>
                      </a:r>
                      <a:r>
                        <a:rPr lang="en-US" altLang="ko-KR" sz="900" b="0" i="0" dirty="0">
                          <a:ln>
                            <a:solidFill>
                              <a:prstClr val="white">
                                <a:lumMod val="75000"/>
                                <a:alpha val="0"/>
                              </a:prstClr>
                            </a:solidFill>
                          </a:ln>
                          <a:solidFill>
                            <a:schemeClr val="tx1">
                              <a:lumMod val="65000"/>
                              <a:lumOff val="35000"/>
                            </a:schemeClr>
                          </a:solidFill>
                          <a:latin typeface="+mn-ea"/>
                          <a:ea typeface="+mn-ea"/>
                          <a:cs typeface="+mn-cs"/>
                        </a:rPr>
                        <a:t>9,918 </a:t>
                      </a:r>
                    </a:p>
                  </a:txBody>
                  <a:tcPr marL="9525" marR="108000" marT="9525" marB="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ctr" fontAlgn="ctr" latinLnBrk="1">
                        <a:buNone/>
                      </a:pPr>
                      <a:r>
                        <a:rPr lang="ko-KR" altLang="en-US" sz="900" b="0" i="0" dirty="0">
                          <a:ln>
                            <a:solidFill>
                              <a:prstClr val="white">
                                <a:lumMod val="75000"/>
                                <a:alpha val="0"/>
                              </a:prstClr>
                            </a:solidFill>
                          </a:ln>
                          <a:solidFill>
                            <a:schemeClr val="tx1">
                              <a:lumMod val="65000"/>
                              <a:lumOff val="35000"/>
                            </a:schemeClr>
                          </a:solidFill>
                          <a:latin typeface="+mn-ea"/>
                          <a:ea typeface="+mn-ea"/>
                          <a:cs typeface="+mn-cs"/>
                        </a:rPr>
                        <a:t>적자전환 </a:t>
                      </a:r>
                    </a:p>
                  </a:txBody>
                  <a:tcPr marL="0" marR="0" marT="0" marB="0" anchor="ctr">
                    <a:lnL w="3175" cap="flat" cmpd="sng" algn="ctr">
                      <a:solidFill>
                        <a:schemeClr val="bg1">
                          <a:lumMod val="50000"/>
                        </a:schemeClr>
                      </a:solidFill>
                      <a:prstDash val="solid"/>
                      <a:round/>
                      <a:headEnd type="none" w="med" len="med"/>
                      <a:tailEnd type="none" w="med" len="med"/>
                    </a:lnL>
                    <a:lnR w="12700" cmpd="sng">
                      <a:noFill/>
                    </a:lnR>
                    <a:lnT w="3175" cap="flat" cmpd="sng" algn="ctr">
                      <a:solidFill>
                        <a:schemeClr val="bg1">
                          <a:lumMod val="50000"/>
                        </a:schemeClr>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8844020"/>
                  </a:ext>
                </a:extLst>
              </a:tr>
            </a:tbl>
          </a:graphicData>
        </a:graphic>
      </p:graphicFrame>
      <p:graphicFrame>
        <p:nvGraphicFramePr>
          <p:cNvPr id="4" name="차트 3">
            <a:extLst>
              <a:ext uri="{FF2B5EF4-FFF2-40B4-BE49-F238E27FC236}">
                <a16:creationId xmlns:a16="http://schemas.microsoft.com/office/drawing/2014/main" id="{967515A5-4D82-D795-42FE-CC036D576B8F}"/>
              </a:ext>
            </a:extLst>
          </p:cNvPr>
          <p:cNvGraphicFramePr/>
          <p:nvPr>
            <p:extLst>
              <p:ext uri="{D42A27DB-BD31-4B8C-83A1-F6EECF244321}">
                <p14:modId xmlns:p14="http://schemas.microsoft.com/office/powerpoint/2010/main" val="980635563"/>
              </p:ext>
            </p:extLst>
          </p:nvPr>
        </p:nvGraphicFramePr>
        <p:xfrm>
          <a:off x="2893679" y="4403202"/>
          <a:ext cx="2693704" cy="1499559"/>
        </p:xfrm>
        <a:graphic>
          <a:graphicData uri="http://schemas.openxmlformats.org/drawingml/2006/chart">
            <c:chart xmlns:c="http://schemas.openxmlformats.org/drawingml/2006/chart" xmlns:r="http://schemas.openxmlformats.org/officeDocument/2006/relationships" r:id="rId4"/>
          </a:graphicData>
        </a:graphic>
      </p:graphicFrame>
      <p:sp>
        <p:nvSpPr>
          <p:cNvPr id="5" name="TextBox 4">
            <a:extLst>
              <a:ext uri="{FF2B5EF4-FFF2-40B4-BE49-F238E27FC236}">
                <a16:creationId xmlns:a16="http://schemas.microsoft.com/office/drawing/2014/main" id="{9F6A350A-487A-2F6F-4A80-581C3CA44E8D}"/>
              </a:ext>
            </a:extLst>
          </p:cNvPr>
          <p:cNvSpPr txBox="1"/>
          <p:nvPr/>
        </p:nvSpPr>
        <p:spPr>
          <a:xfrm>
            <a:off x="2832612" y="4211868"/>
            <a:ext cx="2800396" cy="230832"/>
          </a:xfrm>
          <a:prstGeom prst="rect">
            <a:avLst/>
          </a:prstGeom>
          <a:noFill/>
        </p:spPr>
        <p:txBody>
          <a:bodyPr wrap="square" rtlCol="0">
            <a:spAutoFit/>
          </a:bodyPr>
          <a:lstStyle>
            <a:defPPr>
              <a:defRPr lang="en-US"/>
            </a:defPPr>
            <a:lvl1pPr algn="ctr">
              <a:defRPr sz="900" b="1" i="0" u="none" strike="noStrike" baseline="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defRPr>
            </a:lvl1pPr>
          </a:lstStyle>
          <a:p>
            <a:r>
              <a:rPr lang="en-US" altLang="ko-KR" dirty="0"/>
              <a:t>&lt;</a:t>
            </a:r>
            <a:r>
              <a:rPr lang="ko-KR" altLang="en-US" dirty="0"/>
              <a:t> 저축은행</a:t>
            </a:r>
            <a:r>
              <a:rPr lang="en-US" altLang="ko-KR" dirty="0"/>
              <a:t> </a:t>
            </a:r>
            <a:r>
              <a:rPr lang="ko-KR" altLang="en-US" dirty="0" err="1"/>
              <a:t>고정이하여신비율</a:t>
            </a:r>
            <a:r>
              <a:rPr lang="ko-KR" altLang="en-US" dirty="0"/>
              <a:t> 및 </a:t>
            </a:r>
            <a:r>
              <a:rPr lang="en-US" altLang="ko-KR" dirty="0"/>
              <a:t>Coverage</a:t>
            </a:r>
            <a:r>
              <a:rPr lang="ko-KR" altLang="en-US" dirty="0"/>
              <a:t> </a:t>
            </a:r>
            <a:r>
              <a:rPr lang="en-US" altLang="ko-KR" dirty="0"/>
              <a:t>Ratio</a:t>
            </a:r>
            <a:r>
              <a:rPr lang="ko-KR" altLang="en-US" dirty="0"/>
              <a:t> 추이 </a:t>
            </a:r>
            <a:r>
              <a:rPr lang="en-US" altLang="ko-KR" dirty="0"/>
              <a:t>&gt; </a:t>
            </a:r>
            <a:endParaRPr lang="ko-KR" altLang="en-US" dirty="0"/>
          </a:p>
        </p:txBody>
      </p:sp>
      <p:sp>
        <p:nvSpPr>
          <p:cNvPr id="6" name="TextBox 5">
            <a:extLst>
              <a:ext uri="{FF2B5EF4-FFF2-40B4-BE49-F238E27FC236}">
                <a16:creationId xmlns:a16="http://schemas.microsoft.com/office/drawing/2014/main" id="{7CEC0BCB-06F0-4EF4-B600-98805EF3C733}"/>
              </a:ext>
            </a:extLst>
          </p:cNvPr>
          <p:cNvSpPr txBox="1"/>
          <p:nvPr/>
        </p:nvSpPr>
        <p:spPr>
          <a:xfrm>
            <a:off x="2931595" y="4476811"/>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
        <p:nvSpPr>
          <p:cNvPr id="7" name="TextBox 6">
            <a:extLst>
              <a:ext uri="{FF2B5EF4-FFF2-40B4-BE49-F238E27FC236}">
                <a16:creationId xmlns:a16="http://schemas.microsoft.com/office/drawing/2014/main" id="{C068C4AA-FBD6-AAE2-C5F3-7868BF4F9CB1}"/>
              </a:ext>
            </a:extLst>
          </p:cNvPr>
          <p:cNvSpPr txBox="1"/>
          <p:nvPr/>
        </p:nvSpPr>
        <p:spPr>
          <a:xfrm>
            <a:off x="5415596" y="4486197"/>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Tree>
    <p:extLst>
      <p:ext uri="{BB962C8B-B14F-4D97-AF65-F5344CB8AC3E}">
        <p14:creationId xmlns:p14="http://schemas.microsoft.com/office/powerpoint/2010/main" val="50984929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ED698C70-F79A-47E5-9957-4A5768D01E08}"/>
              </a:ext>
            </a:extLst>
          </p:cNvPr>
          <p:cNvSpPr txBox="1"/>
          <p:nvPr/>
        </p:nvSpPr>
        <p:spPr>
          <a:xfrm>
            <a:off x="5132389" y="5722388"/>
            <a:ext cx="4284613" cy="478387"/>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관계기관합동</a:t>
            </a:r>
            <a:r>
              <a:rPr lang="en-US" altLang="ko-KR" dirty="0">
                <a:solidFill>
                  <a:schemeClr val="bg1">
                    <a:lumMod val="50000"/>
                  </a:schemeClr>
                </a:solidFill>
              </a:rPr>
              <a:t>(2023.3.6), ‘</a:t>
            </a:r>
            <a:r>
              <a:rPr lang="ko-KR" altLang="en-US" dirty="0">
                <a:solidFill>
                  <a:schemeClr val="bg1">
                    <a:lumMod val="50000"/>
                  </a:schemeClr>
                </a:solidFill>
              </a:rPr>
              <a:t>향후 부동산 </a:t>
            </a:r>
            <a:r>
              <a:rPr lang="en-US" altLang="ko-KR" dirty="0">
                <a:solidFill>
                  <a:schemeClr val="bg1">
                    <a:lumMod val="50000"/>
                  </a:schemeClr>
                </a:solidFill>
              </a:rPr>
              <a:t>PF </a:t>
            </a:r>
            <a:r>
              <a:rPr lang="ko-KR" altLang="en-US" dirty="0">
                <a:solidFill>
                  <a:schemeClr val="bg1">
                    <a:lumMod val="50000"/>
                  </a:schemeClr>
                </a:solidFill>
              </a:rPr>
              <a:t>대응방향</a:t>
            </a:r>
            <a:r>
              <a:rPr lang="en-US" altLang="ko-KR" dirty="0">
                <a:solidFill>
                  <a:schemeClr val="bg1">
                    <a:lumMod val="50000"/>
                  </a:schemeClr>
                </a:solidFill>
              </a:rPr>
              <a:t>’, </a:t>
            </a:r>
            <a:r>
              <a:rPr lang="ko-KR" altLang="en-US" dirty="0">
                <a:solidFill>
                  <a:schemeClr val="bg1">
                    <a:lumMod val="50000"/>
                  </a:schemeClr>
                </a:solidFill>
              </a:rPr>
              <a:t>금융위원회</a:t>
            </a:r>
            <a:r>
              <a:rPr lang="en-US" altLang="ko-KR" dirty="0">
                <a:solidFill>
                  <a:schemeClr val="bg1">
                    <a:lumMod val="50000"/>
                  </a:schemeClr>
                </a:solidFill>
              </a:rPr>
              <a:t>(2023.6.1), ‘</a:t>
            </a:r>
            <a:r>
              <a:rPr lang="ko-KR" altLang="en-US" dirty="0">
                <a:solidFill>
                  <a:schemeClr val="bg1">
                    <a:lumMod val="50000"/>
                  </a:schemeClr>
                </a:solidFill>
              </a:rPr>
              <a:t>부동산 </a:t>
            </a:r>
            <a:r>
              <a:rPr lang="en-US" altLang="ko-KR" dirty="0">
                <a:solidFill>
                  <a:schemeClr val="bg1">
                    <a:lumMod val="50000"/>
                  </a:schemeClr>
                </a:solidFill>
              </a:rPr>
              <a:t>PF </a:t>
            </a:r>
            <a:r>
              <a:rPr lang="ko-KR" altLang="en-US" dirty="0">
                <a:solidFill>
                  <a:schemeClr val="bg1">
                    <a:lumMod val="50000"/>
                  </a:schemeClr>
                </a:solidFill>
              </a:rPr>
              <a:t>사업정상화 추진상황 점검회의</a:t>
            </a:r>
            <a:r>
              <a:rPr lang="en-US" altLang="ko-KR" dirty="0">
                <a:solidFill>
                  <a:schemeClr val="bg1">
                    <a:lumMod val="50000"/>
                  </a:schemeClr>
                </a:solidFill>
              </a:rPr>
              <a:t>’</a:t>
            </a:r>
          </a:p>
          <a:p>
            <a:r>
              <a:rPr lang="en-US" altLang="ko-KR" dirty="0">
                <a:solidFill>
                  <a:schemeClr val="bg1">
                    <a:lumMod val="50000"/>
                  </a:schemeClr>
                </a:solidFill>
              </a:rPr>
              <a:t>Note:</a:t>
            </a:r>
            <a:r>
              <a:rPr lang="ko-KR" altLang="en-US" dirty="0">
                <a:solidFill>
                  <a:schemeClr val="bg1">
                    <a:lumMod val="50000"/>
                  </a:schemeClr>
                </a:solidFill>
              </a:rPr>
              <a:t> </a:t>
            </a:r>
            <a:r>
              <a:rPr lang="en-US" altLang="ko-KR" dirty="0">
                <a:solidFill>
                  <a:schemeClr val="bg1">
                    <a:lumMod val="50000"/>
                  </a:schemeClr>
                </a:solidFill>
              </a:rPr>
              <a:t>1), 2)</a:t>
            </a:r>
            <a:r>
              <a:rPr lang="ko-KR" altLang="en-US" dirty="0">
                <a:solidFill>
                  <a:schemeClr val="bg1">
                    <a:lumMod val="50000"/>
                  </a:schemeClr>
                </a:solidFill>
              </a:rPr>
              <a:t>는</a:t>
            </a:r>
            <a:r>
              <a:rPr lang="en-US" altLang="ko-KR" dirty="0">
                <a:solidFill>
                  <a:schemeClr val="bg1">
                    <a:lumMod val="50000"/>
                  </a:schemeClr>
                </a:solidFill>
              </a:rPr>
              <a:t> ’23</a:t>
            </a:r>
            <a:r>
              <a:rPr lang="ko-KR" altLang="en-US" dirty="0">
                <a:solidFill>
                  <a:schemeClr val="bg1">
                    <a:lumMod val="50000"/>
                  </a:schemeClr>
                </a:solidFill>
              </a:rPr>
              <a:t>년 </a:t>
            </a:r>
            <a:r>
              <a:rPr lang="en-US" altLang="ko-KR" dirty="0">
                <a:solidFill>
                  <a:schemeClr val="bg1">
                    <a:lumMod val="50000"/>
                  </a:schemeClr>
                </a:solidFill>
              </a:rPr>
              <a:t>4</a:t>
            </a:r>
            <a:r>
              <a:rPr lang="ko-KR" altLang="en-US" dirty="0">
                <a:solidFill>
                  <a:schemeClr val="bg1">
                    <a:lumMod val="50000"/>
                  </a:schemeClr>
                </a:solidFill>
              </a:rPr>
              <a:t>월 말 기준 지원실적</a:t>
            </a:r>
            <a:r>
              <a:rPr lang="en-US" altLang="ko-KR" dirty="0">
                <a:solidFill>
                  <a:schemeClr val="bg1">
                    <a:lumMod val="50000"/>
                  </a:schemeClr>
                </a:solidFill>
              </a:rPr>
              <a:t>(</a:t>
            </a:r>
            <a:r>
              <a:rPr lang="ko-KR" altLang="en-US" dirty="0">
                <a:solidFill>
                  <a:schemeClr val="bg1">
                    <a:lumMod val="50000"/>
                  </a:schemeClr>
                </a:solidFill>
              </a:rPr>
              <a:t>잔액</a:t>
            </a:r>
            <a:r>
              <a:rPr lang="en-US" altLang="ko-KR" dirty="0">
                <a:solidFill>
                  <a:schemeClr val="bg1">
                    <a:lumMod val="50000"/>
                  </a:schemeClr>
                </a:solidFill>
              </a:rPr>
              <a:t>)/</a:t>
            </a:r>
            <a:r>
              <a:rPr lang="ko-KR" altLang="en-US" dirty="0">
                <a:solidFill>
                  <a:schemeClr val="bg1">
                    <a:lumMod val="50000"/>
                  </a:schemeClr>
                </a:solidFill>
              </a:rPr>
              <a:t>공급목표</a:t>
            </a:r>
            <a:r>
              <a:rPr lang="en-US" altLang="ko-KR" dirty="0">
                <a:solidFill>
                  <a:schemeClr val="bg1">
                    <a:lumMod val="50000"/>
                  </a:schemeClr>
                </a:solidFill>
              </a:rPr>
              <a:t>(</a:t>
            </a:r>
            <a:r>
              <a:rPr lang="ko-KR" altLang="en-US" dirty="0">
                <a:solidFill>
                  <a:schemeClr val="bg1">
                    <a:lumMod val="50000"/>
                  </a:schemeClr>
                </a:solidFill>
              </a:rPr>
              <a:t>잔액</a:t>
            </a:r>
            <a:r>
              <a:rPr lang="en-US" altLang="ko-KR" dirty="0">
                <a:solidFill>
                  <a:schemeClr val="bg1">
                    <a:lumMod val="50000"/>
                  </a:schemeClr>
                </a:solidFill>
              </a:rPr>
              <a:t>)</a:t>
            </a:r>
            <a:r>
              <a:rPr lang="ko-KR" altLang="en-US" dirty="0">
                <a:solidFill>
                  <a:schemeClr val="bg1">
                    <a:lumMod val="50000"/>
                  </a:schemeClr>
                </a:solidFill>
              </a:rPr>
              <a:t> 현황을 나타냄</a:t>
            </a:r>
          </a:p>
        </p:txBody>
      </p:sp>
      <p:sp>
        <p:nvSpPr>
          <p:cNvPr id="28" name="텍스트 개체 틀 27">
            <a:extLst>
              <a:ext uri="{FF2B5EF4-FFF2-40B4-BE49-F238E27FC236}">
                <a16:creationId xmlns:a16="http://schemas.microsoft.com/office/drawing/2014/main" id="{259D3791-25DA-4E03-8E5F-258A6FDEB7E2}"/>
              </a:ext>
            </a:extLst>
          </p:cNvPr>
          <p:cNvSpPr>
            <a:spLocks noGrp="1"/>
          </p:cNvSpPr>
          <p:nvPr>
            <p:ph type="body" sz="quarter" idx="10"/>
          </p:nvPr>
        </p:nvSpPr>
        <p:spPr>
          <a:xfrm>
            <a:off x="488949" y="333149"/>
            <a:ext cx="8928101" cy="184666"/>
          </a:xfrm>
        </p:spPr>
        <p:txBody>
          <a:bodyPr/>
          <a:lstStyle/>
          <a:p>
            <a:r>
              <a:rPr lang="en-US" altLang="ko-KR" dirty="0"/>
              <a:t>Ⅳ. </a:t>
            </a:r>
            <a:r>
              <a:rPr lang="ko-KR" altLang="en-US" dirty="0"/>
              <a:t>국내 부실채권</a:t>
            </a:r>
            <a:r>
              <a:rPr lang="en-US" altLang="ko-KR" dirty="0"/>
              <a:t>(NPL) </a:t>
            </a:r>
            <a:r>
              <a:rPr lang="ko-KR" altLang="en-US" dirty="0"/>
              <a:t>시장 주요 이슈 </a:t>
            </a:r>
          </a:p>
        </p:txBody>
      </p:sp>
      <p:sp>
        <p:nvSpPr>
          <p:cNvPr id="29" name="텍스트 개체 틀 28">
            <a:extLst>
              <a:ext uri="{FF2B5EF4-FFF2-40B4-BE49-F238E27FC236}">
                <a16:creationId xmlns:a16="http://schemas.microsoft.com/office/drawing/2014/main" id="{D76A6FAF-1367-4DCA-84D3-8A949242B9D3}"/>
              </a:ext>
            </a:extLst>
          </p:cNvPr>
          <p:cNvSpPr>
            <a:spLocks noGrp="1"/>
          </p:cNvSpPr>
          <p:nvPr>
            <p:ph type="body" sz="quarter" idx="11"/>
          </p:nvPr>
        </p:nvSpPr>
        <p:spPr>
          <a:xfrm>
            <a:off x="488950" y="617249"/>
            <a:ext cx="8928100" cy="322262"/>
          </a:xfrm>
        </p:spPr>
        <p:txBody>
          <a:bodyPr/>
          <a:lstStyle/>
          <a:p>
            <a:pPr lvl="0"/>
            <a:r>
              <a:rPr lang="en-US" altLang="ko-KR" dirty="0"/>
              <a:t>7. </a:t>
            </a:r>
            <a:r>
              <a:rPr lang="ko-KR" altLang="en-US" dirty="0"/>
              <a:t>부동산 </a:t>
            </a:r>
            <a:r>
              <a:rPr lang="en-US" altLang="ko-KR" dirty="0"/>
              <a:t>PF </a:t>
            </a:r>
            <a:r>
              <a:rPr lang="ko-KR" altLang="en-US" dirty="0"/>
              <a:t>부실 관련 위험 완화를 위한 모니터링 강화 </a:t>
            </a:r>
          </a:p>
        </p:txBody>
      </p:sp>
      <p:sp>
        <p:nvSpPr>
          <p:cNvPr id="30" name="텍스트 개체 틀 29">
            <a:extLst>
              <a:ext uri="{FF2B5EF4-FFF2-40B4-BE49-F238E27FC236}">
                <a16:creationId xmlns:a16="http://schemas.microsoft.com/office/drawing/2014/main" id="{183C42BE-A3A8-4442-962E-02357DF3145F}"/>
              </a:ext>
            </a:extLst>
          </p:cNvPr>
          <p:cNvSpPr>
            <a:spLocks noGrp="1"/>
          </p:cNvSpPr>
          <p:nvPr>
            <p:ph type="body" sz="quarter" idx="13"/>
          </p:nvPr>
        </p:nvSpPr>
        <p:spPr>
          <a:xfrm>
            <a:off x="488950" y="1162050"/>
            <a:ext cx="8928100" cy="865188"/>
          </a:xfrm>
        </p:spPr>
        <p:txBody>
          <a:bodyPr/>
          <a:lstStyle/>
          <a:p>
            <a:pPr lvl="0" algn="just"/>
            <a:r>
              <a:rPr lang="ko-KR" altLang="en-US" dirty="0"/>
              <a:t>미분양주택 누증 등으로 건설사의 재무건전성이 악화되고 있으며</a:t>
            </a:r>
            <a:r>
              <a:rPr lang="en-US" altLang="ko-KR" dirty="0"/>
              <a:t>, </a:t>
            </a:r>
            <a:r>
              <a:rPr lang="ko-KR" altLang="en-US" dirty="0"/>
              <a:t>관련 기업 대출 및</a:t>
            </a:r>
            <a:r>
              <a:rPr lang="en-US" altLang="ko-KR" dirty="0"/>
              <a:t> </a:t>
            </a:r>
            <a:r>
              <a:rPr lang="ko-KR" altLang="en-US" dirty="0"/>
              <a:t>금융권 </a:t>
            </a:r>
            <a:r>
              <a:rPr lang="en-US" altLang="ko-KR" dirty="0"/>
              <a:t>PF </a:t>
            </a:r>
            <a:r>
              <a:rPr lang="ko-KR" altLang="en-US" dirty="0"/>
              <a:t>대출 연체율이 상승세</a:t>
            </a:r>
            <a:r>
              <a:rPr lang="en-US" altLang="ko-KR" dirty="0"/>
              <a:t>. </a:t>
            </a:r>
            <a:r>
              <a:rPr lang="ko-KR" altLang="en-US" dirty="0"/>
              <a:t>특히 증권사 부동산 </a:t>
            </a:r>
            <a:r>
              <a:rPr lang="en-US" altLang="ko-KR" dirty="0"/>
              <a:t>PF </a:t>
            </a:r>
            <a:r>
              <a:rPr lang="ko-KR" altLang="en-US" dirty="0"/>
              <a:t>대출 연체율이 크게 상승하는 한편</a:t>
            </a:r>
            <a:r>
              <a:rPr lang="en-US" altLang="ko-KR" dirty="0"/>
              <a:t>, </a:t>
            </a:r>
            <a:r>
              <a:rPr lang="ko-KR" altLang="en-US" dirty="0"/>
              <a:t>금융당국은 부동산 </a:t>
            </a:r>
            <a:r>
              <a:rPr lang="en-US" altLang="ko-KR" dirty="0"/>
              <a:t>PF </a:t>
            </a:r>
            <a:r>
              <a:rPr lang="ko-KR" altLang="en-US" dirty="0"/>
              <a:t>등 잠재</a:t>
            </a:r>
            <a:r>
              <a:rPr lang="en-US" altLang="ko-KR" dirty="0"/>
              <a:t> </a:t>
            </a:r>
            <a:r>
              <a:rPr lang="ko-KR" altLang="en-US" dirty="0"/>
              <a:t>리스크가 정상화될 수 있도록 증권사 건전성 지표 재편</a:t>
            </a:r>
            <a:r>
              <a:rPr lang="en-US" altLang="ko-KR" dirty="0"/>
              <a:t>, </a:t>
            </a:r>
            <a:r>
              <a:rPr lang="ko-KR" altLang="en-US" dirty="0"/>
              <a:t>정책금융 공급 확대 등을 추진하고 있음 </a:t>
            </a:r>
          </a:p>
        </p:txBody>
      </p:sp>
      <p:grpSp>
        <p:nvGrpSpPr>
          <p:cNvPr id="39" name="그룹 38">
            <a:extLst>
              <a:ext uri="{FF2B5EF4-FFF2-40B4-BE49-F238E27FC236}">
                <a16:creationId xmlns:a16="http://schemas.microsoft.com/office/drawing/2014/main" id="{B64A79FF-6D7D-48AC-9ED1-364E86600BBB}"/>
              </a:ext>
            </a:extLst>
          </p:cNvPr>
          <p:cNvGrpSpPr/>
          <p:nvPr/>
        </p:nvGrpSpPr>
        <p:grpSpPr>
          <a:xfrm>
            <a:off x="488950" y="2176483"/>
            <a:ext cx="4284000" cy="276837"/>
            <a:chOff x="704850" y="2013298"/>
            <a:chExt cx="4140200" cy="276837"/>
          </a:xfrm>
        </p:grpSpPr>
        <p:sp>
          <p:nvSpPr>
            <p:cNvPr id="41" name="TextBox 40">
              <a:extLst>
                <a:ext uri="{FF2B5EF4-FFF2-40B4-BE49-F238E27FC236}">
                  <a16:creationId xmlns:a16="http://schemas.microsoft.com/office/drawing/2014/main" id="{B562D2CA-9D0A-49A0-B253-8687FD0A26BD}"/>
                </a:ext>
              </a:extLst>
            </p:cNvPr>
            <p:cNvSpPr txBox="1"/>
            <p:nvPr/>
          </p:nvSpPr>
          <p:spPr>
            <a:xfrm>
              <a:off x="704850" y="2046854"/>
              <a:ext cx="2768413" cy="200055"/>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부동산 및 부동산 </a:t>
              </a:r>
              <a:r>
                <a:rPr kumimoji="0" lang="en-US" altLang="ko-KR"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PF </a:t>
              </a:r>
              <a:r>
                <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대출 관련 </a:t>
              </a:r>
              <a:r>
                <a:rPr kumimoji="0" lang="ko-KR" altLang="en-US" sz="1300" b="0" i="0" u="none" strike="noStrike" kern="1200" cap="none" spc="0" normalizeH="0" baseline="0" noProof="0" dirty="0" err="1">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연체율</a:t>
              </a:r>
              <a:r>
                <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 추이</a:t>
              </a:r>
            </a:p>
          </p:txBody>
        </p:sp>
        <p:cxnSp>
          <p:nvCxnSpPr>
            <p:cNvPr id="42" name="직선 연결선 41">
              <a:extLst>
                <a:ext uri="{FF2B5EF4-FFF2-40B4-BE49-F238E27FC236}">
                  <a16:creationId xmlns:a16="http://schemas.microsoft.com/office/drawing/2014/main" id="{2B89C74A-8801-4C11-8E3F-4DE58DA45C97}"/>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3" name="직선 연결선 42">
              <a:extLst>
                <a:ext uri="{FF2B5EF4-FFF2-40B4-BE49-F238E27FC236}">
                  <a16:creationId xmlns:a16="http://schemas.microsoft.com/office/drawing/2014/main" id="{2399490A-0770-4114-8931-EEC08474A9D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44" name="그룹 43">
            <a:extLst>
              <a:ext uri="{FF2B5EF4-FFF2-40B4-BE49-F238E27FC236}">
                <a16:creationId xmlns:a16="http://schemas.microsoft.com/office/drawing/2014/main" id="{7A966C1A-85C7-4C9D-A83B-C34A3F6176F8}"/>
              </a:ext>
            </a:extLst>
          </p:cNvPr>
          <p:cNvGrpSpPr/>
          <p:nvPr/>
        </p:nvGrpSpPr>
        <p:grpSpPr>
          <a:xfrm>
            <a:off x="5132388" y="2180439"/>
            <a:ext cx="4284000" cy="276837"/>
            <a:chOff x="704850" y="2013298"/>
            <a:chExt cx="4140200" cy="276837"/>
          </a:xfrm>
        </p:grpSpPr>
        <p:sp>
          <p:nvSpPr>
            <p:cNvPr id="45" name="TextBox 44">
              <a:extLst>
                <a:ext uri="{FF2B5EF4-FFF2-40B4-BE49-F238E27FC236}">
                  <a16:creationId xmlns:a16="http://schemas.microsoft.com/office/drawing/2014/main" id="{F7FE45B1-4243-4583-987A-8DF818E083DB}"/>
                </a:ext>
              </a:extLst>
            </p:cNvPr>
            <p:cNvSpPr txBox="1"/>
            <p:nvPr/>
          </p:nvSpPr>
          <p:spPr>
            <a:xfrm>
              <a:off x="704850" y="2046854"/>
              <a:ext cx="3285844" cy="200055"/>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금융위원회의 건설사 및 </a:t>
              </a:r>
              <a:r>
                <a:rPr kumimoji="0" lang="en-US" altLang="ko-KR"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PF </a:t>
              </a:r>
              <a:r>
                <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대상 정책금융 공급확대</a:t>
              </a:r>
            </a:p>
          </p:txBody>
        </p:sp>
        <p:cxnSp>
          <p:nvCxnSpPr>
            <p:cNvPr id="46" name="직선 연결선 45">
              <a:extLst>
                <a:ext uri="{FF2B5EF4-FFF2-40B4-BE49-F238E27FC236}">
                  <a16:creationId xmlns:a16="http://schemas.microsoft.com/office/drawing/2014/main" id="{65443B1C-2045-47FB-8463-9CD55458A735}"/>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8" name="직선 연결선 47">
              <a:extLst>
                <a:ext uri="{FF2B5EF4-FFF2-40B4-BE49-F238E27FC236}">
                  <a16:creationId xmlns:a16="http://schemas.microsoft.com/office/drawing/2014/main" id="{C8231BB7-04DB-4E01-8476-09C9D47A1A95}"/>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6" name="TextBox 25">
            <a:extLst>
              <a:ext uri="{FF2B5EF4-FFF2-40B4-BE49-F238E27FC236}">
                <a16:creationId xmlns:a16="http://schemas.microsoft.com/office/drawing/2014/main" id="{6DD5534C-CCCB-4654-A76A-90154AE82E0E}"/>
              </a:ext>
            </a:extLst>
          </p:cNvPr>
          <p:cNvSpPr txBox="1"/>
          <p:nvPr/>
        </p:nvSpPr>
        <p:spPr>
          <a:xfrm>
            <a:off x="489000" y="5968610"/>
            <a:ext cx="4284613" cy="232165"/>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금융위원회</a:t>
            </a:r>
            <a:r>
              <a:rPr lang="en-US" altLang="ko-KR" dirty="0">
                <a:solidFill>
                  <a:schemeClr val="bg1">
                    <a:lumMod val="50000"/>
                  </a:schemeClr>
                </a:solidFill>
              </a:rPr>
              <a:t>, </a:t>
            </a:r>
            <a:r>
              <a:rPr lang="ko-KR" altLang="en-US" dirty="0">
                <a:solidFill>
                  <a:schemeClr val="bg1">
                    <a:lumMod val="50000"/>
                  </a:schemeClr>
                </a:solidFill>
              </a:rPr>
              <a:t>한국은행</a:t>
            </a:r>
            <a:r>
              <a:rPr lang="en-US" altLang="ko-KR" dirty="0">
                <a:solidFill>
                  <a:schemeClr val="bg1">
                    <a:lumMod val="50000"/>
                  </a:schemeClr>
                </a:solidFill>
              </a:rPr>
              <a:t>, </a:t>
            </a:r>
            <a:r>
              <a:rPr lang="ko-KR" altLang="en-US" dirty="0">
                <a:solidFill>
                  <a:schemeClr val="bg1">
                    <a:lumMod val="50000"/>
                  </a:schemeClr>
                </a:solidFill>
              </a:rPr>
              <a:t>한국부동산원 </a:t>
            </a:r>
          </a:p>
        </p:txBody>
      </p:sp>
      <p:sp>
        <p:nvSpPr>
          <p:cNvPr id="64" name="TextBox 63">
            <a:extLst>
              <a:ext uri="{FF2B5EF4-FFF2-40B4-BE49-F238E27FC236}">
                <a16:creationId xmlns:a16="http://schemas.microsoft.com/office/drawing/2014/main" id="{6108FF0B-4FE1-4C5E-93D1-711B7EA06CB5}"/>
              </a:ext>
            </a:extLst>
          </p:cNvPr>
          <p:cNvSpPr txBox="1"/>
          <p:nvPr/>
        </p:nvSpPr>
        <p:spPr>
          <a:xfrm>
            <a:off x="1254493" y="2504153"/>
            <a:ext cx="3001514" cy="230832"/>
          </a:xfrm>
          <a:prstGeom prst="rect">
            <a:avLst/>
          </a:prstGeom>
          <a:noFill/>
        </p:spPr>
        <p:txBody>
          <a:bodyPr wrap="square" rtlCol="0">
            <a:spAutoFit/>
          </a:bodyPr>
          <a:lstStyle/>
          <a:p>
            <a:pPr algn="ctr">
              <a:defRPr sz="900" b="1" i="0" u="none" strike="noStrike" kern="1200" baseline="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cs typeface="+mn-cs"/>
              </a:defRPr>
            </a:pPr>
            <a:r>
              <a:rPr lang="en-US" altLang="ko-KR" sz="900" b="1" dirty="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rPr>
              <a:t>&lt; </a:t>
            </a:r>
            <a:r>
              <a:rPr lang="ko-KR" altLang="en-US" sz="900" b="1" dirty="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rPr>
              <a:t>미분양주택 및 비은행 부동산 관련 대출 </a:t>
            </a:r>
            <a:r>
              <a:rPr lang="ko-KR" altLang="en-US" sz="900" b="1" dirty="0" err="1">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rPr>
              <a:t>연체율</a:t>
            </a:r>
            <a:r>
              <a:rPr lang="ko-KR" altLang="en-US" sz="900" b="1" dirty="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rPr>
              <a:t> 추이 </a:t>
            </a:r>
            <a:r>
              <a:rPr lang="en-US" altLang="ko-KR" sz="900" b="1" dirty="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rPr>
              <a:t>&gt;</a:t>
            </a:r>
            <a:endParaRPr lang="ko-KR" altLang="en-US" sz="900" b="1" dirty="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endParaRPr>
          </a:p>
        </p:txBody>
      </p:sp>
      <p:sp>
        <p:nvSpPr>
          <p:cNvPr id="8" name="TextBox 7">
            <a:extLst>
              <a:ext uri="{FF2B5EF4-FFF2-40B4-BE49-F238E27FC236}">
                <a16:creationId xmlns:a16="http://schemas.microsoft.com/office/drawing/2014/main" id="{174464E9-51C0-4614-854F-098EBE554517}"/>
              </a:ext>
            </a:extLst>
          </p:cNvPr>
          <p:cNvSpPr txBox="1"/>
          <p:nvPr/>
        </p:nvSpPr>
        <p:spPr>
          <a:xfrm>
            <a:off x="553271" y="2600782"/>
            <a:ext cx="274114"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만 호</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graphicFrame>
        <p:nvGraphicFramePr>
          <p:cNvPr id="9" name="차트 1">
            <a:extLst>
              <a:ext uri="{FF2B5EF4-FFF2-40B4-BE49-F238E27FC236}">
                <a16:creationId xmlns:a16="http://schemas.microsoft.com/office/drawing/2014/main" id="{B32C9C8C-2842-D466-3C48-D25BF0C9BC60}"/>
              </a:ext>
            </a:extLst>
          </p:cNvPr>
          <p:cNvGraphicFramePr/>
          <p:nvPr>
            <p:extLst>
              <p:ext uri="{D42A27DB-BD31-4B8C-83A1-F6EECF244321}">
                <p14:modId xmlns:p14="http://schemas.microsoft.com/office/powerpoint/2010/main" val="2276645211"/>
              </p:ext>
            </p:extLst>
          </p:nvPr>
        </p:nvGraphicFramePr>
        <p:xfrm>
          <a:off x="488950" y="2662339"/>
          <a:ext cx="4283999" cy="1460678"/>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Box 9">
            <a:extLst>
              <a:ext uri="{FF2B5EF4-FFF2-40B4-BE49-F238E27FC236}">
                <a16:creationId xmlns:a16="http://schemas.microsoft.com/office/drawing/2014/main" id="{C331296C-5220-9FAB-DDB0-9B129452C862}"/>
              </a:ext>
            </a:extLst>
          </p:cNvPr>
          <p:cNvSpPr txBox="1"/>
          <p:nvPr/>
        </p:nvSpPr>
        <p:spPr>
          <a:xfrm>
            <a:off x="4560073" y="2600782"/>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
        <p:nvSpPr>
          <p:cNvPr id="11" name="TextBox 10">
            <a:extLst>
              <a:ext uri="{FF2B5EF4-FFF2-40B4-BE49-F238E27FC236}">
                <a16:creationId xmlns:a16="http://schemas.microsoft.com/office/drawing/2014/main" id="{7216C072-21EA-C9F3-D92A-B3CB0BC178FC}"/>
              </a:ext>
            </a:extLst>
          </p:cNvPr>
          <p:cNvSpPr txBox="1"/>
          <p:nvPr/>
        </p:nvSpPr>
        <p:spPr>
          <a:xfrm>
            <a:off x="600367" y="4364301"/>
            <a:ext cx="251068" cy="123111"/>
          </a:xfrm>
          <a:prstGeom prst="rect">
            <a:avLst/>
          </a:prstGeom>
          <a:noFill/>
        </p:spPr>
        <p:txBody>
          <a:bodyPr wrap="squar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graphicFrame>
        <p:nvGraphicFramePr>
          <p:cNvPr id="12" name="차트 1">
            <a:extLst>
              <a:ext uri="{FF2B5EF4-FFF2-40B4-BE49-F238E27FC236}">
                <a16:creationId xmlns:a16="http://schemas.microsoft.com/office/drawing/2014/main" id="{AC3174D3-6A6C-A730-3864-4C5C50A321B0}"/>
              </a:ext>
            </a:extLst>
          </p:cNvPr>
          <p:cNvGraphicFramePr/>
          <p:nvPr>
            <p:extLst>
              <p:ext uri="{D42A27DB-BD31-4B8C-83A1-F6EECF244321}">
                <p14:modId xmlns:p14="http://schemas.microsoft.com/office/powerpoint/2010/main" val="320802619"/>
              </p:ext>
            </p:extLst>
          </p:nvPr>
        </p:nvGraphicFramePr>
        <p:xfrm>
          <a:off x="488950" y="4454799"/>
          <a:ext cx="4283998" cy="1444339"/>
        </p:xfrm>
        <a:graphic>
          <a:graphicData uri="http://schemas.openxmlformats.org/drawingml/2006/chart">
            <c:chart xmlns:c="http://schemas.openxmlformats.org/drawingml/2006/chart" xmlns:r="http://schemas.openxmlformats.org/officeDocument/2006/relationships" r:id="rId3"/>
          </a:graphicData>
        </a:graphic>
      </p:graphicFrame>
      <p:sp>
        <p:nvSpPr>
          <p:cNvPr id="17" name="TextBox 16">
            <a:extLst>
              <a:ext uri="{FF2B5EF4-FFF2-40B4-BE49-F238E27FC236}">
                <a16:creationId xmlns:a16="http://schemas.microsoft.com/office/drawing/2014/main" id="{CFBD4F51-092A-831D-6712-0D935658D3F6}"/>
              </a:ext>
            </a:extLst>
          </p:cNvPr>
          <p:cNvSpPr txBox="1"/>
          <p:nvPr/>
        </p:nvSpPr>
        <p:spPr>
          <a:xfrm>
            <a:off x="1254493" y="4191462"/>
            <a:ext cx="3001514" cy="230832"/>
          </a:xfrm>
          <a:prstGeom prst="rect">
            <a:avLst/>
          </a:prstGeom>
          <a:noFill/>
        </p:spPr>
        <p:txBody>
          <a:bodyPr wrap="square" rtlCol="0">
            <a:spAutoFit/>
          </a:bodyPr>
          <a:lstStyle/>
          <a:p>
            <a:pPr algn="ctr">
              <a:defRPr sz="900" b="1" i="0" u="none" strike="noStrike" kern="1200" baseline="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cs typeface="+mn-cs"/>
              </a:defRPr>
            </a:pPr>
            <a:r>
              <a:rPr lang="en-US" altLang="ko-KR" sz="900" b="1" dirty="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rPr>
              <a:t>&lt; </a:t>
            </a:r>
            <a:r>
              <a:rPr lang="ko-KR" altLang="en-US" sz="900" b="1" dirty="0" err="1">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rPr>
              <a:t>업권별</a:t>
            </a:r>
            <a:r>
              <a:rPr lang="ko-KR" altLang="en-US" sz="900" b="1" dirty="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rPr>
              <a:t> 부동산 </a:t>
            </a:r>
            <a:r>
              <a:rPr lang="en-US" altLang="ko-KR" sz="900" b="1" dirty="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rPr>
              <a:t>PF </a:t>
            </a:r>
            <a:r>
              <a:rPr lang="ko-KR" altLang="en-US" sz="900" b="1" dirty="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rPr>
              <a:t>대출 </a:t>
            </a:r>
            <a:r>
              <a:rPr lang="ko-KR" altLang="en-US" sz="900" b="1" dirty="0" err="1">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rPr>
              <a:t>연체율</a:t>
            </a:r>
            <a:r>
              <a:rPr lang="ko-KR" altLang="en-US" sz="900" b="1" dirty="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rPr>
              <a:t> 추이 </a:t>
            </a:r>
            <a:r>
              <a:rPr lang="en-US" altLang="ko-KR" sz="900" b="1" dirty="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rPr>
              <a:t>&gt;</a:t>
            </a:r>
            <a:endParaRPr lang="ko-KR" altLang="en-US" sz="900" b="1" dirty="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endParaRPr>
          </a:p>
        </p:txBody>
      </p:sp>
      <p:graphicFrame>
        <p:nvGraphicFramePr>
          <p:cNvPr id="20" name="표 3">
            <a:extLst>
              <a:ext uri="{FF2B5EF4-FFF2-40B4-BE49-F238E27FC236}">
                <a16:creationId xmlns:a16="http://schemas.microsoft.com/office/drawing/2014/main" id="{7DC7F1AE-D7DC-DCDD-4A0E-81899835E4E5}"/>
              </a:ext>
            </a:extLst>
          </p:cNvPr>
          <p:cNvGraphicFramePr>
            <a:graphicFrameLocks noGrp="1"/>
          </p:cNvGraphicFramePr>
          <p:nvPr>
            <p:extLst>
              <p:ext uri="{D42A27DB-BD31-4B8C-83A1-F6EECF244321}">
                <p14:modId xmlns:p14="http://schemas.microsoft.com/office/powerpoint/2010/main" val="3030079695"/>
              </p:ext>
            </p:extLst>
          </p:nvPr>
        </p:nvGraphicFramePr>
        <p:xfrm>
          <a:off x="5132388" y="2565400"/>
          <a:ext cx="4284662" cy="3162060"/>
        </p:xfrm>
        <a:graphic>
          <a:graphicData uri="http://schemas.openxmlformats.org/drawingml/2006/table">
            <a:tbl>
              <a:tblPr firstRow="1" bandRow="1">
                <a:tableStyleId>{5C22544A-7EE6-4342-B048-85BDC9FD1C3A}</a:tableStyleId>
              </a:tblPr>
              <a:tblGrid>
                <a:gridCol w="97799">
                  <a:extLst>
                    <a:ext uri="{9D8B030D-6E8A-4147-A177-3AD203B41FA5}">
                      <a16:colId xmlns:a16="http://schemas.microsoft.com/office/drawing/2014/main" val="20000"/>
                    </a:ext>
                  </a:extLst>
                </a:gridCol>
                <a:gridCol w="1988102">
                  <a:extLst>
                    <a:ext uri="{9D8B030D-6E8A-4147-A177-3AD203B41FA5}">
                      <a16:colId xmlns:a16="http://schemas.microsoft.com/office/drawing/2014/main" val="3397392380"/>
                    </a:ext>
                  </a:extLst>
                </a:gridCol>
                <a:gridCol w="1078194">
                  <a:extLst>
                    <a:ext uri="{9D8B030D-6E8A-4147-A177-3AD203B41FA5}">
                      <a16:colId xmlns:a16="http://schemas.microsoft.com/office/drawing/2014/main" val="20001"/>
                    </a:ext>
                  </a:extLst>
                </a:gridCol>
                <a:gridCol w="1120567">
                  <a:extLst>
                    <a:ext uri="{9D8B030D-6E8A-4147-A177-3AD203B41FA5}">
                      <a16:colId xmlns:a16="http://schemas.microsoft.com/office/drawing/2014/main" val="1657831346"/>
                    </a:ext>
                  </a:extLst>
                </a:gridCol>
              </a:tblGrid>
              <a:tr h="122263">
                <a:tc gridSpan="2">
                  <a:txBody>
                    <a:bodyPr/>
                    <a:lstStyle/>
                    <a:p>
                      <a:pPr algn="ctr" fontAlgn="ctr" latinLnBrk="0"/>
                      <a:r>
                        <a:rPr lang="ko-KR" altLang="en-US" sz="750" b="1" kern="1200" dirty="0">
                          <a:ln>
                            <a:solidFill>
                              <a:schemeClr val="tx2">
                                <a:lumMod val="75000"/>
                                <a:alpha val="0"/>
                              </a:schemeClr>
                            </a:solidFill>
                          </a:ln>
                          <a:solidFill>
                            <a:schemeClr val="accent1"/>
                          </a:solidFill>
                          <a:latin typeface="KoPub돋움체 Medium" panose="00000600000000000000" pitchFamily="2" charset="-127"/>
                          <a:ea typeface="KoPub돋움체 Medium" panose="00000600000000000000" pitchFamily="2" charset="-127"/>
                          <a:cs typeface="+mn-cs"/>
                        </a:rPr>
                        <a:t>구분</a:t>
                      </a:r>
                      <a:endParaRPr lang="en-US" altLang="ko-KR" sz="750" b="1" kern="1200" dirty="0">
                        <a:ln>
                          <a:solidFill>
                            <a:schemeClr val="tx2">
                              <a:lumMod val="75000"/>
                              <a:alpha val="0"/>
                            </a:schemeClr>
                          </a:solidFill>
                        </a:ln>
                        <a:solidFill>
                          <a:schemeClr val="accent1"/>
                        </a:solidFill>
                        <a:latin typeface="KoPub돋움체 Medium" panose="00000600000000000000" pitchFamily="2" charset="-127"/>
                        <a:ea typeface="KoPub돋움체 Medium" panose="00000600000000000000" pitchFamily="2" charset="-127"/>
                        <a:cs typeface="+mn-cs"/>
                      </a:endParaRPr>
                    </a:p>
                  </a:txBody>
                  <a:tcPr marL="36000" marR="36000" marT="18000" marB="18000" anchor="ctr">
                    <a:lnL w="12700" cap="flat" cmpd="sng" algn="ctr">
                      <a:no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hMerge="1">
                  <a:txBody>
                    <a:bodyPr/>
                    <a:lstStyle/>
                    <a:p>
                      <a:pPr latinLnBrk="1"/>
                      <a:endParaRPr lang="ko-KR" altLang="en-US"/>
                    </a:p>
                  </a:txBody>
                  <a:tcPr/>
                </a:tc>
                <a:tc>
                  <a:txBody>
                    <a:bodyPr/>
                    <a:lstStyle/>
                    <a:p>
                      <a:pPr algn="ctr" fontAlgn="ctr" latinLnBrk="0"/>
                      <a:r>
                        <a:rPr lang="ko-KR" altLang="en-US" sz="750" b="1" kern="1200" dirty="0">
                          <a:ln>
                            <a:solidFill>
                              <a:schemeClr val="tx2">
                                <a:lumMod val="75000"/>
                                <a:alpha val="0"/>
                              </a:schemeClr>
                            </a:solidFill>
                          </a:ln>
                          <a:solidFill>
                            <a:schemeClr val="accent1"/>
                          </a:solidFill>
                          <a:latin typeface="KoPub돋움체 Medium" panose="00000600000000000000" pitchFamily="2" charset="-127"/>
                          <a:ea typeface="KoPub돋움체 Medium" panose="00000600000000000000" pitchFamily="2" charset="-127"/>
                          <a:cs typeface="+mn-cs"/>
                        </a:rPr>
                        <a:t>지원현황</a:t>
                      </a:r>
                    </a:p>
                  </a:txBody>
                  <a:tcPr marL="36000" marR="36000" marT="18000" marB="18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algn="ctr" fontAlgn="ctr" latinLnBrk="0"/>
                      <a:r>
                        <a:rPr lang="ko-KR" altLang="en-US" sz="750" b="1" kern="1200" dirty="0">
                          <a:ln>
                            <a:solidFill>
                              <a:schemeClr val="tx2">
                                <a:lumMod val="75000"/>
                                <a:alpha val="0"/>
                              </a:schemeClr>
                            </a:solidFill>
                          </a:ln>
                          <a:solidFill>
                            <a:schemeClr val="accent1"/>
                          </a:solidFill>
                          <a:latin typeface="KoPub돋움체 Medium" panose="00000600000000000000" pitchFamily="2" charset="-127"/>
                          <a:ea typeface="KoPub돋움체 Medium" panose="00000600000000000000" pitchFamily="2" charset="-127"/>
                          <a:cs typeface="+mn-cs"/>
                        </a:rPr>
                        <a:t>추가계획</a:t>
                      </a:r>
                    </a:p>
                  </a:txBody>
                  <a:tcPr marL="36000" marR="36000" marT="18000" marB="18000" anchor="ctr">
                    <a:lnL w="6350" cap="flat" cmpd="sng" algn="ctr">
                      <a:solidFill>
                        <a:schemeClr val="bg1">
                          <a:lumMod val="75000"/>
                        </a:schemeClr>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0"/>
                  </a:ext>
                </a:extLst>
              </a:tr>
              <a:tr h="215242">
                <a:tc gridSpan="2">
                  <a:txBody>
                    <a:bodyPr/>
                    <a:lstStyle/>
                    <a:p>
                      <a:pPr algn="ctr" fontAlgn="ctr" latinLnBrk="0"/>
                      <a:r>
                        <a:rPr lang="ko-KR" altLang="en-US" sz="750" b="1" kern="1200" dirty="0">
                          <a:ln>
                            <a:solidFill>
                              <a:schemeClr val="bg1">
                                <a:lumMod val="75000"/>
                                <a:alpha val="0"/>
                              </a:schemeClr>
                            </a:solidFill>
                          </a:ln>
                          <a:solidFill>
                            <a:schemeClr val="accent1"/>
                          </a:solidFill>
                          <a:latin typeface="KoPub돋움체 Light" panose="00000300000000000000" pitchFamily="2" charset="-127"/>
                          <a:ea typeface="KoPub돋움체 Light" panose="00000300000000000000" pitchFamily="2" charset="-127"/>
                          <a:cs typeface="Arial" panose="020B0604020202020204" pitchFamily="34" charset="0"/>
                        </a:rPr>
                        <a:t>부동산 </a:t>
                      </a:r>
                      <a:r>
                        <a:rPr lang="en-US" altLang="ko-KR" sz="750" b="1" kern="1200" dirty="0">
                          <a:ln>
                            <a:solidFill>
                              <a:schemeClr val="bg1">
                                <a:lumMod val="75000"/>
                                <a:alpha val="0"/>
                              </a:schemeClr>
                            </a:solidFill>
                          </a:ln>
                          <a:solidFill>
                            <a:schemeClr val="accent1"/>
                          </a:solidFill>
                          <a:latin typeface="KoPub돋움체 Light" panose="00000300000000000000" pitchFamily="2" charset="-127"/>
                          <a:ea typeface="KoPub돋움체 Light" panose="00000300000000000000" pitchFamily="2" charset="-127"/>
                          <a:cs typeface="Arial" panose="020B0604020202020204" pitchFamily="34" charset="0"/>
                        </a:rPr>
                        <a:t>PF</a:t>
                      </a:r>
                      <a:r>
                        <a:rPr lang="ko-KR" altLang="en-US" sz="750" b="1" kern="1200" dirty="0">
                          <a:ln>
                            <a:solidFill>
                              <a:schemeClr val="bg1">
                                <a:lumMod val="75000"/>
                                <a:alpha val="0"/>
                              </a:schemeClr>
                            </a:solidFill>
                          </a:ln>
                          <a:solidFill>
                            <a:schemeClr val="accent1"/>
                          </a:solidFill>
                          <a:latin typeface="KoPub돋움체 Light" panose="00000300000000000000" pitchFamily="2" charset="-127"/>
                          <a:ea typeface="KoPub돋움체 Light" panose="00000300000000000000" pitchFamily="2" charset="-127"/>
                          <a:cs typeface="Arial" panose="020B0604020202020204" pitchFamily="34" charset="0"/>
                        </a:rPr>
                        <a:t>사업장 관련 자금지원</a:t>
                      </a:r>
                      <a:endParaRPr lang="en-US" altLang="ko-KR" sz="750" b="1" kern="1200" dirty="0">
                        <a:ln>
                          <a:solidFill>
                            <a:schemeClr val="bg1">
                              <a:lumMod val="75000"/>
                              <a:alpha val="0"/>
                            </a:schemeClr>
                          </a:solidFill>
                        </a:ln>
                        <a:solidFill>
                          <a:schemeClr val="accent1"/>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marL="36000" marR="36000" marT="18000" marB="18000" anchor="ctr">
                    <a:lnL w="12700" cap="flat" cmpd="sng" algn="ctr">
                      <a:no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9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tc>
                  <a:txBody>
                    <a:bodyPr/>
                    <a:lstStyle/>
                    <a:p>
                      <a:pPr algn="ctr" fontAlgn="ctr" latinLnBrk="0"/>
                      <a:r>
                        <a:rPr lang="en-US" altLang="ko-KR" sz="750" b="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7.44</a:t>
                      </a:r>
                      <a:r>
                        <a:rPr lang="ko-KR" altLang="en-US" sz="750" b="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endParaRPr lang="en-US" altLang="ko-KR" sz="750" b="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marL="36000" marR="36000" marT="18000" marB="18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indent="0" algn="ctr" fontAlgn="ctr" latinLnBrk="0"/>
                      <a:r>
                        <a:rPr lang="en-US" altLang="ko-KR" sz="750" b="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+2.2</a:t>
                      </a:r>
                      <a:r>
                        <a:rPr lang="ko-KR" altLang="en-US" sz="750" b="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endParaRPr lang="en-US" altLang="ko-KR" sz="750" b="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p>
                      <a:pPr marL="0" indent="0" algn="ctr" fontAlgn="ctr" latinLnBrk="0"/>
                      <a:r>
                        <a:rPr lang="en-US" altLang="ko-KR" sz="750" b="1" i="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(7.86</a:t>
                      </a:r>
                      <a:r>
                        <a:rPr lang="ko-KR" altLang="en-US" sz="750" b="1" i="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r>
                        <a:rPr lang="en-US" altLang="ko-KR" sz="750" b="1" i="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/9.64</a:t>
                      </a:r>
                      <a:r>
                        <a:rPr lang="ko-KR" altLang="en-US" sz="750" b="1" i="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r>
                        <a:rPr lang="en-US" altLang="ko-KR" sz="750" b="1" i="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r>
                        <a:rPr lang="en-US" altLang="ko-KR" sz="750" b="1" i="1" kern="1200" baseline="300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1)</a:t>
                      </a:r>
                    </a:p>
                  </a:txBody>
                  <a:tcPr marL="36000" marR="36000" marT="18000" marB="18000" anchor="ctr">
                    <a:lnL w="6350" cap="flat" cmpd="sng" algn="ctr">
                      <a:solidFill>
                        <a:schemeClr val="bg1">
                          <a:lumMod val="75000"/>
                        </a:schemeClr>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40019194"/>
                  </a:ext>
                </a:extLst>
              </a:tr>
              <a:tr h="209043">
                <a:tc>
                  <a:txBody>
                    <a:bodyPr/>
                    <a:lstStyle/>
                    <a:p>
                      <a:pPr algn="l" fontAlgn="ctr" latinLnBrk="0"/>
                      <a:endPar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marL="36000" marR="36000" marT="18000" marB="18000" anchor="ctr">
                    <a:lnL w="19050" cap="flat" cmpd="sng" algn="ctr">
                      <a:solidFill>
                        <a:schemeClr val="bg1"/>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95000"/>
                        </a:schemeClr>
                      </a:solidFill>
                      <a:prstDash val="solid"/>
                      <a:round/>
                      <a:headEnd type="none" w="med" len="med"/>
                      <a:tailEnd type="none" w="med" len="med"/>
                    </a:lnT>
                    <a:lnB w="6350" cap="flat" cmpd="sng" algn="ctr">
                      <a:solidFill>
                        <a:schemeClr val="bg1">
                          <a:lumMod val="95000"/>
                        </a:schemeClr>
                      </a:solidFill>
                      <a:prstDash val="solid"/>
                      <a:round/>
                      <a:headEnd type="none" w="med" len="med"/>
                      <a:tailEnd type="none" w="med" len="med"/>
                    </a:lnB>
                    <a:solidFill>
                      <a:schemeClr val="bg1">
                        <a:lumMod val="95000"/>
                      </a:schemeClr>
                    </a:solidFill>
                  </a:tcPr>
                </a:tc>
                <a:tc>
                  <a:txBody>
                    <a:bodyPr/>
                    <a:lstStyle/>
                    <a:p>
                      <a:pPr algn="l" fontAlgn="ctr" latinLnBrk="0"/>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① 건설사 보증 </a:t>
                      </a: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PF-ABCP </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매입 확대</a:t>
                      </a:r>
                      <a:endPar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p>
                      <a:pPr algn="l" fontAlgn="ctr" latinLnBrk="0"/>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산은</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 ’22</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년</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11</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월 </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1</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 매입목표 발표</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endPar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marL="36000" marR="36000" marT="18000" marB="1800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marL="0" indent="0" algn="ctr" fontAlgn="ctr" latinLnBrk="0">
                        <a:buFont typeface="Arial" panose="020B0604020202020204" pitchFamily="34" charset="0"/>
                        <a:buNone/>
                      </a:pP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0.13</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endPar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marL="36000" marR="36000" marT="18000" marB="18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marL="0" indent="0" algn="ctr" fontAlgn="ctr" latinLnBrk="0">
                        <a:buFont typeface="Arial" panose="020B0604020202020204" pitchFamily="34" charset="0"/>
                        <a:buNone/>
                      </a:pP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+0.87</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endPar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p>
                      <a:pPr marL="0" indent="0" algn="ctr" fontAlgn="ctr" latinLnBrk="0">
                        <a:buFont typeface="Arial" panose="020B0604020202020204" pitchFamily="34" charset="0"/>
                        <a:buNone/>
                      </a:pP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잔여재원 집행</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endPar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marL="36000" marR="36000" marT="18000" marB="18000" anchor="ctr">
                    <a:lnL w="6350" cap="flat" cmpd="sng" algn="ctr">
                      <a:solidFill>
                        <a:schemeClr val="bg1">
                          <a:lumMod val="75000"/>
                        </a:schemeClr>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382603">
                <a:tc>
                  <a:txBody>
                    <a:bodyPr/>
                    <a:lstStyle/>
                    <a:p>
                      <a:pPr algn="l" fontAlgn="ctr" latinLnBrk="0"/>
                      <a:endPar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marL="36000" marR="36000" marT="18000" marB="18000" anchor="ctr">
                    <a:lnL w="19050" cap="flat" cmpd="sng" algn="ctr">
                      <a:solidFill>
                        <a:schemeClr val="bg1"/>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95000"/>
                        </a:schemeClr>
                      </a:solidFill>
                      <a:prstDash val="solid"/>
                      <a:round/>
                      <a:headEnd type="none" w="med" len="med"/>
                      <a:tailEnd type="none" w="med" len="med"/>
                    </a:lnT>
                    <a:lnB w="6350" cap="flat" cmpd="sng" algn="ctr">
                      <a:solidFill>
                        <a:schemeClr val="bg1">
                          <a:lumMod val="95000"/>
                        </a:schemeClr>
                      </a:solidFill>
                      <a:prstDash val="solid"/>
                      <a:round/>
                      <a:headEnd type="none" w="med" len="med"/>
                      <a:tailEnd type="none" w="med" len="med"/>
                    </a:lnB>
                    <a:solidFill>
                      <a:schemeClr val="bg1">
                        <a:lumMod val="95000"/>
                      </a:schemeClr>
                    </a:solidFill>
                  </a:tcPr>
                </a:tc>
                <a:tc>
                  <a:txBody>
                    <a:bodyPr/>
                    <a:lstStyle/>
                    <a:p>
                      <a:pPr algn="l" fontAlgn="ctr" latinLnBrk="0"/>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② 증권사 보증 </a:t>
                      </a: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PF-ABCP </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매입확대</a:t>
                      </a:r>
                      <a:endPar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p>
                      <a:pPr algn="l" fontAlgn="ctr" latinLnBrk="0"/>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산은</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 ’22</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년</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12</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월 </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0.45</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 매입목표 발표</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p>
                    <a:p>
                      <a:pPr marL="0" indent="0" algn="l" fontAlgn="ctr" latinLnBrk="0">
                        <a:buFontTx/>
                        <a:buNone/>
                      </a:pP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 </a:t>
                      </a:r>
                      <a:r>
                        <a:rPr lang="ko-KR" altLang="en-US" sz="700" b="0" kern="1200" dirty="0" err="1">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증권유관기관</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 공동매입기구 조성액</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(1.8</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 </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중 산은 출자약정금액</a:t>
                      </a:r>
                    </a:p>
                  </a:txBody>
                  <a:tcPr marL="36000" marR="36000" marT="18000" marB="1800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marL="0" indent="0" algn="ctr" fontAlgn="ctr" latinLnBrk="0">
                        <a:buFont typeface="Arial" panose="020B0604020202020204" pitchFamily="34" charset="0"/>
                        <a:buNone/>
                      </a:pP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0.12</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endPar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marL="36000" marR="36000" marT="18000" marB="18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marL="0" indent="0" algn="ctr" fontAlgn="ctr" latinLnBrk="0">
                        <a:buFont typeface="Arial" panose="020B0604020202020204" pitchFamily="34" charset="0"/>
                        <a:buNone/>
                      </a:pP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+0.33</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endPar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p>
                      <a:pPr marL="0" indent="0" algn="ctr" fontAlgn="ctr" latinLnBrk="0">
                        <a:buFont typeface="Arial" panose="020B0604020202020204" pitchFamily="34" charset="0"/>
                        <a:buNone/>
                      </a:pP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잔여재원 집행</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endPar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marL="36000" marR="36000" marT="18000" marB="18000" anchor="ctr">
                    <a:lnL w="6350" cap="flat" cmpd="sng" algn="ctr">
                      <a:solidFill>
                        <a:schemeClr val="bg1">
                          <a:lumMod val="75000"/>
                        </a:schemeClr>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115546753"/>
                  </a:ext>
                </a:extLst>
              </a:tr>
              <a:tr h="209043">
                <a:tc>
                  <a:txBody>
                    <a:bodyPr/>
                    <a:lstStyle/>
                    <a:p>
                      <a:pPr algn="l" fontAlgn="ctr" latinLnBrk="0"/>
                      <a:endPar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marL="36000" marR="36000" marT="18000" marB="18000" anchor="ctr">
                    <a:lnL w="19050" cap="flat" cmpd="sng" algn="ctr">
                      <a:solidFill>
                        <a:schemeClr val="bg1"/>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9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l" fontAlgn="ctr" latinLnBrk="0"/>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③ </a:t>
                      </a: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PF </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대출 확대</a:t>
                      </a:r>
                      <a:endPar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p>
                      <a:pPr algn="l" fontAlgn="ctr" latinLnBrk="0"/>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산은</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기은</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 </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기존대출 만기연장 및 신규대출</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p>
                  </a:txBody>
                  <a:tcPr marL="36000" marR="36000" marT="18000" marB="1800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marL="0" indent="0" algn="ctr" fontAlgn="ctr" latinLnBrk="0">
                        <a:buFont typeface="Arial" panose="020B0604020202020204" pitchFamily="34" charset="0"/>
                        <a:buNone/>
                      </a:pP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7.2</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endPar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marL="36000" marR="36000" marT="18000" marB="18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marL="0" indent="0" algn="ctr" fontAlgn="ctr" latinLnBrk="0">
                        <a:buFont typeface="Arial" panose="020B0604020202020204" pitchFamily="34" charset="0"/>
                        <a:buNone/>
                      </a:pP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+1</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p>
                  </a:txBody>
                  <a:tcPr marL="36000" marR="36000" marT="18000" marB="18000" anchor="ctr">
                    <a:lnL w="6350" cap="flat" cmpd="sng" algn="ctr">
                      <a:solidFill>
                        <a:schemeClr val="bg1">
                          <a:lumMod val="75000"/>
                        </a:schemeClr>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90428674"/>
                  </a:ext>
                </a:extLst>
              </a:tr>
              <a:tr h="215242">
                <a:tc gridSpan="2">
                  <a:txBody>
                    <a:bodyPr/>
                    <a:lstStyle/>
                    <a:p>
                      <a:pPr algn="ctr" fontAlgn="ctr" latinLnBrk="0"/>
                      <a:r>
                        <a:rPr lang="ko-KR" altLang="en-US" sz="750" b="1" kern="1200" dirty="0">
                          <a:ln>
                            <a:solidFill>
                              <a:schemeClr val="bg1">
                                <a:lumMod val="75000"/>
                                <a:alpha val="0"/>
                              </a:schemeClr>
                            </a:solidFill>
                          </a:ln>
                          <a:solidFill>
                            <a:schemeClr val="accent1"/>
                          </a:solidFill>
                          <a:latin typeface="KoPub돋움체 Light" panose="00000300000000000000" pitchFamily="2" charset="-127"/>
                          <a:ea typeface="KoPub돋움체 Light" panose="00000300000000000000" pitchFamily="2" charset="-127"/>
                          <a:cs typeface="Arial" panose="020B0604020202020204" pitchFamily="34" charset="0"/>
                        </a:rPr>
                        <a:t>건설사 관련 자금지원</a:t>
                      </a:r>
                      <a:endParaRPr lang="en-US" altLang="ko-KR" sz="750" b="1" kern="1200" dirty="0">
                        <a:ln>
                          <a:solidFill>
                            <a:schemeClr val="bg1">
                              <a:lumMod val="75000"/>
                              <a:alpha val="0"/>
                            </a:schemeClr>
                          </a:solidFill>
                        </a:ln>
                        <a:solidFill>
                          <a:schemeClr val="accent1"/>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marL="36000" marR="36000" marT="18000" marB="18000" anchor="ctr">
                    <a:lnL w="19050" cap="flat" cmpd="sng" algn="ctr">
                      <a:solidFill>
                        <a:schemeClr val="bg1"/>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95000"/>
                        </a:schemeClr>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tc>
                  <a:txBody>
                    <a:bodyPr/>
                    <a:lstStyle/>
                    <a:p>
                      <a:pPr marL="0" indent="0" algn="ctr" fontAlgn="ctr" latinLnBrk="0">
                        <a:buFont typeface="Arial" panose="020B0604020202020204" pitchFamily="34" charset="0"/>
                        <a:buNone/>
                      </a:pPr>
                      <a:r>
                        <a:rPr lang="en-US" altLang="ko-KR" sz="750" b="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15.85</a:t>
                      </a:r>
                      <a:r>
                        <a:rPr lang="ko-KR" altLang="en-US" sz="750" b="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endParaRPr lang="en-US" altLang="ko-KR" sz="750" b="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marL="36000" marR="36000" marT="18000" marB="18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0" indent="0" algn="ctr" fontAlgn="ctr" latinLnBrk="0">
                        <a:buFont typeface="Arial" panose="020B0604020202020204" pitchFamily="34" charset="0"/>
                        <a:buNone/>
                      </a:pPr>
                      <a:r>
                        <a:rPr lang="en-US" altLang="ko-KR" sz="750" b="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+2.9</a:t>
                      </a:r>
                      <a:r>
                        <a:rPr lang="ko-KR" altLang="en-US" sz="750" b="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endParaRPr lang="en-US" altLang="ko-KR" sz="750" b="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p>
                      <a:pPr marL="0" indent="0" algn="ctr" fontAlgn="ctr" latinLnBrk="0">
                        <a:buFont typeface="Arial" panose="020B0604020202020204" pitchFamily="34" charset="0"/>
                        <a:buNone/>
                      </a:pPr>
                      <a:r>
                        <a:rPr lang="en-US" altLang="ko-KR" sz="750" b="1" i="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(16.33</a:t>
                      </a:r>
                      <a:r>
                        <a:rPr lang="ko-KR" altLang="en-US" sz="750" b="1" i="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r>
                        <a:rPr lang="en-US" altLang="ko-KR" sz="750" b="1" i="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/18.75</a:t>
                      </a:r>
                      <a:r>
                        <a:rPr lang="ko-KR" altLang="en-US" sz="750" b="1" i="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r>
                        <a:rPr lang="en-US" altLang="ko-KR" sz="750" b="1" i="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r>
                        <a:rPr lang="en-US" altLang="ko-KR" sz="750" b="1" i="1" kern="1200" baseline="300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 2)</a:t>
                      </a:r>
                      <a:endParaRPr lang="en-US" altLang="ko-KR" sz="750" b="1" i="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marL="36000" marR="36000" marT="18000" marB="18000" anchor="ctr">
                    <a:lnL w="6350" cap="flat" cmpd="sng" algn="ctr">
                      <a:solidFill>
                        <a:schemeClr val="bg1">
                          <a:lumMod val="75000"/>
                        </a:schemeClr>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94664260"/>
                  </a:ext>
                </a:extLst>
              </a:tr>
              <a:tr h="295823">
                <a:tc>
                  <a:txBody>
                    <a:bodyPr/>
                    <a:lstStyle/>
                    <a:p>
                      <a:pPr algn="l" fontAlgn="ctr" latinLnBrk="0"/>
                      <a:endParaRPr lang="ko-KR" altLang="en-US" sz="8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marL="36000" marR="36000" marT="18000" marB="18000" anchor="ctr">
                    <a:lnL w="19050" cap="flat" cmpd="sng" algn="ctr">
                      <a:solidFill>
                        <a:schemeClr val="bg1"/>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95000"/>
                        </a:schemeClr>
                      </a:solidFill>
                      <a:prstDash val="solid"/>
                      <a:round/>
                      <a:headEnd type="none" w="med" len="med"/>
                      <a:tailEnd type="none" w="med" len="med"/>
                    </a:lnT>
                    <a:lnB w="6350" cap="flat" cmpd="sng" algn="ctr">
                      <a:solidFill>
                        <a:schemeClr val="bg1">
                          <a:lumMod val="95000"/>
                        </a:schemeClr>
                      </a:solidFill>
                      <a:prstDash val="solid"/>
                      <a:round/>
                      <a:headEnd type="none" w="med" len="med"/>
                      <a:tailEnd type="none" w="med" len="med"/>
                    </a:lnB>
                    <a:solidFill>
                      <a:schemeClr val="bg1">
                        <a:lumMod val="95000"/>
                      </a:schemeClr>
                    </a:solidFill>
                  </a:tcPr>
                </a:tc>
                <a:tc>
                  <a:txBody>
                    <a:bodyPr/>
                    <a:lstStyle/>
                    <a:p>
                      <a:pPr algn="l" fontAlgn="ctr" latinLnBrk="0"/>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④ 건설사 발행 회사채</a:t>
                      </a: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·CP </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매입확대</a:t>
                      </a:r>
                    </a:p>
                  </a:txBody>
                  <a:tcPr marL="36000" marR="36000" marT="18000" marB="1800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marL="0" indent="0" algn="ctr" fontAlgn="ctr" latinLnBrk="0">
                        <a:buFont typeface="Arial" panose="020B0604020202020204" pitchFamily="34" charset="0"/>
                        <a:buNone/>
                      </a:pP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0.35</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endPar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p>
                      <a:pPr marL="0" indent="0" algn="ctr" fontAlgn="ctr" latinLnBrk="0">
                        <a:buFont typeface="Arial" panose="020B0604020202020204" pitchFamily="34" charset="0"/>
                        <a:buNone/>
                      </a:pP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건설사 발행 회사채</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·CP </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매입액</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endPar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marL="36000" marR="36000" marT="18000" marB="18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marL="0" indent="0" algn="ctr" fontAlgn="ctr" latinLnBrk="0">
                        <a:buFont typeface="Arial" panose="020B0604020202020204" pitchFamily="34" charset="0"/>
                        <a:buNone/>
                      </a:pP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매입재원 내에서 건설사 </a:t>
                      </a:r>
                      <a:r>
                        <a:rPr lang="ko-KR" altLang="en-US" sz="700" b="0" kern="1200" dirty="0" err="1">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발행물</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 지속 편입</a:t>
                      </a:r>
                    </a:p>
                  </a:txBody>
                  <a:tcPr marL="36000" marR="36000" marT="18000" marB="18000" anchor="ctr">
                    <a:lnL w="6350" cap="flat" cmpd="sng" algn="ctr">
                      <a:solidFill>
                        <a:schemeClr val="bg1">
                          <a:lumMod val="75000"/>
                        </a:schemeClr>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87461646"/>
                  </a:ext>
                </a:extLst>
              </a:tr>
              <a:tr h="295823">
                <a:tc>
                  <a:txBody>
                    <a:bodyPr/>
                    <a:lstStyle/>
                    <a:p>
                      <a:pPr algn="l" fontAlgn="ctr" latinLnBrk="0"/>
                      <a:endParaRPr lang="ko-KR" altLang="en-US" sz="8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marL="36000" marR="36000" marT="18000" marB="18000" anchor="ctr">
                    <a:lnL w="19050" cap="flat" cmpd="sng" algn="ctr">
                      <a:solidFill>
                        <a:schemeClr val="bg1"/>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95000"/>
                        </a:schemeClr>
                      </a:solidFill>
                      <a:prstDash val="solid"/>
                      <a:round/>
                      <a:headEnd type="none" w="med" len="med"/>
                      <a:tailEnd type="none" w="med" len="med"/>
                    </a:lnT>
                    <a:lnB w="6350" cap="flat" cmpd="sng" algn="ctr">
                      <a:solidFill>
                        <a:schemeClr val="bg1">
                          <a:lumMod val="95000"/>
                        </a:schemeClr>
                      </a:solidFill>
                      <a:prstDash val="solid"/>
                      <a:round/>
                      <a:headEnd type="none" w="med" len="med"/>
                      <a:tailEnd type="none" w="med" len="med"/>
                    </a:lnB>
                    <a:solidFill>
                      <a:schemeClr val="bg1">
                        <a:lumMod val="95000"/>
                      </a:schemeClr>
                    </a:solidFill>
                  </a:tcPr>
                </a:tc>
                <a:tc>
                  <a:txBody>
                    <a:bodyPr/>
                    <a:lstStyle/>
                    <a:p>
                      <a:pPr algn="l" fontAlgn="ctr" latinLnBrk="0"/>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⑤ P-CBO </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내 중소</a:t>
                      </a: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중견 건설사물 편입 확대</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신보</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endParaRPr lang="ko-KR" altLang="en-US" sz="8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marL="36000" marR="36000" marT="18000" marB="1800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marL="0" indent="0" algn="ctr" fontAlgn="ctr" latinLnBrk="0">
                        <a:buFont typeface="Arial" panose="020B0604020202020204" pitchFamily="34" charset="0"/>
                        <a:buNone/>
                      </a:pP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1.6</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endPar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p>
                      <a:pPr marL="0" indent="0" algn="ctr" fontAlgn="ctr" latinLnBrk="0">
                        <a:buFont typeface="Arial" panose="020B0604020202020204" pitchFamily="34" charset="0"/>
                        <a:buNone/>
                      </a:pP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건설사 발행 사채 편입잔액</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p>
                  </a:txBody>
                  <a:tcPr marL="36000" marR="36000" marT="18000" marB="18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marL="0" indent="0" algn="ctr" fontAlgn="ctr" latinLnBrk="0">
                        <a:buFont typeface="Arial" panose="020B0604020202020204" pitchFamily="34" charset="0"/>
                        <a:buNone/>
                      </a:pP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+0.3</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endPar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p>
                      <a:pPr marL="0" indent="0" algn="ctr" fontAlgn="ctr" latinLnBrk="0">
                        <a:buFont typeface="Arial" panose="020B0604020202020204" pitchFamily="34" charset="0"/>
                        <a:buNone/>
                      </a:pP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(’23</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년 신규 </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P-CBO 2.5</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 중 </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12% </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상당</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endPar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marL="36000" marR="36000" marT="18000" marB="18000" anchor="ctr">
                    <a:lnL w="6350" cap="flat" cmpd="sng" algn="ctr">
                      <a:solidFill>
                        <a:schemeClr val="bg1">
                          <a:lumMod val="75000"/>
                        </a:schemeClr>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039186038"/>
                  </a:ext>
                </a:extLst>
              </a:tr>
              <a:tr h="209043">
                <a:tc>
                  <a:txBody>
                    <a:bodyPr/>
                    <a:lstStyle/>
                    <a:p>
                      <a:pPr algn="l" fontAlgn="ctr" latinLnBrk="0"/>
                      <a:endPar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marL="36000" marR="36000" marT="18000" marB="18000" anchor="ctr">
                    <a:lnL w="19050" cap="flat" cmpd="sng" algn="ctr">
                      <a:solidFill>
                        <a:schemeClr val="bg1"/>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95000"/>
                        </a:schemeClr>
                      </a:solidFill>
                      <a:prstDash val="solid"/>
                      <a:round/>
                      <a:headEnd type="none" w="med" len="med"/>
                      <a:tailEnd type="none" w="med" len="med"/>
                    </a:lnT>
                    <a:lnB w="6350" cap="flat" cmpd="sng" algn="ctr">
                      <a:solidFill>
                        <a:schemeClr val="bg1">
                          <a:lumMod val="95000"/>
                        </a:schemeClr>
                      </a:solidFill>
                      <a:prstDash val="solid"/>
                      <a:round/>
                      <a:headEnd type="none" w="med" len="med"/>
                      <a:tailEnd type="none" w="med" len="med"/>
                    </a:lnB>
                    <a:solidFill>
                      <a:schemeClr val="bg1">
                        <a:lumMod val="95000"/>
                      </a:schemeClr>
                    </a:solidFill>
                  </a:tcPr>
                </a:tc>
                <a:tc>
                  <a:txBody>
                    <a:bodyPr/>
                    <a:lstStyle/>
                    <a:p>
                      <a:pPr algn="l" fontAlgn="ctr" latinLnBrk="0"/>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⑥ 건설사 대출 확대 </a:t>
                      </a:r>
                      <a:endPar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p>
                      <a:pPr algn="l" fontAlgn="ctr" latinLnBrk="0"/>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산은</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기은</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 </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기존대출 만기연장 및 신규대출</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endPar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marL="36000" marR="36000" marT="18000" marB="1800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marL="0" indent="0" algn="ctr" fontAlgn="ctr" latinLnBrk="0">
                        <a:buFont typeface="Arial" panose="020B0604020202020204" pitchFamily="34" charset="0"/>
                        <a:buNone/>
                      </a:pP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10.1</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endPar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marL="36000" marR="36000" marT="18000" marB="18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marL="0" indent="0" algn="ctr" fontAlgn="ctr" latinLnBrk="0">
                        <a:buFont typeface="Arial" panose="020B0604020202020204" pitchFamily="34" charset="0"/>
                        <a:buNone/>
                      </a:pP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+2.4</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p>
                  </a:txBody>
                  <a:tcPr marL="36000" marR="36000" marT="18000" marB="18000" anchor="ctr">
                    <a:lnL w="6350" cap="flat" cmpd="sng" algn="ctr">
                      <a:solidFill>
                        <a:schemeClr val="bg1">
                          <a:lumMod val="75000"/>
                        </a:schemeClr>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775460608"/>
                  </a:ext>
                </a:extLst>
              </a:tr>
              <a:tr h="209043">
                <a:tc>
                  <a:txBody>
                    <a:bodyPr/>
                    <a:lstStyle/>
                    <a:p>
                      <a:pPr algn="l" fontAlgn="ctr" latinLnBrk="0"/>
                      <a:endPar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marL="36000" marR="36000" marT="18000" marB="18000" anchor="ctr">
                    <a:lnL w="19050" cap="flat" cmpd="sng" algn="ctr">
                      <a:solidFill>
                        <a:schemeClr val="bg1"/>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9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l" fontAlgn="ctr" latinLnBrk="0"/>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⑦ 중소</a:t>
                      </a: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중견 건설사 보증 확대</a:t>
                      </a:r>
                      <a:endPar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p>
                      <a:pPr algn="l" fontAlgn="ctr" latinLnBrk="0"/>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신보</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 </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기존보증 만기연장 및 신규보증</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endPar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marL="36000" marR="36000" marT="18000" marB="18000"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marL="0" indent="0" algn="ctr" fontAlgn="ctr" latinLnBrk="0">
                        <a:buFont typeface="Arial" panose="020B0604020202020204" pitchFamily="34" charset="0"/>
                        <a:buNone/>
                      </a:pP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3.8</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endPar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marL="36000" marR="36000" marT="18000" marB="18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tc>
                  <a:txBody>
                    <a:bodyPr/>
                    <a:lstStyle/>
                    <a:p>
                      <a:pPr marL="0" indent="0" algn="ctr" fontAlgn="ctr" latinLnBrk="0">
                        <a:buFont typeface="Arial" panose="020B0604020202020204" pitchFamily="34" charset="0"/>
                        <a:buNone/>
                      </a:pP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+0.2</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p>
                  </a:txBody>
                  <a:tcPr marL="36000" marR="36000" marT="18000" marB="18000" anchor="ctr">
                    <a:lnL w="6350" cap="flat" cmpd="sng" algn="ctr">
                      <a:solidFill>
                        <a:schemeClr val="bg1">
                          <a:lumMod val="75000"/>
                        </a:schemeClr>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151914254"/>
                  </a:ext>
                </a:extLst>
              </a:tr>
              <a:tr h="209043">
                <a:tc gridSpan="2">
                  <a:txBody>
                    <a:bodyPr/>
                    <a:lstStyle/>
                    <a:p>
                      <a:pPr algn="ctr" fontAlgn="ctr" latinLnBrk="0"/>
                      <a:r>
                        <a:rPr lang="ko-KR" altLang="en-US" sz="750" b="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합계</a:t>
                      </a:r>
                    </a:p>
                  </a:txBody>
                  <a:tcPr marL="36000" marR="36000" marT="18000" marB="18000" anchor="ctr">
                    <a:lnL w="19050" cap="flat" cmpd="sng" algn="ctr">
                      <a:solidFill>
                        <a:schemeClr val="bg1"/>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accent1"/>
                      </a:solidFill>
                      <a:prstDash val="solid"/>
                      <a:round/>
                      <a:headEnd type="none" w="med" len="med"/>
                      <a:tailEnd type="none" w="med" len="med"/>
                    </a:lnB>
                    <a:solidFill>
                      <a:schemeClr val="bg1">
                        <a:lumMod val="95000"/>
                      </a:schemeClr>
                    </a:solidFill>
                  </a:tcPr>
                </a:tc>
                <a:tc hMerge="1">
                  <a:txBody>
                    <a:bodyPr/>
                    <a:lstStyle/>
                    <a:p>
                      <a:pPr latinLnBrk="1"/>
                      <a:endParaRPr lang="ko-KR" altLang="en-US"/>
                    </a:p>
                  </a:txBody>
                  <a:tcPr/>
                </a:tc>
                <a:tc>
                  <a:txBody>
                    <a:bodyPr/>
                    <a:lstStyle/>
                    <a:p>
                      <a:pPr marL="0" indent="0" algn="ctr" fontAlgn="ctr" latinLnBrk="0">
                        <a:buFont typeface="Arial" panose="020B0604020202020204" pitchFamily="34" charset="0"/>
                        <a:buNone/>
                      </a:pP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23.3</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endPar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marL="36000" marR="36000" marT="18000" marB="1800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indent="0" algn="ctr" fontAlgn="ctr" latinLnBrk="0">
                        <a:buFont typeface="Arial" panose="020B0604020202020204" pitchFamily="34" charset="0"/>
                        <a:buNone/>
                      </a:pP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+5.1</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endPar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p>
                      <a:pPr marL="0" indent="0" algn="ctr" fontAlgn="ctr" latinLnBrk="0">
                        <a:buFont typeface="Arial" panose="020B0604020202020204" pitchFamily="34" charset="0"/>
                        <a:buNone/>
                      </a:pP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지원잔액 </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23.3→28.4</a:t>
                      </a:r>
                      <a:r>
                        <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r>
                        <a:rPr lang="en-US" altLang="ko-KR"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endParaRPr lang="ko-KR" altLang="en-US" sz="70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marL="36000" marR="36000" marT="18000" marB="18000" anchor="ctr">
                    <a:lnL w="6350" cap="flat" cmpd="sng" algn="ctr">
                      <a:solidFill>
                        <a:schemeClr val="bg1">
                          <a:lumMod val="75000"/>
                        </a:schemeClr>
                      </a:solidFill>
                      <a:prstDash val="solid"/>
                      <a:round/>
                      <a:headEnd type="none" w="med" len="med"/>
                      <a:tailEnd type="none" w="med" len="med"/>
                    </a:lnL>
                    <a:lnR w="19050" cap="flat" cmpd="sng" algn="ctr">
                      <a:solidFill>
                        <a:schemeClr val="bg1"/>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540884223"/>
                  </a:ext>
                </a:extLst>
              </a:tr>
            </a:tbl>
          </a:graphicData>
        </a:graphic>
      </p:graphicFrame>
    </p:spTree>
    <p:extLst>
      <p:ext uri="{BB962C8B-B14F-4D97-AF65-F5344CB8AC3E}">
        <p14:creationId xmlns:p14="http://schemas.microsoft.com/office/powerpoint/2010/main" val="6932327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텍스트 개체 틀 27">
            <a:extLst>
              <a:ext uri="{FF2B5EF4-FFF2-40B4-BE49-F238E27FC236}">
                <a16:creationId xmlns:a16="http://schemas.microsoft.com/office/drawing/2014/main" id="{259D3791-25DA-4E03-8E5F-258A6FDEB7E2}"/>
              </a:ext>
            </a:extLst>
          </p:cNvPr>
          <p:cNvSpPr>
            <a:spLocks noGrp="1"/>
          </p:cNvSpPr>
          <p:nvPr>
            <p:ph type="body" sz="quarter" idx="10"/>
          </p:nvPr>
        </p:nvSpPr>
        <p:spPr>
          <a:xfrm>
            <a:off x="488949" y="333149"/>
            <a:ext cx="8928101" cy="184666"/>
          </a:xfrm>
        </p:spPr>
        <p:txBody>
          <a:bodyPr/>
          <a:lstStyle/>
          <a:p>
            <a:r>
              <a:rPr lang="en-US" altLang="ko-KR" noProof="0" dirty="0"/>
              <a:t>I. </a:t>
            </a:r>
            <a:r>
              <a:rPr lang="ko-KR" altLang="en-US" dirty="0"/>
              <a:t>국내외 경제 동향</a:t>
            </a:r>
            <a:endParaRPr lang="en-US" altLang="ko-KR" noProof="0" dirty="0"/>
          </a:p>
        </p:txBody>
      </p:sp>
      <p:sp>
        <p:nvSpPr>
          <p:cNvPr id="29" name="텍스트 개체 틀 28">
            <a:extLst>
              <a:ext uri="{FF2B5EF4-FFF2-40B4-BE49-F238E27FC236}">
                <a16:creationId xmlns:a16="http://schemas.microsoft.com/office/drawing/2014/main" id="{D76A6FAF-1367-4DCA-84D3-8A949242B9D3}"/>
              </a:ext>
            </a:extLst>
          </p:cNvPr>
          <p:cNvSpPr>
            <a:spLocks noGrp="1"/>
          </p:cNvSpPr>
          <p:nvPr>
            <p:ph type="body" sz="quarter" idx="11"/>
          </p:nvPr>
        </p:nvSpPr>
        <p:spPr>
          <a:xfrm>
            <a:off x="488950" y="617249"/>
            <a:ext cx="8928100" cy="322262"/>
          </a:xfrm>
        </p:spPr>
        <p:txBody>
          <a:bodyPr/>
          <a:lstStyle/>
          <a:p>
            <a:pPr lvl="0"/>
            <a:r>
              <a:rPr lang="en-US" altLang="ko-KR" noProof="0" dirty="0"/>
              <a:t>1.</a:t>
            </a:r>
            <a:r>
              <a:rPr lang="ko-KR" altLang="en-US" noProof="0" dirty="0"/>
              <a:t> 경기 동향 개관</a:t>
            </a:r>
          </a:p>
        </p:txBody>
      </p:sp>
      <p:sp>
        <p:nvSpPr>
          <p:cNvPr id="30" name="텍스트 개체 틀 29">
            <a:extLst>
              <a:ext uri="{FF2B5EF4-FFF2-40B4-BE49-F238E27FC236}">
                <a16:creationId xmlns:a16="http://schemas.microsoft.com/office/drawing/2014/main" id="{183C42BE-A3A8-4442-962E-02357DF3145F}"/>
              </a:ext>
            </a:extLst>
          </p:cNvPr>
          <p:cNvSpPr>
            <a:spLocks noGrp="1"/>
          </p:cNvSpPr>
          <p:nvPr>
            <p:ph type="body" sz="quarter" idx="13"/>
          </p:nvPr>
        </p:nvSpPr>
        <p:spPr>
          <a:xfrm>
            <a:off x="488950" y="1162471"/>
            <a:ext cx="8928100" cy="864737"/>
          </a:xfrm>
        </p:spPr>
        <p:txBody>
          <a:bodyPr/>
          <a:lstStyle/>
          <a:p>
            <a:pPr lvl="0" algn="just"/>
            <a:r>
              <a:rPr lang="ko-KR" altLang="en-US" dirty="0"/>
              <a:t>’</a:t>
            </a:r>
            <a:r>
              <a:rPr lang="en-US" altLang="ko-KR" dirty="0"/>
              <a:t>23</a:t>
            </a:r>
            <a:r>
              <a:rPr lang="ko-KR" altLang="en-US" dirty="0"/>
              <a:t>년 국내 경제성장률은 러시아</a:t>
            </a:r>
            <a:r>
              <a:rPr lang="en-US" altLang="ko-KR" dirty="0"/>
              <a:t>-</a:t>
            </a:r>
            <a:r>
              <a:rPr lang="ko-KR" altLang="en-US" dirty="0"/>
              <a:t>우크라이나 사태</a:t>
            </a:r>
            <a:r>
              <a:rPr lang="en-US" altLang="ko-KR" dirty="0"/>
              <a:t>, </a:t>
            </a:r>
            <a:r>
              <a:rPr lang="ko-KR" altLang="en-US" dirty="0"/>
              <a:t>인플레이션</a:t>
            </a:r>
            <a:r>
              <a:rPr lang="en-US" altLang="ko-KR" dirty="0"/>
              <a:t>, </a:t>
            </a:r>
            <a:r>
              <a:rPr lang="ko-KR" altLang="en-US" dirty="0"/>
              <a:t>제조업 경기 둔화 등에 따라 구조적인 저성장 국면에 진입할 것으로 전망하는 기관이 다수</a:t>
            </a:r>
            <a:r>
              <a:rPr lang="en-US" altLang="ko-KR" dirty="0"/>
              <a:t>. </a:t>
            </a:r>
            <a:r>
              <a:rPr lang="ko-KR" altLang="en-US" dirty="0"/>
              <a:t>한국은행은 성장세 개선 흐름이 주춤했으나 향후 완만한 소비 회복</a:t>
            </a:r>
            <a:r>
              <a:rPr lang="en-US" altLang="ko-KR" dirty="0"/>
              <a:t>, </a:t>
            </a:r>
            <a:r>
              <a:rPr lang="ko-KR" altLang="en-US" dirty="0"/>
              <a:t>수출 부진 완화로 경기 개선을 기대</a:t>
            </a:r>
            <a:r>
              <a:rPr lang="en-US" altLang="ko-KR" dirty="0"/>
              <a:t>. </a:t>
            </a:r>
            <a:r>
              <a:rPr lang="ko-KR" altLang="en-US" dirty="0"/>
              <a:t>다만 중국경제 향방</a:t>
            </a:r>
            <a:r>
              <a:rPr lang="en-US" altLang="ko-KR" dirty="0"/>
              <a:t>, </a:t>
            </a:r>
            <a:r>
              <a:rPr lang="ko-KR" altLang="en-US" dirty="0"/>
              <a:t>주요국 경기 흐름</a:t>
            </a:r>
            <a:r>
              <a:rPr lang="en-US" altLang="ko-KR" dirty="0"/>
              <a:t>, </a:t>
            </a:r>
            <a:r>
              <a:rPr lang="ko-KR" altLang="en-US" dirty="0"/>
              <a:t>국제 에너지 가격 등 불확실성이 여전히 높은 상황임</a:t>
            </a:r>
          </a:p>
        </p:txBody>
      </p:sp>
      <p:sp>
        <p:nvSpPr>
          <p:cNvPr id="37" name="TextBox 36">
            <a:extLst>
              <a:ext uri="{FF2B5EF4-FFF2-40B4-BE49-F238E27FC236}">
                <a16:creationId xmlns:a16="http://schemas.microsoft.com/office/drawing/2014/main" id="{8690654A-16B0-409E-A237-90AC0ADB9FBF}"/>
              </a:ext>
            </a:extLst>
          </p:cNvPr>
          <p:cNvSpPr txBox="1"/>
          <p:nvPr/>
        </p:nvSpPr>
        <p:spPr>
          <a:xfrm>
            <a:off x="489000" y="5722388"/>
            <a:ext cx="4278265" cy="478387"/>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한국은행</a:t>
            </a:r>
            <a:r>
              <a:rPr lang="en-US" altLang="ko-KR" dirty="0">
                <a:solidFill>
                  <a:schemeClr val="bg1">
                    <a:lumMod val="50000"/>
                  </a:schemeClr>
                </a:solidFill>
              </a:rPr>
              <a:t>, IMF, OECD, KDI, </a:t>
            </a:r>
            <a:r>
              <a:rPr lang="ko-KR" altLang="en-US" dirty="0">
                <a:solidFill>
                  <a:schemeClr val="bg1">
                    <a:lumMod val="50000"/>
                  </a:schemeClr>
                </a:solidFill>
              </a:rPr>
              <a:t>기획재정부</a:t>
            </a:r>
            <a:r>
              <a:rPr lang="en-US" altLang="ko-KR" dirty="0">
                <a:solidFill>
                  <a:schemeClr val="bg1">
                    <a:lumMod val="50000"/>
                  </a:schemeClr>
                </a:solidFill>
              </a:rPr>
              <a:t>, Bloomberg(2023.8.25 </a:t>
            </a:r>
            <a:r>
              <a:rPr lang="ko-KR" altLang="en-US" dirty="0">
                <a:solidFill>
                  <a:schemeClr val="bg1">
                    <a:lumMod val="50000"/>
                  </a:schemeClr>
                </a:solidFill>
              </a:rPr>
              <a:t>기준</a:t>
            </a:r>
            <a:r>
              <a:rPr lang="en-US" altLang="ko-KR" dirty="0">
                <a:solidFill>
                  <a:schemeClr val="bg1">
                    <a:lumMod val="50000"/>
                  </a:schemeClr>
                </a:solidFill>
              </a:rPr>
              <a:t>)</a:t>
            </a:r>
          </a:p>
          <a:p>
            <a:r>
              <a:rPr lang="en-US" altLang="ko-KR" dirty="0">
                <a:solidFill>
                  <a:schemeClr val="bg1">
                    <a:lumMod val="50000"/>
                  </a:schemeClr>
                </a:solidFill>
              </a:rPr>
              <a:t>Note 1: </a:t>
            </a:r>
            <a:r>
              <a:rPr lang="ko-KR" altLang="en-US" dirty="0">
                <a:solidFill>
                  <a:schemeClr val="bg1">
                    <a:lumMod val="50000"/>
                  </a:schemeClr>
                </a:solidFill>
              </a:rPr>
              <a:t>전년동기대비</a:t>
            </a:r>
            <a:br>
              <a:rPr lang="ko-KR" altLang="en-US" dirty="0">
                <a:solidFill>
                  <a:schemeClr val="bg1">
                    <a:lumMod val="50000"/>
                  </a:schemeClr>
                </a:solidFill>
              </a:rPr>
            </a:br>
            <a:r>
              <a:rPr lang="en-US" altLang="ko-KR" dirty="0">
                <a:solidFill>
                  <a:schemeClr val="bg1">
                    <a:lumMod val="50000"/>
                  </a:schemeClr>
                </a:solidFill>
              </a:rPr>
              <a:t>Note 2: </a:t>
            </a:r>
            <a:r>
              <a:rPr lang="ko-KR" altLang="en-US" dirty="0">
                <a:solidFill>
                  <a:schemeClr val="bg1">
                    <a:lumMod val="50000"/>
                  </a:schemeClr>
                </a:solidFill>
              </a:rPr>
              <a:t>점선은 전망치이며 </a:t>
            </a:r>
            <a:r>
              <a:rPr lang="en-US" altLang="ko-KR" dirty="0">
                <a:solidFill>
                  <a:schemeClr val="bg1">
                    <a:lumMod val="50000"/>
                  </a:schemeClr>
                </a:solidFill>
              </a:rPr>
              <a:t>2023~2024</a:t>
            </a:r>
            <a:r>
              <a:rPr lang="ko-KR" altLang="en-US" dirty="0">
                <a:solidFill>
                  <a:schemeClr val="bg1">
                    <a:lumMod val="50000"/>
                  </a:schemeClr>
                </a:solidFill>
              </a:rPr>
              <a:t>년 전망치는 연간 기준</a:t>
            </a:r>
          </a:p>
        </p:txBody>
      </p:sp>
      <p:grpSp>
        <p:nvGrpSpPr>
          <p:cNvPr id="69" name="그룹 68">
            <a:extLst>
              <a:ext uri="{FF2B5EF4-FFF2-40B4-BE49-F238E27FC236}">
                <a16:creationId xmlns:a16="http://schemas.microsoft.com/office/drawing/2014/main" id="{777C0F7C-16C6-409B-9F5A-74DB01B81777}"/>
              </a:ext>
            </a:extLst>
          </p:cNvPr>
          <p:cNvGrpSpPr/>
          <p:nvPr/>
        </p:nvGrpSpPr>
        <p:grpSpPr>
          <a:xfrm>
            <a:off x="488950" y="2176483"/>
            <a:ext cx="4284663" cy="276837"/>
            <a:chOff x="704850" y="2013298"/>
            <a:chExt cx="4140200" cy="276837"/>
          </a:xfrm>
        </p:grpSpPr>
        <p:sp>
          <p:nvSpPr>
            <p:cNvPr id="70" name="TextBox 69">
              <a:extLst>
                <a:ext uri="{FF2B5EF4-FFF2-40B4-BE49-F238E27FC236}">
                  <a16:creationId xmlns:a16="http://schemas.microsoft.com/office/drawing/2014/main" id="{7885937F-73A5-4A6F-9112-EBD782C40A88}"/>
                </a:ext>
              </a:extLst>
            </p:cNvPr>
            <p:cNvSpPr txBox="1"/>
            <p:nvPr/>
          </p:nvSpPr>
          <p:spPr>
            <a:xfrm>
              <a:off x="704850" y="2046854"/>
              <a:ext cx="1976951" cy="200055"/>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국내 경제성장률 추이 및 전망</a:t>
              </a:r>
            </a:p>
          </p:txBody>
        </p:sp>
        <p:cxnSp>
          <p:nvCxnSpPr>
            <p:cNvPr id="71" name="직선 연결선 70">
              <a:extLst>
                <a:ext uri="{FF2B5EF4-FFF2-40B4-BE49-F238E27FC236}">
                  <a16:creationId xmlns:a16="http://schemas.microsoft.com/office/drawing/2014/main" id="{EFD8CD2B-8A2F-4EDB-A4A6-43E696A03DDE}"/>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2" name="직선 연결선 71">
              <a:extLst>
                <a:ext uri="{FF2B5EF4-FFF2-40B4-BE49-F238E27FC236}">
                  <a16:creationId xmlns:a16="http://schemas.microsoft.com/office/drawing/2014/main" id="{222CE1B6-645B-4F6C-88F6-CA985A79758E}"/>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73" name="그룹 72">
            <a:extLst>
              <a:ext uri="{FF2B5EF4-FFF2-40B4-BE49-F238E27FC236}">
                <a16:creationId xmlns:a16="http://schemas.microsoft.com/office/drawing/2014/main" id="{F1E0086E-6923-4D39-B23A-7207A8F419E8}"/>
              </a:ext>
            </a:extLst>
          </p:cNvPr>
          <p:cNvGrpSpPr/>
          <p:nvPr/>
        </p:nvGrpSpPr>
        <p:grpSpPr>
          <a:xfrm>
            <a:off x="5132389" y="2180439"/>
            <a:ext cx="4284661" cy="276837"/>
            <a:chOff x="704850" y="2013298"/>
            <a:chExt cx="4140200" cy="276837"/>
          </a:xfrm>
        </p:grpSpPr>
        <p:sp>
          <p:nvSpPr>
            <p:cNvPr id="74" name="TextBox 73">
              <a:extLst>
                <a:ext uri="{FF2B5EF4-FFF2-40B4-BE49-F238E27FC236}">
                  <a16:creationId xmlns:a16="http://schemas.microsoft.com/office/drawing/2014/main" id="{DA15E568-3894-4392-AF08-B1EAEAB430B9}"/>
                </a:ext>
              </a:extLst>
            </p:cNvPr>
            <p:cNvSpPr txBox="1"/>
            <p:nvPr/>
          </p:nvSpPr>
          <p:spPr>
            <a:xfrm>
              <a:off x="704850" y="2046854"/>
              <a:ext cx="1285344" cy="200055"/>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ko-KR" altLang="en-US" sz="1300" dirty="0">
                  <a:ln>
                    <a:solidFill>
                      <a:prstClr val="white">
                        <a:lumMod val="75000"/>
                        <a:alpha val="0"/>
                      </a:prstClr>
                    </a:solidFill>
                  </a:ln>
                  <a:solidFill>
                    <a:srgbClr val="00338D"/>
                  </a:solidFill>
                  <a:latin typeface="KoPub돋움체 Bold" panose="00000800000000000000" pitchFamily="2" charset="-127"/>
                  <a:ea typeface="KoPub돋움체 Bold" panose="00000800000000000000" pitchFamily="2" charset="-127"/>
                  <a:cs typeface="Univers for KPMG"/>
                </a:rPr>
                <a:t>세</a:t>
              </a:r>
              <a:r>
                <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부 경제성장 전망</a:t>
              </a:r>
            </a:p>
          </p:txBody>
        </p:sp>
        <p:cxnSp>
          <p:nvCxnSpPr>
            <p:cNvPr id="75" name="직선 연결선 74">
              <a:extLst>
                <a:ext uri="{FF2B5EF4-FFF2-40B4-BE49-F238E27FC236}">
                  <a16:creationId xmlns:a16="http://schemas.microsoft.com/office/drawing/2014/main" id="{C9AEBD2A-8717-49CE-9F17-5DA135C83210}"/>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6" name="직선 연결선 75">
              <a:extLst>
                <a:ext uri="{FF2B5EF4-FFF2-40B4-BE49-F238E27FC236}">
                  <a16:creationId xmlns:a16="http://schemas.microsoft.com/office/drawing/2014/main" id="{0AF9654F-EB92-4DCF-A151-52F131AFBFE7}"/>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77" name="TextBox 76">
            <a:extLst>
              <a:ext uri="{FF2B5EF4-FFF2-40B4-BE49-F238E27FC236}">
                <a16:creationId xmlns:a16="http://schemas.microsoft.com/office/drawing/2014/main" id="{248065AC-77B4-48C4-871F-1377F91A816A}"/>
              </a:ext>
            </a:extLst>
          </p:cNvPr>
          <p:cNvSpPr txBox="1"/>
          <p:nvPr/>
        </p:nvSpPr>
        <p:spPr>
          <a:xfrm>
            <a:off x="564510" y="2589447"/>
            <a:ext cx="153888" cy="123111"/>
          </a:xfrm>
          <a:prstGeom prst="rect">
            <a:avLst/>
          </a:prstGeom>
          <a:noFill/>
        </p:spPr>
        <p:txBody>
          <a:bodyPr wrap="none" lIns="0" tIns="0" rIns="0" bIns="0" rtlCol="0">
            <a:spAutoFit/>
          </a:bodyPr>
          <a:lstStyle/>
          <a:p>
            <a:pPr algn="l"/>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endParaRPr lang="ko-KR" altLang="en-US" sz="800" dirty="0" err="1">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endParaRPr>
          </a:p>
        </p:txBody>
      </p:sp>
      <p:sp>
        <p:nvSpPr>
          <p:cNvPr id="78" name="TextBox 77">
            <a:extLst>
              <a:ext uri="{FF2B5EF4-FFF2-40B4-BE49-F238E27FC236}">
                <a16:creationId xmlns:a16="http://schemas.microsoft.com/office/drawing/2014/main" id="{8628A44F-751B-4DB4-B755-1C7D83E4AB22}"/>
              </a:ext>
            </a:extLst>
          </p:cNvPr>
          <p:cNvSpPr txBox="1"/>
          <p:nvPr/>
        </p:nvSpPr>
        <p:spPr>
          <a:xfrm>
            <a:off x="8577008" y="2590141"/>
            <a:ext cx="846386" cy="138499"/>
          </a:xfrm>
          <a:prstGeom prst="rect">
            <a:avLst/>
          </a:prstGeom>
          <a:noFill/>
        </p:spPr>
        <p:txBody>
          <a:bodyPr wrap="none" lIns="0" tIns="0" rIns="0" bIns="0" rtlCol="0">
            <a:spAutoFit/>
          </a:bodyPr>
          <a:lstStyle/>
          <a:p>
            <a:r>
              <a:rPr lang="en-US" altLang="ko-KR" sz="900" dirty="0">
                <a:ln>
                  <a:solidFill>
                    <a:schemeClr val="tx2">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Univers for KPMG"/>
              </a:rPr>
              <a:t>(</a:t>
            </a:r>
            <a:r>
              <a:rPr lang="ko-KR" altLang="en-US" sz="900" dirty="0">
                <a:ln>
                  <a:solidFill>
                    <a:schemeClr val="tx2">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Univers for KPMG"/>
              </a:rPr>
              <a:t>전년동기대비</a:t>
            </a:r>
            <a:r>
              <a:rPr lang="en-US" altLang="ko-KR" sz="900" dirty="0">
                <a:ln>
                  <a:solidFill>
                    <a:schemeClr val="tx2">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Univers for KPMG"/>
              </a:rPr>
              <a:t>, %)</a:t>
            </a:r>
          </a:p>
        </p:txBody>
      </p:sp>
      <p:graphicFrame>
        <p:nvGraphicFramePr>
          <p:cNvPr id="79" name="표 1">
            <a:extLst>
              <a:ext uri="{FF2B5EF4-FFF2-40B4-BE49-F238E27FC236}">
                <a16:creationId xmlns:a16="http://schemas.microsoft.com/office/drawing/2014/main" id="{514A2E54-BAF4-47BF-B733-A152B8A88B5C}"/>
              </a:ext>
            </a:extLst>
          </p:cNvPr>
          <p:cNvGraphicFramePr>
            <a:graphicFrameLocks noGrp="1"/>
          </p:cNvGraphicFramePr>
          <p:nvPr>
            <p:extLst>
              <p:ext uri="{D42A27DB-BD31-4B8C-83A1-F6EECF244321}">
                <p14:modId xmlns:p14="http://schemas.microsoft.com/office/powerpoint/2010/main" val="975252635"/>
              </p:ext>
            </p:extLst>
          </p:nvPr>
        </p:nvGraphicFramePr>
        <p:xfrm>
          <a:off x="5138736" y="2780219"/>
          <a:ext cx="4278266" cy="2887397"/>
        </p:xfrm>
        <a:graphic>
          <a:graphicData uri="http://schemas.openxmlformats.org/drawingml/2006/table">
            <a:tbl>
              <a:tblPr firstRow="1" bandRow="1">
                <a:tableStyleId>{5940675A-B579-460E-94D1-54222C63F5DA}</a:tableStyleId>
              </a:tblPr>
              <a:tblGrid>
                <a:gridCol w="715203">
                  <a:extLst>
                    <a:ext uri="{9D8B030D-6E8A-4147-A177-3AD203B41FA5}">
                      <a16:colId xmlns:a16="http://schemas.microsoft.com/office/drawing/2014/main" val="20000"/>
                    </a:ext>
                  </a:extLst>
                </a:gridCol>
                <a:gridCol w="509009">
                  <a:extLst>
                    <a:ext uri="{9D8B030D-6E8A-4147-A177-3AD203B41FA5}">
                      <a16:colId xmlns:a16="http://schemas.microsoft.com/office/drawing/2014/main" val="2273807670"/>
                    </a:ext>
                  </a:extLst>
                </a:gridCol>
                <a:gridCol w="509009">
                  <a:extLst>
                    <a:ext uri="{9D8B030D-6E8A-4147-A177-3AD203B41FA5}">
                      <a16:colId xmlns:a16="http://schemas.microsoft.com/office/drawing/2014/main" val="20001"/>
                    </a:ext>
                  </a:extLst>
                </a:gridCol>
                <a:gridCol w="509009">
                  <a:extLst>
                    <a:ext uri="{9D8B030D-6E8A-4147-A177-3AD203B41FA5}">
                      <a16:colId xmlns:a16="http://schemas.microsoft.com/office/drawing/2014/main" val="20002"/>
                    </a:ext>
                  </a:extLst>
                </a:gridCol>
                <a:gridCol w="509009">
                  <a:extLst>
                    <a:ext uri="{9D8B030D-6E8A-4147-A177-3AD203B41FA5}">
                      <a16:colId xmlns:a16="http://schemas.microsoft.com/office/drawing/2014/main" val="20003"/>
                    </a:ext>
                  </a:extLst>
                </a:gridCol>
                <a:gridCol w="509009">
                  <a:extLst>
                    <a:ext uri="{9D8B030D-6E8A-4147-A177-3AD203B41FA5}">
                      <a16:colId xmlns:a16="http://schemas.microsoft.com/office/drawing/2014/main" val="20004"/>
                    </a:ext>
                  </a:extLst>
                </a:gridCol>
                <a:gridCol w="509009">
                  <a:extLst>
                    <a:ext uri="{9D8B030D-6E8A-4147-A177-3AD203B41FA5}">
                      <a16:colId xmlns:a16="http://schemas.microsoft.com/office/drawing/2014/main" val="20005"/>
                    </a:ext>
                  </a:extLst>
                </a:gridCol>
                <a:gridCol w="509009">
                  <a:extLst>
                    <a:ext uri="{9D8B030D-6E8A-4147-A177-3AD203B41FA5}">
                      <a16:colId xmlns:a16="http://schemas.microsoft.com/office/drawing/2014/main" val="20006"/>
                    </a:ext>
                  </a:extLst>
                </a:gridCol>
              </a:tblGrid>
              <a:tr h="258014">
                <a:tc rowSpan="2">
                  <a:txBody>
                    <a:bodyPr/>
                    <a:lstStyle/>
                    <a:p>
                      <a:pPr algn="ctr" fontAlgn="ctr"/>
                      <a:r>
                        <a:rPr lang="ko-KR" altLang="en-US" sz="900" b="1" i="0" u="none" strike="noStrike" dirty="0">
                          <a:ln>
                            <a:solidFill>
                              <a:schemeClr val="accent1">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　</a:t>
                      </a:r>
                    </a:p>
                    <a:p>
                      <a:pPr algn="ctr" fontAlgn="ctr"/>
                      <a:r>
                        <a:rPr lang="ko-KR" altLang="en-US" sz="900" b="1" i="0" u="none" strike="noStrike" dirty="0">
                          <a:ln>
                            <a:solidFill>
                              <a:schemeClr val="accent1">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　</a:t>
                      </a:r>
                    </a:p>
                  </a:txBody>
                  <a:tcPr marL="36000" marR="36000" marT="36000" marB="36000"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fontAlgn="ctr"/>
                      <a:r>
                        <a:rPr lang="en-US" altLang="ko-KR" sz="900" b="1" i="0" u="none" strike="noStrike" dirty="0">
                          <a:ln>
                            <a:solidFill>
                              <a:schemeClr val="accent1">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2022</a:t>
                      </a: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gridSpan="3">
                  <a:txBody>
                    <a:bodyPr/>
                    <a:lstStyle/>
                    <a:p>
                      <a:pPr algn="ctr" fontAlgn="ctr"/>
                      <a:r>
                        <a:rPr lang="en-US" sz="900" b="1" i="0" u="none" strike="noStrike" dirty="0">
                          <a:ln>
                            <a:solidFill>
                              <a:schemeClr val="accent1">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2023</a:t>
                      </a: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pPr latinLnBrk="1"/>
                      <a:endParaRPr lang="ko-KR" altLang="en-US"/>
                    </a:p>
                  </a:txBody>
                  <a:tcP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002060"/>
                    </a:solidFill>
                  </a:tcPr>
                </a:tc>
                <a:tc hMerge="1">
                  <a:txBody>
                    <a:bodyPr/>
                    <a:lstStyle/>
                    <a:p>
                      <a:pPr latinLnBrk="1"/>
                      <a:endParaRPr lang="ko-KR" altLang="en-US"/>
                    </a:p>
                  </a:txBody>
                  <a:tcP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tc gridSpan="3">
                  <a:txBody>
                    <a:bodyPr/>
                    <a:lstStyle/>
                    <a:p>
                      <a:pPr algn="ctr" fontAlgn="ctr"/>
                      <a:r>
                        <a:rPr lang="en-US" sz="900" b="1" i="0" u="none" strike="noStrike" dirty="0">
                          <a:ln>
                            <a:solidFill>
                              <a:schemeClr val="accent1">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2024</a:t>
                      </a: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solidFill>
                      <a:schemeClr val="bg1">
                        <a:lumMod val="85000"/>
                      </a:schemeClr>
                    </a:solidFill>
                  </a:tcPr>
                </a:tc>
                <a:tc hMerge="1">
                  <a:txBody>
                    <a:bodyPr/>
                    <a:lstStyle/>
                    <a:p>
                      <a:pPr latinLnBrk="1"/>
                      <a:endParaRPr lang="ko-KR" altLang="en-US"/>
                    </a:p>
                  </a:txBody>
                  <a:tcP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002060"/>
                    </a:solidFill>
                  </a:tcPr>
                </a:tc>
                <a:tc hMerge="1">
                  <a:txBody>
                    <a:bodyPr/>
                    <a:lstStyle/>
                    <a:p>
                      <a:pPr latinLnBrk="1"/>
                      <a:endParaRPr lang="ko-KR" altLang="en-US"/>
                    </a:p>
                  </a:txBody>
                  <a:tcP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258014">
                <a:tc vMerge="1">
                  <a:txBody>
                    <a:bodyPr/>
                    <a:lstStyle/>
                    <a:p>
                      <a:pPr algn="ctr" fontAlgn="ctr"/>
                      <a:endParaRPr lang="ko-KR" altLang="en-US" sz="1800" b="0" i="0" u="none" strike="noStrike" dirty="0">
                        <a:solidFill>
                          <a:schemeClr val="bg1"/>
                        </a:solidFill>
                        <a:effectLst/>
                        <a:latin typeface="Arial" panose="020B0604020202020204" pitchFamily="34" charset="0"/>
                        <a:ea typeface="맑은 고딕" panose="020B0503020000020004" pitchFamily="50" charset="-127"/>
                      </a:endParaRPr>
                    </a:p>
                  </a:txBody>
                  <a:tcPr marL="9525" marR="9525" marT="9525" marB="0" anchor="ctr">
                    <a:lnL w="635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ctr"/>
                      <a:r>
                        <a:rPr lang="ko-KR" altLang="en-US" sz="900" b="1" i="0" u="none" strike="noStrike" dirty="0">
                          <a:ln>
                            <a:solidFill>
                              <a:schemeClr val="accent1">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연간</a:t>
                      </a: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fontAlgn="ctr"/>
                      <a:r>
                        <a:rPr lang="ko-KR" altLang="en-US" sz="900" b="1" i="0" u="none" strike="noStrike" dirty="0">
                          <a:ln>
                            <a:solidFill>
                              <a:schemeClr val="accent1">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상반</a:t>
                      </a: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fontAlgn="ctr"/>
                      <a:r>
                        <a:rPr lang="ko-KR" altLang="en-US" sz="900" b="1" i="0" u="none" strike="noStrike" dirty="0">
                          <a:ln>
                            <a:solidFill>
                              <a:schemeClr val="accent1">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하반</a:t>
                      </a: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fontAlgn="ctr"/>
                      <a:r>
                        <a:rPr lang="ko-KR" altLang="en-US" sz="900" b="1" i="0" u="none" strike="noStrike" dirty="0">
                          <a:ln>
                            <a:solidFill>
                              <a:schemeClr val="accent1">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연간</a:t>
                      </a: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fontAlgn="ctr"/>
                      <a:r>
                        <a:rPr lang="ko-KR" altLang="en-US" sz="900" b="1" i="0" u="none" strike="noStrike" dirty="0">
                          <a:ln>
                            <a:solidFill>
                              <a:schemeClr val="accent1">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상반</a:t>
                      </a: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fontAlgn="ctr"/>
                      <a:r>
                        <a:rPr lang="ko-KR" altLang="en-US" sz="900" b="1" i="0" u="none" strike="noStrike" dirty="0">
                          <a:ln>
                            <a:solidFill>
                              <a:schemeClr val="accent1">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하반</a:t>
                      </a: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fontAlgn="ctr"/>
                      <a:r>
                        <a:rPr lang="ko-KR" altLang="en-US" sz="900" b="1" i="0" u="none" strike="noStrike" dirty="0">
                          <a:ln>
                            <a:solidFill>
                              <a:schemeClr val="accent1">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연간</a:t>
                      </a: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10001"/>
                  </a:ext>
                </a:extLst>
              </a:tr>
              <a:tr h="338767">
                <a:tc>
                  <a:txBody>
                    <a:bodyPr/>
                    <a:lstStyle/>
                    <a:p>
                      <a:pPr algn="ctr" fontAlgn="ctr"/>
                      <a:r>
                        <a:rPr lang="en-US" sz="900" b="1" i="0" u="none" strike="noStrike" dirty="0">
                          <a:ln>
                            <a:solidFill>
                              <a:schemeClr val="accent1">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GDP</a:t>
                      </a:r>
                    </a:p>
                  </a:txBody>
                  <a:tcPr marL="36000" marR="36000" marT="36000" marB="36000"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CCF1FD"/>
                    </a:solidFill>
                  </a:tcPr>
                </a:tc>
                <a:tc>
                  <a:txBody>
                    <a:bodyPr/>
                    <a:lstStyle/>
                    <a:p>
                      <a:pPr algn="r" fontAlgn="ctr"/>
                      <a:r>
                        <a:rPr kumimoji="0" lang="en-US" altLang="ko-KR"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2.6</a:t>
                      </a:r>
                      <a:endParaRPr kumimoji="0" lang="ko-KR" altLang="en-US"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CCF1FD"/>
                    </a:solidFill>
                  </a:tcPr>
                </a:tc>
                <a:tc>
                  <a:txBody>
                    <a:bodyPr/>
                    <a:lstStyle/>
                    <a:p>
                      <a:pPr algn="r" fontAlgn="ctr"/>
                      <a:r>
                        <a:rPr kumimoji="0" lang="en-US" altLang="ko-KR"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0.9</a:t>
                      </a:r>
                      <a:endParaRPr kumimoji="0" lang="ko-KR" altLang="en-US"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CCF1FD"/>
                    </a:solidFill>
                  </a:tcPr>
                </a:tc>
                <a:tc>
                  <a:txBody>
                    <a:bodyPr/>
                    <a:lstStyle/>
                    <a:p>
                      <a:pPr algn="r" fontAlgn="ctr"/>
                      <a:r>
                        <a:rPr kumimoji="0" lang="en-US" altLang="ko-KR"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1.8</a:t>
                      </a:r>
                      <a:endParaRPr kumimoji="0" lang="ko-KR" altLang="en-US"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CCF1FD"/>
                    </a:solidFill>
                  </a:tcPr>
                </a:tc>
                <a:tc>
                  <a:txBody>
                    <a:bodyPr/>
                    <a:lstStyle/>
                    <a:p>
                      <a:pPr algn="r" fontAlgn="ctr"/>
                      <a:r>
                        <a:rPr kumimoji="0" lang="en-US" altLang="ko-KR"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1.4</a:t>
                      </a:r>
                      <a:endParaRPr kumimoji="0" lang="ko-KR" altLang="en-US"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CCF1FD"/>
                    </a:solidFill>
                  </a:tcPr>
                </a:tc>
                <a:tc>
                  <a:txBody>
                    <a:bodyPr/>
                    <a:lstStyle/>
                    <a:p>
                      <a:pPr algn="r" fontAlgn="ctr"/>
                      <a:r>
                        <a:rPr kumimoji="0" lang="en-US" altLang="ko-KR"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2.3</a:t>
                      </a:r>
                      <a:endParaRPr kumimoji="0" lang="ko-KR" altLang="en-US"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CCF1FD"/>
                    </a:solidFill>
                  </a:tcPr>
                </a:tc>
                <a:tc>
                  <a:txBody>
                    <a:bodyPr/>
                    <a:lstStyle/>
                    <a:p>
                      <a:pPr algn="r" fontAlgn="ctr"/>
                      <a:r>
                        <a:rPr kumimoji="0" lang="en-US" altLang="ko-KR"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2.2</a:t>
                      </a:r>
                      <a:endParaRPr kumimoji="0" lang="ko-KR" altLang="en-US"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CCF1FD"/>
                    </a:solidFill>
                  </a:tcPr>
                </a:tc>
                <a:tc>
                  <a:txBody>
                    <a:bodyPr/>
                    <a:lstStyle/>
                    <a:p>
                      <a:pPr algn="r" fontAlgn="ctr"/>
                      <a:r>
                        <a:rPr kumimoji="0" lang="en-US" altLang="ko-KR"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2.2</a:t>
                      </a:r>
                      <a:endParaRPr kumimoji="0" lang="ko-KR" altLang="en-US"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CCF1FD"/>
                    </a:solidFill>
                  </a:tcPr>
                </a:tc>
                <a:extLst>
                  <a:ext uri="{0D108BD9-81ED-4DB2-BD59-A6C34878D82A}">
                    <a16:rowId xmlns:a16="http://schemas.microsoft.com/office/drawing/2014/main" val="10002"/>
                  </a:ext>
                </a:extLst>
              </a:tr>
              <a:tr h="338767">
                <a:tc>
                  <a:txBody>
                    <a:bodyPr/>
                    <a:lstStyle/>
                    <a:p>
                      <a:pPr algn="ctr" fontAlgn="ctr"/>
                      <a:r>
                        <a:rPr lang="ko-KR" altLang="en-US" sz="900" b="0" i="0" u="none" strike="noStrike" dirty="0">
                          <a:ln>
                            <a:solidFill>
                              <a:schemeClr val="accent1">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민간소비</a:t>
                      </a:r>
                    </a:p>
                  </a:txBody>
                  <a:tcPr marL="36000" marR="36000" marT="36000" marB="36000"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4.1</a:t>
                      </a:r>
                      <a:endParaRPr kumimoji="0" lang="ko-KR" altLang="en-US"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3.0</a:t>
                      </a:r>
                      <a:endParaRPr kumimoji="0" lang="ko-KR" altLang="en-US"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1.0</a:t>
                      </a:r>
                      <a:endParaRPr kumimoji="0" lang="ko-KR" altLang="en-US"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2.0</a:t>
                      </a:r>
                      <a:endParaRPr kumimoji="0" lang="ko-KR" altLang="en-US"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1.8</a:t>
                      </a:r>
                      <a:endParaRPr kumimoji="0" lang="ko-KR" altLang="en-US"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2.5</a:t>
                      </a:r>
                      <a:endParaRPr kumimoji="0" lang="ko-KR" altLang="en-US"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2.2</a:t>
                      </a:r>
                      <a:endParaRPr kumimoji="0" lang="ko-KR" altLang="en-US"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338767">
                <a:tc>
                  <a:txBody>
                    <a:bodyPr/>
                    <a:lstStyle/>
                    <a:p>
                      <a:pPr algn="ctr" fontAlgn="ctr"/>
                      <a:r>
                        <a:rPr lang="ko-KR" altLang="en-US" sz="900" b="0" i="0" u="none" strike="noStrike" dirty="0">
                          <a:ln>
                            <a:solidFill>
                              <a:schemeClr val="accent1">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설비투자</a:t>
                      </a:r>
                    </a:p>
                  </a:txBody>
                  <a:tcPr marL="36000" marR="36000" marT="36000" marB="36000"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-0.9</a:t>
                      </a:r>
                      <a:endParaRPr kumimoji="0" lang="ko-KR" altLang="en-US"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4.9</a:t>
                      </a:r>
                      <a:endParaRPr kumimoji="0" lang="ko-KR" altLang="en-US"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-10.3</a:t>
                      </a:r>
                      <a:endParaRPr kumimoji="0" lang="ko-KR" altLang="en-US"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-3.0</a:t>
                      </a:r>
                      <a:endParaRPr kumimoji="0" lang="ko-KR" altLang="en-US"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-1.3</a:t>
                      </a:r>
                      <a:endParaRPr kumimoji="0" lang="ko-KR" altLang="en-US"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9.7</a:t>
                      </a:r>
                      <a:endParaRPr kumimoji="0" lang="ko-KR" altLang="en-US"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4.0</a:t>
                      </a:r>
                      <a:endParaRPr kumimoji="0" lang="ko-KR" altLang="en-US"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338767">
                <a:tc>
                  <a:txBody>
                    <a:bodyPr/>
                    <a:lstStyle/>
                    <a:p>
                      <a:pPr algn="ctr" fontAlgn="ctr"/>
                      <a:r>
                        <a:rPr lang="ko-KR" altLang="en-US" sz="900" b="0" i="0" u="none" strike="noStrike" dirty="0">
                          <a:ln>
                            <a:solidFill>
                              <a:schemeClr val="accent1">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지식재산</a:t>
                      </a:r>
                    </a:p>
                  </a:txBody>
                  <a:tcPr marL="36000" marR="36000" marT="36000" marB="36000"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5.0</a:t>
                      </a: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2.8</a:t>
                      </a: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3.5</a:t>
                      </a: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3.1</a:t>
                      </a: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5.1</a:t>
                      </a: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2.4</a:t>
                      </a: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3.7</a:t>
                      </a: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338767">
                <a:tc>
                  <a:txBody>
                    <a:bodyPr/>
                    <a:lstStyle/>
                    <a:p>
                      <a:pPr algn="ctr" fontAlgn="ctr"/>
                      <a:r>
                        <a:rPr lang="ko-KR" altLang="en-US" sz="900" b="0" i="0" u="none" strike="noStrike" dirty="0">
                          <a:ln>
                            <a:solidFill>
                              <a:schemeClr val="accent1">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건설투자</a:t>
                      </a:r>
                    </a:p>
                  </a:txBody>
                  <a:tcPr marL="36000" marR="36000" marT="36000" marB="36000"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-2.8</a:t>
                      </a:r>
                      <a:endParaRPr kumimoji="0" lang="ko-KR" altLang="en-US"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2.1</a:t>
                      </a:r>
                      <a:endParaRPr kumimoji="0" lang="ko-KR" altLang="en-US"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-0.5</a:t>
                      </a:r>
                      <a:endParaRPr kumimoji="0" lang="ko-KR" altLang="en-US"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0.7</a:t>
                      </a:r>
                      <a:endParaRPr kumimoji="0" lang="ko-KR" altLang="en-US"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-2.5</a:t>
                      </a:r>
                      <a:endParaRPr kumimoji="0" lang="ko-KR" altLang="en-US"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2.0</a:t>
                      </a:r>
                      <a:endParaRPr kumimoji="0" lang="ko-KR" altLang="en-US"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-0.1</a:t>
                      </a:r>
                      <a:endParaRPr kumimoji="0" lang="ko-KR" altLang="en-US"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338767">
                <a:tc>
                  <a:txBody>
                    <a:bodyPr/>
                    <a:lstStyle/>
                    <a:p>
                      <a:pPr algn="ctr" fontAlgn="ctr"/>
                      <a:r>
                        <a:rPr lang="ko-KR" altLang="en-US" sz="900" b="0" i="0" u="none" strike="noStrike" dirty="0">
                          <a:ln>
                            <a:solidFill>
                              <a:schemeClr val="accent1">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재화수출</a:t>
                      </a:r>
                    </a:p>
                  </a:txBody>
                  <a:tcPr marL="36000" marR="36000" marT="36000" marB="36000"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3.6</a:t>
                      </a:r>
                      <a:endParaRPr kumimoji="0" lang="ko-KR" altLang="en-US"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-1.1</a:t>
                      </a:r>
                      <a:endParaRPr kumimoji="0" lang="ko-KR" altLang="en-US"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2.6</a:t>
                      </a:r>
                      <a:endParaRPr kumimoji="0" lang="ko-KR" altLang="en-US"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0.7</a:t>
                      </a:r>
                      <a:endParaRPr kumimoji="0" lang="ko-KR" altLang="en-US"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2.4</a:t>
                      </a:r>
                      <a:endParaRPr kumimoji="0" lang="ko-KR" altLang="en-US"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3.8</a:t>
                      </a:r>
                      <a:endParaRPr kumimoji="0" lang="ko-KR" altLang="en-US"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3.1</a:t>
                      </a:r>
                      <a:endParaRPr kumimoji="0" lang="ko-KR" altLang="en-US"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endParaRP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338767">
                <a:tc>
                  <a:txBody>
                    <a:bodyPr/>
                    <a:lstStyle/>
                    <a:p>
                      <a:pPr algn="ctr" fontAlgn="ctr"/>
                      <a:r>
                        <a:rPr lang="ko-KR" altLang="en-US" sz="900" b="0" i="0" u="none" strike="noStrike" dirty="0">
                          <a:ln>
                            <a:solidFill>
                              <a:schemeClr val="accent1">
                                <a:alpha val="0"/>
                              </a:schemeClr>
                            </a:solidFill>
                          </a:ln>
                          <a:solidFill>
                            <a:schemeClr val="tx1">
                              <a:lumMod val="85000"/>
                              <a:lumOff val="15000"/>
                            </a:schemeClr>
                          </a:solidFill>
                          <a:effectLst/>
                          <a:latin typeface="KoPub돋움체 Medium" panose="00000600000000000000" pitchFamily="2" charset="-127"/>
                          <a:ea typeface="KoPub돋움체 Medium" panose="00000600000000000000" pitchFamily="2" charset="-127"/>
                        </a:rPr>
                        <a:t>재화수입</a:t>
                      </a:r>
                    </a:p>
                  </a:txBody>
                  <a:tcPr marL="36000" marR="36000" marT="36000" marB="36000" anchor="ctr">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4.3</a:t>
                      </a: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1.8</a:t>
                      </a: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-3.4</a:t>
                      </a: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1"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-0.8</a:t>
                      </a: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0.4</a:t>
                      </a: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5.4</a:t>
                      </a: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ctr"/>
                      <a:r>
                        <a:rPr kumimoji="0" lang="en-US" altLang="ko-KR" sz="900" b="0" i="0" u="none" strike="noStrike" kern="1200" cap="none" spc="0" normalizeH="0" baseline="0" dirty="0">
                          <a:ln>
                            <a:solidFill>
                              <a:srgbClr val="D9D9D9">
                                <a:alpha val="0"/>
                              </a:srgbClr>
                            </a:solidFill>
                          </a:ln>
                          <a:solidFill>
                            <a:schemeClr val="tx1">
                              <a:lumMod val="85000"/>
                              <a:lumOff val="15000"/>
                            </a:schemeClr>
                          </a:solidFill>
                          <a:effectLst/>
                          <a:uLnTx/>
                          <a:uFillTx/>
                          <a:latin typeface="KoPub돋움체 Medium" panose="00000600000000000000" pitchFamily="2" charset="-127"/>
                          <a:ea typeface="KoPub돋움체 Medium" panose="00000600000000000000" pitchFamily="2" charset="-127"/>
                          <a:cs typeface="+mn-cs"/>
                        </a:rPr>
                        <a:t>2.9</a:t>
                      </a:r>
                    </a:p>
                  </a:txBody>
                  <a:tcPr marL="36000" marR="36000" marT="36000" marB="36000" anchor="ctr">
                    <a:lnL w="3175" cap="flat" cmpd="sng" algn="ctr">
                      <a:solidFill>
                        <a:schemeClr val="bg1">
                          <a:lumMod val="50000"/>
                        </a:schemeClr>
                      </a:solid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8"/>
                  </a:ext>
                </a:extLst>
              </a:tr>
            </a:tbl>
          </a:graphicData>
        </a:graphic>
      </p:graphicFrame>
      <p:graphicFrame>
        <p:nvGraphicFramePr>
          <p:cNvPr id="80" name="차트 79">
            <a:extLst>
              <a:ext uri="{FF2B5EF4-FFF2-40B4-BE49-F238E27FC236}">
                <a16:creationId xmlns:a16="http://schemas.microsoft.com/office/drawing/2014/main" id="{5CF3A65F-CE68-456A-9B75-1230917C1B5B}"/>
              </a:ext>
            </a:extLst>
          </p:cNvPr>
          <p:cNvGraphicFramePr/>
          <p:nvPr>
            <p:extLst>
              <p:ext uri="{D42A27DB-BD31-4B8C-83A1-F6EECF244321}">
                <p14:modId xmlns:p14="http://schemas.microsoft.com/office/powerpoint/2010/main" val="637424854"/>
              </p:ext>
            </p:extLst>
          </p:nvPr>
        </p:nvGraphicFramePr>
        <p:xfrm>
          <a:off x="489000" y="2728642"/>
          <a:ext cx="4278265" cy="2943426"/>
        </p:xfrm>
        <a:graphic>
          <a:graphicData uri="http://schemas.openxmlformats.org/drawingml/2006/chart">
            <c:chart xmlns:c="http://schemas.openxmlformats.org/drawingml/2006/chart" xmlns:r="http://schemas.openxmlformats.org/officeDocument/2006/relationships" r:id="rId2"/>
          </a:graphicData>
        </a:graphic>
      </p:graphicFrame>
      <p:sp>
        <p:nvSpPr>
          <p:cNvPr id="81" name="TextBox 80">
            <a:extLst>
              <a:ext uri="{FF2B5EF4-FFF2-40B4-BE49-F238E27FC236}">
                <a16:creationId xmlns:a16="http://schemas.microsoft.com/office/drawing/2014/main" id="{B1C9743B-8549-4EA4-BF43-4E7B19E14390}"/>
              </a:ext>
            </a:extLst>
          </p:cNvPr>
          <p:cNvSpPr txBox="1"/>
          <p:nvPr/>
        </p:nvSpPr>
        <p:spPr>
          <a:xfrm>
            <a:off x="861604" y="4200355"/>
            <a:ext cx="1953986" cy="1116322"/>
          </a:xfrm>
          <a:prstGeom prst="rect">
            <a:avLst/>
          </a:prstGeom>
          <a:solidFill>
            <a:schemeClr val="bg1">
              <a:lumMod val="95000"/>
            </a:schemeClr>
          </a:solidFill>
        </p:spPr>
        <p:txBody>
          <a:bodyPr wrap="square" lIns="36000" tIns="36000" rIns="36000" bIns="36000" rtlCol="0" anchor="ctr">
            <a:spAutoFit/>
          </a:bodyPr>
          <a:lstStyle/>
          <a:p>
            <a:pPr algn="ctr">
              <a:lnSpc>
                <a:spcPct val="120000"/>
              </a:lnSpc>
            </a:pPr>
            <a:r>
              <a:rPr lang="en-US" altLang="ko-KR" sz="900" b="1" dirty="0">
                <a:ln>
                  <a:solidFill>
                    <a:schemeClr val="accent1">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 ’23</a:t>
            </a:r>
            <a:r>
              <a:rPr lang="ko-KR" altLang="en-US" sz="900" b="1" dirty="0">
                <a:ln>
                  <a:solidFill>
                    <a:schemeClr val="accent1">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년 한국 경제성장률 전망</a:t>
            </a:r>
            <a:endParaRPr lang="en-US" altLang="ko-KR" sz="900" b="1" dirty="0">
              <a:ln>
                <a:solidFill>
                  <a:schemeClr val="accent1">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endParaRPr>
          </a:p>
          <a:p>
            <a:pPr marL="72000" indent="-72000">
              <a:lnSpc>
                <a:spcPct val="120000"/>
              </a:lnSpc>
              <a:buFont typeface="Arial" panose="020B0604020202020204" pitchFamily="34" charset="0"/>
              <a:buChar char="•"/>
            </a:pPr>
            <a:r>
              <a:rPr lang="en-US" altLang="ko-KR" sz="800" dirty="0">
                <a:ln>
                  <a:solidFill>
                    <a:schemeClr val="accent1">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IMF·OECD: 1.4%, 1.5%</a:t>
            </a:r>
          </a:p>
          <a:p>
            <a:pPr marL="72000" indent="-72000">
              <a:lnSpc>
                <a:spcPct val="120000"/>
              </a:lnSpc>
              <a:buFont typeface="Arial" panose="020B0604020202020204" pitchFamily="34" charset="0"/>
              <a:buChar char="•"/>
            </a:pPr>
            <a:r>
              <a:rPr lang="ko-KR" altLang="en-US" sz="800" dirty="0">
                <a:ln>
                  <a:solidFill>
                    <a:schemeClr val="accent1">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한국은행</a:t>
            </a:r>
            <a:r>
              <a:rPr lang="en-US" altLang="ko-KR" sz="800" dirty="0">
                <a:ln>
                  <a:solidFill>
                    <a:schemeClr val="accent1">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 1.4%</a:t>
            </a:r>
          </a:p>
          <a:p>
            <a:pPr marL="72000" indent="-72000">
              <a:lnSpc>
                <a:spcPct val="120000"/>
              </a:lnSpc>
              <a:buFont typeface="Arial" panose="020B0604020202020204" pitchFamily="34" charset="0"/>
              <a:buChar char="•"/>
            </a:pPr>
            <a:r>
              <a:rPr lang="ko-KR" altLang="en-US" sz="800" dirty="0">
                <a:ln>
                  <a:solidFill>
                    <a:schemeClr val="accent1">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기재부</a:t>
            </a:r>
            <a:r>
              <a:rPr lang="en-US" altLang="ko-KR" sz="800" dirty="0">
                <a:ln>
                  <a:solidFill>
                    <a:schemeClr val="accent1">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·KDI: 1.4%, 1.5%</a:t>
            </a:r>
          </a:p>
          <a:p>
            <a:pPr marL="72000" indent="-72000">
              <a:lnSpc>
                <a:spcPct val="120000"/>
              </a:lnSpc>
              <a:buFont typeface="Arial" panose="020B0604020202020204" pitchFamily="34" charset="0"/>
              <a:buChar char="•"/>
            </a:pPr>
            <a:r>
              <a:rPr lang="en-US" altLang="ko-KR" sz="800" dirty="0">
                <a:ln>
                  <a:solidFill>
                    <a:schemeClr val="accent1">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Goldman Sachs Group: 1.7%</a:t>
            </a:r>
          </a:p>
          <a:p>
            <a:pPr marL="72000" indent="-72000">
              <a:lnSpc>
                <a:spcPct val="120000"/>
              </a:lnSpc>
              <a:buFont typeface="Arial" panose="020B0604020202020204" pitchFamily="34" charset="0"/>
              <a:buChar char="•"/>
            </a:pPr>
            <a:r>
              <a:rPr lang="en-US" altLang="ko-KR" sz="800" dirty="0">
                <a:ln>
                  <a:solidFill>
                    <a:schemeClr val="accent1">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JP </a:t>
            </a:r>
            <a:r>
              <a:rPr lang="en-US" altLang="ko-KR" sz="800" dirty="0" err="1">
                <a:ln>
                  <a:solidFill>
                    <a:schemeClr val="accent1">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Morgan·UBS</a:t>
            </a:r>
            <a:r>
              <a:rPr lang="en-US" altLang="ko-KR" sz="800" dirty="0">
                <a:ln>
                  <a:solidFill>
                    <a:schemeClr val="accent1">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 1.1%, 1.1%</a:t>
            </a:r>
          </a:p>
          <a:p>
            <a:pPr marL="72000" indent="-72000">
              <a:lnSpc>
                <a:spcPct val="120000"/>
              </a:lnSpc>
              <a:buFont typeface="Arial" panose="020B0604020202020204" pitchFamily="34" charset="0"/>
              <a:buChar char="•"/>
            </a:pPr>
            <a:r>
              <a:rPr lang="en-US" altLang="ko-KR" sz="800" dirty="0">
                <a:ln>
                  <a:solidFill>
                    <a:schemeClr val="accent1">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rPr>
              <a:t>Nomura Securities: 0.2%</a:t>
            </a:r>
          </a:p>
        </p:txBody>
      </p:sp>
      <p:sp>
        <p:nvSpPr>
          <p:cNvPr id="96" name="TextBox 95">
            <a:extLst>
              <a:ext uri="{FF2B5EF4-FFF2-40B4-BE49-F238E27FC236}">
                <a16:creationId xmlns:a16="http://schemas.microsoft.com/office/drawing/2014/main" id="{36B2EBF2-6E16-4B8F-BC9B-36E8DF98BCB8}"/>
              </a:ext>
            </a:extLst>
          </p:cNvPr>
          <p:cNvSpPr txBox="1"/>
          <p:nvPr/>
        </p:nvSpPr>
        <p:spPr>
          <a:xfrm>
            <a:off x="5145129" y="5845499"/>
            <a:ext cx="4278265"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Source: </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한국은행</a:t>
            </a:r>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 </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경제전망보고서</a:t>
            </a:r>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(2023.8) </a:t>
            </a:r>
          </a:p>
          <a:p>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Note: 2023</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년 하반기</a:t>
            </a:r>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~2024</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년은 전망치 </a:t>
            </a:r>
          </a:p>
        </p:txBody>
      </p:sp>
    </p:spTree>
    <p:extLst>
      <p:ext uri="{BB962C8B-B14F-4D97-AF65-F5344CB8AC3E}">
        <p14:creationId xmlns:p14="http://schemas.microsoft.com/office/powerpoint/2010/main" val="319131834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텍스트 개체 틀 27">
            <a:extLst>
              <a:ext uri="{FF2B5EF4-FFF2-40B4-BE49-F238E27FC236}">
                <a16:creationId xmlns:a16="http://schemas.microsoft.com/office/drawing/2014/main" id="{259D3791-25DA-4E03-8E5F-258A6FDEB7E2}"/>
              </a:ext>
            </a:extLst>
          </p:cNvPr>
          <p:cNvSpPr>
            <a:spLocks noGrp="1"/>
          </p:cNvSpPr>
          <p:nvPr>
            <p:ph type="body" sz="quarter" idx="10"/>
          </p:nvPr>
        </p:nvSpPr>
        <p:spPr>
          <a:xfrm>
            <a:off x="488949" y="333149"/>
            <a:ext cx="8928101" cy="184666"/>
          </a:xfrm>
        </p:spPr>
        <p:txBody>
          <a:bodyPr/>
          <a:lstStyle/>
          <a:p>
            <a:r>
              <a:rPr lang="en-US" altLang="ko-KR" dirty="0"/>
              <a:t>Ⅳ. </a:t>
            </a:r>
            <a:r>
              <a:rPr lang="ko-KR" altLang="en-US" dirty="0"/>
              <a:t>국내 부실채권</a:t>
            </a:r>
            <a:r>
              <a:rPr lang="en-US" altLang="ko-KR" dirty="0"/>
              <a:t>(NPL) </a:t>
            </a:r>
            <a:r>
              <a:rPr lang="ko-KR" altLang="en-US" dirty="0"/>
              <a:t>시장 주요 이슈 </a:t>
            </a:r>
          </a:p>
        </p:txBody>
      </p:sp>
      <p:sp>
        <p:nvSpPr>
          <p:cNvPr id="29" name="텍스트 개체 틀 28">
            <a:extLst>
              <a:ext uri="{FF2B5EF4-FFF2-40B4-BE49-F238E27FC236}">
                <a16:creationId xmlns:a16="http://schemas.microsoft.com/office/drawing/2014/main" id="{D76A6FAF-1367-4DCA-84D3-8A949242B9D3}"/>
              </a:ext>
            </a:extLst>
          </p:cNvPr>
          <p:cNvSpPr>
            <a:spLocks noGrp="1"/>
          </p:cNvSpPr>
          <p:nvPr>
            <p:ph type="body" sz="quarter" idx="11"/>
          </p:nvPr>
        </p:nvSpPr>
        <p:spPr>
          <a:xfrm>
            <a:off x="488950" y="617249"/>
            <a:ext cx="8928100" cy="322262"/>
          </a:xfrm>
        </p:spPr>
        <p:txBody>
          <a:bodyPr/>
          <a:lstStyle/>
          <a:p>
            <a:pPr lvl="0"/>
            <a:r>
              <a:rPr lang="en-US" altLang="ko-KR" dirty="0"/>
              <a:t>8. MG</a:t>
            </a:r>
            <a:r>
              <a:rPr lang="ko-KR" altLang="en-US" dirty="0"/>
              <a:t>새마을금고</a:t>
            </a:r>
            <a:r>
              <a:rPr lang="en-US" altLang="ko-KR" dirty="0"/>
              <a:t>, </a:t>
            </a:r>
            <a:r>
              <a:rPr lang="ko-KR" altLang="en-US" dirty="0"/>
              <a:t>예금인출 </a:t>
            </a:r>
            <a:r>
              <a:rPr lang="ko-KR" altLang="en-US" dirty="0" err="1"/>
              <a:t>진정세</a:t>
            </a:r>
            <a:r>
              <a:rPr lang="ko-KR" altLang="en-US" dirty="0"/>
              <a:t> 가운데 </a:t>
            </a:r>
            <a:r>
              <a:rPr lang="en-US" altLang="ko-KR" dirty="0"/>
              <a:t>PF </a:t>
            </a:r>
            <a:r>
              <a:rPr lang="ko-KR" altLang="en-US" dirty="0"/>
              <a:t>대출</a:t>
            </a:r>
            <a:r>
              <a:rPr lang="en-US" altLang="ko-KR" dirty="0"/>
              <a:t> </a:t>
            </a:r>
            <a:r>
              <a:rPr lang="ko-KR" altLang="en-US" dirty="0"/>
              <a:t>부실화 우려는 여전</a:t>
            </a:r>
          </a:p>
        </p:txBody>
      </p:sp>
      <p:sp>
        <p:nvSpPr>
          <p:cNvPr id="30" name="텍스트 개체 틀 29">
            <a:extLst>
              <a:ext uri="{FF2B5EF4-FFF2-40B4-BE49-F238E27FC236}">
                <a16:creationId xmlns:a16="http://schemas.microsoft.com/office/drawing/2014/main" id="{183C42BE-A3A8-4442-962E-02357DF3145F}"/>
              </a:ext>
            </a:extLst>
          </p:cNvPr>
          <p:cNvSpPr>
            <a:spLocks noGrp="1"/>
          </p:cNvSpPr>
          <p:nvPr>
            <p:ph type="body" sz="quarter" idx="13"/>
          </p:nvPr>
        </p:nvSpPr>
        <p:spPr>
          <a:xfrm>
            <a:off x="488950" y="1162050"/>
            <a:ext cx="8928100" cy="865188"/>
          </a:xfrm>
        </p:spPr>
        <p:txBody>
          <a:bodyPr/>
          <a:lstStyle/>
          <a:p>
            <a:pPr lvl="0" algn="just"/>
            <a:r>
              <a:rPr lang="ko-KR" altLang="en-US" dirty="0"/>
              <a:t>지역 주민 자율의 금융협동조합인 </a:t>
            </a:r>
            <a:r>
              <a:rPr lang="en-US" altLang="ko-KR" dirty="0"/>
              <a:t>MG</a:t>
            </a:r>
            <a:r>
              <a:rPr lang="ko-KR" altLang="en-US" dirty="0"/>
              <a:t>새마을금고는 최근 </a:t>
            </a:r>
            <a:r>
              <a:rPr lang="ko-KR" altLang="en-US" dirty="0" err="1"/>
              <a:t>연체율</a:t>
            </a:r>
            <a:r>
              <a:rPr lang="ko-KR" altLang="en-US" dirty="0"/>
              <a:t> 급등</a:t>
            </a:r>
            <a:r>
              <a:rPr lang="en-US" altLang="ko-KR" dirty="0"/>
              <a:t>, </a:t>
            </a:r>
            <a:r>
              <a:rPr lang="ko-KR" altLang="en-US" dirty="0"/>
              <a:t>일부 지점의 부실 </a:t>
            </a:r>
            <a:r>
              <a:rPr lang="en-US" altLang="ko-KR" dirty="0"/>
              <a:t>PF </a:t>
            </a:r>
            <a:r>
              <a:rPr lang="ko-KR" altLang="en-US" dirty="0"/>
              <a:t>문제 등으로 예금자들의 불안이 가중되며 대규모 예금인출</a:t>
            </a:r>
            <a:r>
              <a:rPr lang="en-US" altLang="ko-KR" dirty="0"/>
              <a:t> </a:t>
            </a:r>
            <a:r>
              <a:rPr lang="ko-KR" altLang="en-US" dirty="0"/>
              <a:t>사태 발생</a:t>
            </a:r>
            <a:r>
              <a:rPr lang="en-US" altLang="ko-KR" dirty="0"/>
              <a:t>. </a:t>
            </a:r>
            <a:r>
              <a:rPr lang="ko-KR" altLang="en-US" dirty="0"/>
              <a:t>정부</a:t>
            </a:r>
            <a:r>
              <a:rPr lang="en-US" altLang="ko-KR" dirty="0"/>
              <a:t>·</a:t>
            </a:r>
            <a:r>
              <a:rPr lang="ko-KR" altLang="en-US" dirty="0"/>
              <a:t>금융당국의 대응으로 진정 국면에 접어든 가운데</a:t>
            </a:r>
            <a:r>
              <a:rPr lang="en-US" altLang="ko-KR" dirty="0"/>
              <a:t>, </a:t>
            </a:r>
            <a:r>
              <a:rPr lang="ko-KR" altLang="en-US" dirty="0"/>
              <a:t>새마을금고의 감독 기관을 행정안전부에서 금융위원회로 이관하는 법 개정 논의와</a:t>
            </a:r>
            <a:r>
              <a:rPr lang="en-US" altLang="ko-KR" dirty="0"/>
              <a:t> </a:t>
            </a:r>
            <a:r>
              <a:rPr lang="ko-KR" altLang="en-US" dirty="0"/>
              <a:t>방만 경영</a:t>
            </a:r>
            <a:r>
              <a:rPr lang="en-US" altLang="ko-KR" dirty="0"/>
              <a:t>·</a:t>
            </a:r>
            <a:r>
              <a:rPr lang="ko-KR" altLang="en-US" dirty="0"/>
              <a:t>부동산 </a:t>
            </a:r>
            <a:r>
              <a:rPr lang="en-US" altLang="ko-KR" dirty="0"/>
              <a:t>PF </a:t>
            </a:r>
            <a:r>
              <a:rPr lang="ko-KR" altLang="en-US" dirty="0"/>
              <a:t>대출 부실 등에 대한 우려 잔존</a:t>
            </a:r>
          </a:p>
        </p:txBody>
      </p:sp>
      <p:sp>
        <p:nvSpPr>
          <p:cNvPr id="26" name="TextBox 25">
            <a:extLst>
              <a:ext uri="{FF2B5EF4-FFF2-40B4-BE49-F238E27FC236}">
                <a16:creationId xmlns:a16="http://schemas.microsoft.com/office/drawing/2014/main" id="{6DD5534C-CCCB-4654-A76A-90154AE82E0E}"/>
              </a:ext>
            </a:extLst>
          </p:cNvPr>
          <p:cNvSpPr txBox="1"/>
          <p:nvPr/>
        </p:nvSpPr>
        <p:spPr>
          <a:xfrm>
            <a:off x="489001" y="5845499"/>
            <a:ext cx="2676820"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행정안전부</a:t>
            </a:r>
            <a:r>
              <a:rPr lang="en-US" altLang="ko-KR" dirty="0">
                <a:solidFill>
                  <a:schemeClr val="bg1">
                    <a:lumMod val="50000"/>
                  </a:schemeClr>
                </a:solidFill>
              </a:rPr>
              <a:t>, </a:t>
            </a:r>
            <a:r>
              <a:rPr lang="ko-KR" altLang="en-US" dirty="0">
                <a:solidFill>
                  <a:schemeClr val="bg1">
                    <a:lumMod val="50000"/>
                  </a:schemeClr>
                </a:solidFill>
              </a:rPr>
              <a:t>새마을금고</a:t>
            </a:r>
            <a:r>
              <a:rPr lang="en-US" altLang="ko-KR" dirty="0">
                <a:solidFill>
                  <a:schemeClr val="bg1">
                    <a:lumMod val="50000"/>
                  </a:schemeClr>
                </a:solidFill>
              </a:rPr>
              <a:t>, </a:t>
            </a:r>
            <a:r>
              <a:rPr lang="ko-KR" altLang="en-US" dirty="0">
                <a:solidFill>
                  <a:schemeClr val="bg1">
                    <a:lumMod val="50000"/>
                  </a:schemeClr>
                </a:solidFill>
              </a:rPr>
              <a:t>언론보도 종합</a:t>
            </a:r>
            <a:endParaRPr lang="en-US" altLang="ko-KR" dirty="0">
              <a:solidFill>
                <a:schemeClr val="bg1">
                  <a:lumMod val="50000"/>
                </a:schemeClr>
              </a:solidFill>
            </a:endParaRPr>
          </a:p>
          <a:p>
            <a:r>
              <a:rPr lang="en-US" altLang="ko-KR" dirty="0">
                <a:solidFill>
                  <a:schemeClr val="bg1">
                    <a:lumMod val="50000"/>
                  </a:schemeClr>
                </a:solidFill>
              </a:rPr>
              <a:t>Note: </a:t>
            </a:r>
            <a:r>
              <a:rPr lang="ko-KR" altLang="en-US" dirty="0">
                <a:solidFill>
                  <a:schemeClr val="bg1">
                    <a:lumMod val="50000"/>
                  </a:schemeClr>
                </a:solidFill>
              </a:rPr>
              <a:t>새마을금고 전체 연체율은 각 시기 말 기준임</a:t>
            </a:r>
          </a:p>
        </p:txBody>
      </p:sp>
      <p:grpSp>
        <p:nvGrpSpPr>
          <p:cNvPr id="25" name="그룹 24">
            <a:extLst>
              <a:ext uri="{FF2B5EF4-FFF2-40B4-BE49-F238E27FC236}">
                <a16:creationId xmlns:a16="http://schemas.microsoft.com/office/drawing/2014/main" id="{4F01A0A2-7DAD-4A30-B4A4-BB06621D6B82}"/>
              </a:ext>
            </a:extLst>
          </p:cNvPr>
          <p:cNvGrpSpPr/>
          <p:nvPr/>
        </p:nvGrpSpPr>
        <p:grpSpPr>
          <a:xfrm>
            <a:off x="488948" y="2176483"/>
            <a:ext cx="8928054" cy="276837"/>
            <a:chOff x="704850" y="2013298"/>
            <a:chExt cx="4140200" cy="276837"/>
          </a:xfrm>
        </p:grpSpPr>
        <p:sp>
          <p:nvSpPr>
            <p:cNvPr id="31" name="TextBox 30">
              <a:extLst>
                <a:ext uri="{FF2B5EF4-FFF2-40B4-BE49-F238E27FC236}">
                  <a16:creationId xmlns:a16="http://schemas.microsoft.com/office/drawing/2014/main" id="{330AD3DD-BA49-49ED-1910-36459D6EE9B1}"/>
                </a:ext>
              </a:extLst>
            </p:cNvPr>
            <p:cNvSpPr txBox="1"/>
            <p:nvPr/>
          </p:nvSpPr>
          <p:spPr>
            <a:xfrm>
              <a:off x="704850" y="2046854"/>
              <a:ext cx="4140200" cy="200055"/>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ko-KR"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MG</a:t>
              </a:r>
              <a:r>
                <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rPr>
                <a:t>새마을금고 관련 현황 및 사태 추이</a:t>
              </a:r>
            </a:p>
          </p:txBody>
        </p:sp>
        <p:cxnSp>
          <p:nvCxnSpPr>
            <p:cNvPr id="32" name="직선 연결선 31">
              <a:extLst>
                <a:ext uri="{FF2B5EF4-FFF2-40B4-BE49-F238E27FC236}">
                  <a16:creationId xmlns:a16="http://schemas.microsoft.com/office/drawing/2014/main" id="{B9C03D72-2F05-1FA4-98FC-FF192297F8E7}"/>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3" name="직선 연결선 32">
              <a:extLst>
                <a:ext uri="{FF2B5EF4-FFF2-40B4-BE49-F238E27FC236}">
                  <a16:creationId xmlns:a16="http://schemas.microsoft.com/office/drawing/2014/main" id="{35CAE3DD-25A8-10A9-8E69-AEE567CF436A}"/>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34" name="TextBox 33">
            <a:extLst>
              <a:ext uri="{FF2B5EF4-FFF2-40B4-BE49-F238E27FC236}">
                <a16:creationId xmlns:a16="http://schemas.microsoft.com/office/drawing/2014/main" id="{1666E0A2-729E-3182-A6EB-C4F3D2F34C2D}"/>
              </a:ext>
            </a:extLst>
          </p:cNvPr>
          <p:cNvSpPr txBox="1"/>
          <p:nvPr/>
        </p:nvSpPr>
        <p:spPr>
          <a:xfrm>
            <a:off x="781037" y="2493692"/>
            <a:ext cx="2190750" cy="230832"/>
          </a:xfrm>
          <a:prstGeom prst="rect">
            <a:avLst/>
          </a:prstGeom>
          <a:noFill/>
        </p:spPr>
        <p:txBody>
          <a:bodyPr wrap="square" rtlCol="0">
            <a:spAutoFit/>
          </a:bodyPr>
          <a:lstStyle>
            <a:defPPr>
              <a:defRPr lang="en-US"/>
            </a:defPPr>
            <a:lvl1pPr algn="ctr">
              <a:defRPr sz="900" b="1" i="0" u="none" strike="noStrike" baseline="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defRPr>
            </a:lvl1pPr>
          </a:lstStyle>
          <a:p>
            <a:r>
              <a:rPr lang="en-US" altLang="ko-KR" dirty="0"/>
              <a:t>&lt;</a:t>
            </a:r>
            <a:r>
              <a:rPr lang="ko-KR" altLang="en-US" dirty="0"/>
              <a:t> 새마을금고 현황 </a:t>
            </a:r>
            <a:r>
              <a:rPr lang="en-US" altLang="ko-KR" dirty="0"/>
              <a:t>(2022</a:t>
            </a:r>
            <a:r>
              <a:rPr lang="ko-KR" altLang="en-US" dirty="0"/>
              <a:t>년 말 기준</a:t>
            </a:r>
            <a:r>
              <a:rPr lang="en-US" altLang="ko-KR" dirty="0"/>
              <a:t>)</a:t>
            </a:r>
            <a:r>
              <a:rPr lang="ko-KR" altLang="en-US" dirty="0"/>
              <a:t> </a:t>
            </a:r>
            <a:r>
              <a:rPr lang="en-US" altLang="ko-KR" dirty="0"/>
              <a:t>&gt; </a:t>
            </a:r>
            <a:endParaRPr lang="ko-KR" altLang="en-US" dirty="0"/>
          </a:p>
        </p:txBody>
      </p:sp>
      <p:sp>
        <p:nvSpPr>
          <p:cNvPr id="35" name="TextBox 34">
            <a:extLst>
              <a:ext uri="{FF2B5EF4-FFF2-40B4-BE49-F238E27FC236}">
                <a16:creationId xmlns:a16="http://schemas.microsoft.com/office/drawing/2014/main" id="{42FE5607-2D8C-E293-5D65-59B24C6C349F}"/>
              </a:ext>
            </a:extLst>
          </p:cNvPr>
          <p:cNvSpPr txBox="1"/>
          <p:nvPr/>
        </p:nvSpPr>
        <p:spPr>
          <a:xfrm>
            <a:off x="741986" y="3719736"/>
            <a:ext cx="2190750" cy="230832"/>
          </a:xfrm>
          <a:prstGeom prst="rect">
            <a:avLst/>
          </a:prstGeom>
          <a:noFill/>
        </p:spPr>
        <p:txBody>
          <a:bodyPr wrap="square" rtlCol="0">
            <a:spAutoFit/>
          </a:bodyPr>
          <a:lstStyle>
            <a:defPPr>
              <a:defRPr lang="en-US"/>
            </a:defPPr>
            <a:lvl1pPr algn="ctr">
              <a:defRPr sz="900" b="1" i="0" u="none" strike="noStrike" baseline="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defRPr>
            </a:lvl1pPr>
          </a:lstStyle>
          <a:p>
            <a:r>
              <a:rPr lang="en-US" altLang="ko-KR" dirty="0"/>
              <a:t>&lt;</a:t>
            </a:r>
            <a:r>
              <a:rPr lang="ko-KR" altLang="en-US" dirty="0"/>
              <a:t> 새마을금고 사태 추이 </a:t>
            </a:r>
            <a:r>
              <a:rPr lang="en-US" altLang="ko-KR" dirty="0"/>
              <a:t>&gt; </a:t>
            </a:r>
            <a:endParaRPr lang="ko-KR" altLang="en-US" dirty="0"/>
          </a:p>
        </p:txBody>
      </p:sp>
      <p:graphicFrame>
        <p:nvGraphicFramePr>
          <p:cNvPr id="36" name="표 36">
            <a:extLst>
              <a:ext uri="{FF2B5EF4-FFF2-40B4-BE49-F238E27FC236}">
                <a16:creationId xmlns:a16="http://schemas.microsoft.com/office/drawing/2014/main" id="{5C42441C-1196-0E3D-59FA-93072A6A74F5}"/>
              </a:ext>
            </a:extLst>
          </p:cNvPr>
          <p:cNvGraphicFramePr>
            <a:graphicFrameLocks noGrp="1"/>
          </p:cNvGraphicFramePr>
          <p:nvPr>
            <p:extLst>
              <p:ext uri="{D42A27DB-BD31-4B8C-83A1-F6EECF244321}">
                <p14:modId xmlns:p14="http://schemas.microsoft.com/office/powerpoint/2010/main" val="1164541182"/>
              </p:ext>
            </p:extLst>
          </p:nvPr>
        </p:nvGraphicFramePr>
        <p:xfrm>
          <a:off x="488948" y="2725218"/>
          <a:ext cx="2718445" cy="913332"/>
        </p:xfrm>
        <a:graphic>
          <a:graphicData uri="http://schemas.openxmlformats.org/drawingml/2006/table">
            <a:tbl>
              <a:tblPr firstRow="1" bandRow="1">
                <a:tableStyleId>{5C22544A-7EE6-4342-B048-85BDC9FD1C3A}</a:tableStyleId>
              </a:tblPr>
              <a:tblGrid>
                <a:gridCol w="648000">
                  <a:extLst>
                    <a:ext uri="{9D8B030D-6E8A-4147-A177-3AD203B41FA5}">
                      <a16:colId xmlns:a16="http://schemas.microsoft.com/office/drawing/2014/main" val="4071180597"/>
                    </a:ext>
                  </a:extLst>
                </a:gridCol>
                <a:gridCol w="2070445">
                  <a:extLst>
                    <a:ext uri="{9D8B030D-6E8A-4147-A177-3AD203B41FA5}">
                      <a16:colId xmlns:a16="http://schemas.microsoft.com/office/drawing/2014/main" val="1844863709"/>
                    </a:ext>
                  </a:extLst>
                </a:gridCol>
              </a:tblGrid>
              <a:tr h="228333">
                <a:tc>
                  <a:txBody>
                    <a:bodyPr/>
                    <a:lstStyle/>
                    <a:p>
                      <a:pPr marL="0" indent="0" algn="ctr" fontAlgn="ctr" latinLnBrk="0">
                        <a:buFont typeface="Arial" panose="020B0604020202020204" pitchFamily="34" charset="0"/>
                        <a:buNone/>
                      </a:pPr>
                      <a:r>
                        <a:rPr lang="ko-KR" altLang="en-US" sz="750" b="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금고 수</a:t>
                      </a:r>
                    </a:p>
                  </a:txBody>
                  <a:tcPr anchor="ctr">
                    <a:lnR w="6350" cap="flat" cmpd="sng" algn="ctr">
                      <a:solidFill>
                        <a:schemeClr val="bg1">
                          <a:lumMod val="85000"/>
                        </a:schemeClr>
                      </a:solid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marL="0" indent="0" algn="ctr" fontAlgn="ctr" latinLnBrk="0">
                        <a:buFont typeface="Arial" panose="020B0604020202020204" pitchFamily="34" charset="0"/>
                        <a:buNone/>
                      </a:pP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1,294</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개 </a:t>
                      </a: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지역금고 </a:t>
                      </a: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1,197</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개</a:t>
                      </a: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 </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직장금고 </a:t>
                      </a: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97</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개</a:t>
                      </a: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endPar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anchor="ctr">
                    <a:lnL w="6350" cap="flat" cmpd="sng" algn="ctr">
                      <a:solidFill>
                        <a:schemeClr val="bg1">
                          <a:lumMod val="85000"/>
                        </a:schemeClr>
                      </a:solidFill>
                      <a:prstDash val="solid"/>
                      <a:round/>
                      <a:headEnd type="none" w="med" len="med"/>
                      <a:tailEnd type="none" w="med" len="med"/>
                    </a:lnL>
                    <a:lnT w="6350" cap="flat" cmpd="sng" algn="ctr">
                      <a:solidFill>
                        <a:schemeClr val="accent1"/>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517154398"/>
                  </a:ext>
                </a:extLst>
              </a:tr>
              <a:tr h="228333">
                <a:tc>
                  <a:txBody>
                    <a:bodyPr/>
                    <a:lstStyle/>
                    <a:p>
                      <a:pPr marL="0" indent="0" algn="ctr" fontAlgn="ctr" latinLnBrk="0">
                        <a:buFont typeface="Arial" panose="020B0604020202020204" pitchFamily="34" charset="0"/>
                        <a:buNone/>
                      </a:pPr>
                      <a:r>
                        <a:rPr lang="ko-KR" altLang="en-US" sz="750" b="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총자산</a:t>
                      </a:r>
                    </a:p>
                  </a:txBody>
                  <a:tcPr anchor="ctr">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marL="0" indent="0" algn="ctr" fontAlgn="ctr" latinLnBrk="0">
                        <a:buFont typeface="Arial" panose="020B0604020202020204" pitchFamily="34" charset="0"/>
                        <a:buNone/>
                      </a:pP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284.1</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 (</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중앙회 자산 </a:t>
                      </a: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86.7</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조 원</a:t>
                      </a: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a:t>
                      </a:r>
                      <a:endPar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endParaRPr>
                    </a:p>
                  </a:txBody>
                  <a:tcPr anchor="ctr">
                    <a:lnL w="6350" cap="flat" cmpd="sng" algn="ctr">
                      <a:solidFill>
                        <a:schemeClr val="bg1">
                          <a:lumMod val="85000"/>
                        </a:schemeClr>
                      </a:solidFill>
                      <a:prstDash val="solid"/>
                      <a:round/>
                      <a:headEnd type="none" w="med" len="med"/>
                      <a:tailEnd type="none" w="med" len="med"/>
                    </a:lnL>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077721030"/>
                  </a:ext>
                </a:extLst>
              </a:tr>
              <a:tr h="228333">
                <a:tc>
                  <a:txBody>
                    <a:bodyPr/>
                    <a:lstStyle/>
                    <a:p>
                      <a:pPr marL="0" indent="0" algn="ctr" fontAlgn="ctr" latinLnBrk="0">
                        <a:buFont typeface="Arial" panose="020B0604020202020204" pitchFamily="34" charset="0"/>
                        <a:buNone/>
                      </a:pPr>
                      <a:r>
                        <a:rPr lang="ko-KR" altLang="en-US" sz="750" b="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금고 임직원</a:t>
                      </a:r>
                    </a:p>
                  </a:txBody>
                  <a:tcPr anchor="ctr">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tc>
                  <a:txBody>
                    <a:bodyPr/>
                    <a:lstStyle/>
                    <a:p>
                      <a:pPr marL="0" indent="0" algn="ctr" fontAlgn="ctr" latinLnBrk="0">
                        <a:buFont typeface="Arial" panose="020B0604020202020204" pitchFamily="34" charset="0"/>
                        <a:buNone/>
                      </a:pP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29,641</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명</a:t>
                      </a:r>
                    </a:p>
                  </a:txBody>
                  <a:tcPr anchor="ctr">
                    <a:lnL w="6350" cap="flat" cmpd="sng" algn="ctr">
                      <a:solidFill>
                        <a:schemeClr val="bg1">
                          <a:lumMod val="85000"/>
                        </a:schemeClr>
                      </a:solidFill>
                      <a:prstDash val="solid"/>
                      <a:round/>
                      <a:headEnd type="none" w="med" len="med"/>
                      <a:tailEnd type="none" w="med" len="med"/>
                    </a:lnL>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308836098"/>
                  </a:ext>
                </a:extLst>
              </a:tr>
              <a:tr h="228333">
                <a:tc>
                  <a:txBody>
                    <a:bodyPr/>
                    <a:lstStyle/>
                    <a:p>
                      <a:pPr marL="0" indent="0" algn="ctr" fontAlgn="ctr" latinLnBrk="0">
                        <a:buFont typeface="Arial" panose="020B0604020202020204" pitchFamily="34" charset="0"/>
                        <a:buNone/>
                      </a:pPr>
                      <a:r>
                        <a:rPr lang="ko-KR" altLang="en-US" sz="750" b="1"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총거래자</a:t>
                      </a:r>
                    </a:p>
                  </a:txBody>
                  <a:tcPr anchor="ctr">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accent1"/>
                      </a:solidFill>
                      <a:prstDash val="solid"/>
                      <a:round/>
                      <a:headEnd type="none" w="med" len="med"/>
                      <a:tailEnd type="none" w="med" len="med"/>
                    </a:lnB>
                    <a:solidFill>
                      <a:schemeClr val="bg1"/>
                    </a:solidFill>
                  </a:tcPr>
                </a:tc>
                <a:tc>
                  <a:txBody>
                    <a:bodyPr/>
                    <a:lstStyle/>
                    <a:p>
                      <a:pPr marL="0" indent="0" algn="ctr" fontAlgn="ctr" latinLnBrk="0">
                        <a:buFont typeface="Arial" panose="020B0604020202020204" pitchFamily="34" charset="0"/>
                        <a:buNone/>
                      </a:pPr>
                      <a:r>
                        <a:rPr lang="en-US" altLang="ko-KR"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2,262</a:t>
                      </a:r>
                      <a:r>
                        <a:rPr lang="ko-KR" altLang="en-US" sz="750" b="0" kern="1200" dirty="0">
                          <a:ln>
                            <a:solidFill>
                              <a:schemeClr val="bg1">
                                <a:lumMod val="75000"/>
                                <a:alpha val="0"/>
                              </a:schemeClr>
                            </a:solidFill>
                          </a:ln>
                          <a:solidFill>
                            <a:schemeClr val="tx1">
                              <a:lumMod val="85000"/>
                              <a:lumOff val="15000"/>
                            </a:schemeClr>
                          </a:solidFill>
                          <a:latin typeface="KoPub돋움체 Light" panose="00000300000000000000" pitchFamily="2" charset="-127"/>
                          <a:ea typeface="KoPub돋움체 Light" panose="00000300000000000000" pitchFamily="2" charset="-127"/>
                          <a:cs typeface="Arial" panose="020B0604020202020204" pitchFamily="34" charset="0"/>
                        </a:rPr>
                        <a:t>만 명</a:t>
                      </a:r>
                    </a:p>
                  </a:txBody>
                  <a:tcPr anchor="ctr">
                    <a:lnL w="6350" cap="flat" cmpd="sng" algn="ctr">
                      <a:solidFill>
                        <a:schemeClr val="bg1">
                          <a:lumMod val="85000"/>
                        </a:schemeClr>
                      </a:solidFill>
                      <a:prstDash val="solid"/>
                      <a:round/>
                      <a:headEnd type="none" w="med" len="med"/>
                      <a:tailEnd type="none" w="med" len="med"/>
                    </a:lnL>
                    <a:lnT w="6350" cap="flat" cmpd="sng" algn="ctr">
                      <a:solidFill>
                        <a:schemeClr val="bg1">
                          <a:lumMod val="85000"/>
                        </a:schemeClr>
                      </a:solidFill>
                      <a:prstDash val="solid"/>
                      <a:round/>
                      <a:headEnd type="none" w="med" len="med"/>
                      <a:tailEnd type="none" w="med" len="med"/>
                    </a:lnT>
                    <a:lnB w="6350" cap="flat" cmpd="sng" algn="ctr">
                      <a:solidFill>
                        <a:schemeClr val="accent1"/>
                      </a:solidFill>
                      <a:prstDash val="solid"/>
                      <a:round/>
                      <a:headEnd type="none" w="med" len="med"/>
                      <a:tailEnd type="none" w="med" len="med"/>
                    </a:lnB>
                    <a:solidFill>
                      <a:schemeClr val="bg1"/>
                    </a:solidFill>
                  </a:tcPr>
                </a:tc>
                <a:extLst>
                  <a:ext uri="{0D108BD9-81ED-4DB2-BD59-A6C34878D82A}">
                    <a16:rowId xmlns:a16="http://schemas.microsoft.com/office/drawing/2014/main" val="1735494537"/>
                  </a:ext>
                </a:extLst>
              </a:tr>
            </a:tbl>
          </a:graphicData>
        </a:graphic>
      </p:graphicFrame>
      <p:sp>
        <p:nvSpPr>
          <p:cNvPr id="40" name="TextBox 39">
            <a:extLst>
              <a:ext uri="{FF2B5EF4-FFF2-40B4-BE49-F238E27FC236}">
                <a16:creationId xmlns:a16="http://schemas.microsoft.com/office/drawing/2014/main" id="{78044A0D-66D8-4E1D-9F7A-37E988857140}"/>
              </a:ext>
            </a:extLst>
          </p:cNvPr>
          <p:cNvSpPr txBox="1"/>
          <p:nvPr/>
        </p:nvSpPr>
        <p:spPr>
          <a:xfrm>
            <a:off x="3659157" y="2711304"/>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graphicFrame>
        <p:nvGraphicFramePr>
          <p:cNvPr id="47" name="차트 46">
            <a:extLst>
              <a:ext uri="{FF2B5EF4-FFF2-40B4-BE49-F238E27FC236}">
                <a16:creationId xmlns:a16="http://schemas.microsoft.com/office/drawing/2014/main" id="{9F5575F4-4D35-A295-48F0-9786DF0506DC}"/>
              </a:ext>
            </a:extLst>
          </p:cNvPr>
          <p:cNvGraphicFramePr/>
          <p:nvPr>
            <p:extLst>
              <p:ext uri="{D42A27DB-BD31-4B8C-83A1-F6EECF244321}">
                <p14:modId xmlns:p14="http://schemas.microsoft.com/office/powerpoint/2010/main" val="401360773"/>
              </p:ext>
            </p:extLst>
          </p:nvPr>
        </p:nvGraphicFramePr>
        <p:xfrm>
          <a:off x="3598428" y="2764895"/>
          <a:ext cx="2693704" cy="1337895"/>
        </p:xfrm>
        <a:graphic>
          <a:graphicData uri="http://schemas.openxmlformats.org/drawingml/2006/chart">
            <c:chart xmlns:c="http://schemas.openxmlformats.org/drawingml/2006/chart" xmlns:r="http://schemas.openxmlformats.org/officeDocument/2006/relationships" r:id="rId3"/>
          </a:graphicData>
        </a:graphic>
      </p:graphicFrame>
      <p:sp>
        <p:nvSpPr>
          <p:cNvPr id="49" name="TextBox 48">
            <a:extLst>
              <a:ext uri="{FF2B5EF4-FFF2-40B4-BE49-F238E27FC236}">
                <a16:creationId xmlns:a16="http://schemas.microsoft.com/office/drawing/2014/main" id="{E8F6D812-00BE-8C76-C55B-ABFCC85F8931}"/>
              </a:ext>
            </a:extLst>
          </p:cNvPr>
          <p:cNvSpPr txBox="1"/>
          <p:nvPr/>
        </p:nvSpPr>
        <p:spPr>
          <a:xfrm>
            <a:off x="3831460" y="2493692"/>
            <a:ext cx="2190750" cy="230832"/>
          </a:xfrm>
          <a:prstGeom prst="rect">
            <a:avLst/>
          </a:prstGeom>
          <a:noFill/>
        </p:spPr>
        <p:txBody>
          <a:bodyPr wrap="square" rtlCol="0">
            <a:spAutoFit/>
          </a:bodyPr>
          <a:lstStyle>
            <a:defPPr>
              <a:defRPr lang="en-US"/>
            </a:defPPr>
            <a:lvl1pPr algn="ctr">
              <a:defRPr sz="900" b="1" i="0" u="none" strike="noStrike" baseline="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defRPr>
            </a:lvl1pPr>
          </a:lstStyle>
          <a:p>
            <a:r>
              <a:rPr lang="en-US" altLang="ko-KR" dirty="0"/>
              <a:t>&lt;</a:t>
            </a:r>
            <a:r>
              <a:rPr lang="ko-KR" altLang="en-US" dirty="0"/>
              <a:t> 새마을금고 전체 </a:t>
            </a:r>
            <a:r>
              <a:rPr lang="ko-KR" altLang="en-US" dirty="0" err="1"/>
              <a:t>연체율</a:t>
            </a:r>
            <a:r>
              <a:rPr lang="ko-KR" altLang="en-US" dirty="0"/>
              <a:t> 추이 </a:t>
            </a:r>
            <a:r>
              <a:rPr lang="en-US" altLang="ko-KR" dirty="0"/>
              <a:t>&gt; </a:t>
            </a:r>
            <a:endParaRPr lang="ko-KR" altLang="en-US" dirty="0"/>
          </a:p>
        </p:txBody>
      </p:sp>
      <p:sp>
        <p:nvSpPr>
          <p:cNvPr id="50" name="TextBox 49">
            <a:extLst>
              <a:ext uri="{FF2B5EF4-FFF2-40B4-BE49-F238E27FC236}">
                <a16:creationId xmlns:a16="http://schemas.microsoft.com/office/drawing/2014/main" id="{C6F04342-B09E-6CAD-F0DE-91B6107CC131}"/>
              </a:ext>
            </a:extLst>
          </p:cNvPr>
          <p:cNvSpPr txBox="1"/>
          <p:nvPr/>
        </p:nvSpPr>
        <p:spPr>
          <a:xfrm>
            <a:off x="3831460" y="4146017"/>
            <a:ext cx="2190750" cy="230832"/>
          </a:xfrm>
          <a:prstGeom prst="rect">
            <a:avLst/>
          </a:prstGeom>
          <a:noFill/>
        </p:spPr>
        <p:txBody>
          <a:bodyPr wrap="square" rtlCol="0">
            <a:spAutoFit/>
          </a:bodyPr>
          <a:lstStyle>
            <a:defPPr>
              <a:defRPr lang="en-US"/>
            </a:defPPr>
            <a:lvl1pPr algn="ctr">
              <a:defRPr sz="900" b="1" i="0" u="none" strike="noStrike" baseline="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defRPr>
            </a:lvl1pPr>
          </a:lstStyle>
          <a:p>
            <a:r>
              <a:rPr lang="en-US" altLang="ko-KR" dirty="0"/>
              <a:t>&lt;</a:t>
            </a:r>
            <a:r>
              <a:rPr lang="ko-KR" altLang="en-US" dirty="0"/>
              <a:t> 새마을금고 건설</a:t>
            </a:r>
            <a:r>
              <a:rPr lang="en-US" altLang="ko-KR" dirty="0"/>
              <a:t>·</a:t>
            </a:r>
            <a:r>
              <a:rPr lang="ko-KR" altLang="en-US" dirty="0"/>
              <a:t>부동산업 대출 현황 </a:t>
            </a:r>
            <a:r>
              <a:rPr lang="en-US" altLang="ko-KR" dirty="0"/>
              <a:t>&gt; </a:t>
            </a:r>
            <a:endParaRPr lang="ko-KR" altLang="en-US" dirty="0"/>
          </a:p>
        </p:txBody>
      </p:sp>
      <p:graphicFrame>
        <p:nvGraphicFramePr>
          <p:cNvPr id="55" name="차트 54">
            <a:extLst>
              <a:ext uri="{FF2B5EF4-FFF2-40B4-BE49-F238E27FC236}">
                <a16:creationId xmlns:a16="http://schemas.microsoft.com/office/drawing/2014/main" id="{B949A4A2-CBD1-8970-1D55-15E5576CAC3D}"/>
              </a:ext>
            </a:extLst>
          </p:cNvPr>
          <p:cNvGraphicFramePr/>
          <p:nvPr>
            <p:extLst>
              <p:ext uri="{D42A27DB-BD31-4B8C-83A1-F6EECF244321}">
                <p14:modId xmlns:p14="http://schemas.microsoft.com/office/powerpoint/2010/main" val="2491099211"/>
              </p:ext>
            </p:extLst>
          </p:nvPr>
        </p:nvGraphicFramePr>
        <p:xfrm>
          <a:off x="3598429" y="4345938"/>
          <a:ext cx="2693704" cy="1499559"/>
        </p:xfrm>
        <a:graphic>
          <a:graphicData uri="http://schemas.openxmlformats.org/drawingml/2006/chart">
            <c:chart xmlns:c="http://schemas.openxmlformats.org/drawingml/2006/chart" xmlns:r="http://schemas.openxmlformats.org/officeDocument/2006/relationships" r:id="rId4"/>
          </a:graphicData>
        </a:graphic>
      </p:graphicFrame>
      <p:sp>
        <p:nvSpPr>
          <p:cNvPr id="56" name="TextBox 55">
            <a:extLst>
              <a:ext uri="{FF2B5EF4-FFF2-40B4-BE49-F238E27FC236}">
                <a16:creationId xmlns:a16="http://schemas.microsoft.com/office/drawing/2014/main" id="{283E1E5A-7BBA-2B00-EA50-0DAE2388DE2C}"/>
              </a:ext>
            </a:extLst>
          </p:cNvPr>
          <p:cNvSpPr txBox="1"/>
          <p:nvPr/>
        </p:nvSpPr>
        <p:spPr>
          <a:xfrm>
            <a:off x="3589307" y="4462934"/>
            <a:ext cx="274114"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조 원</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
        <p:nvSpPr>
          <p:cNvPr id="57" name="TextBox 56">
            <a:extLst>
              <a:ext uri="{FF2B5EF4-FFF2-40B4-BE49-F238E27FC236}">
                <a16:creationId xmlns:a16="http://schemas.microsoft.com/office/drawing/2014/main" id="{64032BA6-3D83-8257-BA5F-CF706CD3197A}"/>
              </a:ext>
            </a:extLst>
          </p:cNvPr>
          <p:cNvSpPr txBox="1"/>
          <p:nvPr/>
        </p:nvSpPr>
        <p:spPr>
          <a:xfrm>
            <a:off x="6106494" y="4462934"/>
            <a:ext cx="153888" cy="123111"/>
          </a:xfrm>
          <a:prstGeom prst="rect">
            <a:avLst/>
          </a:prstGeom>
          <a:noFill/>
        </p:spPr>
        <p:txBody>
          <a:bodyPr wrap="none" lIns="0" tIns="0" rIns="0" bIns="0" rtlCol="0">
            <a:spAutoFit/>
          </a:bodyPr>
          <a:lstStyle/>
          <a:p>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p>
        </p:txBody>
      </p:sp>
      <p:sp>
        <p:nvSpPr>
          <p:cNvPr id="58" name="직사각형 57">
            <a:extLst>
              <a:ext uri="{FF2B5EF4-FFF2-40B4-BE49-F238E27FC236}">
                <a16:creationId xmlns:a16="http://schemas.microsoft.com/office/drawing/2014/main" id="{E42B0E74-BEC6-5A66-92D9-66858EE4BF7D}"/>
              </a:ext>
            </a:extLst>
          </p:cNvPr>
          <p:cNvSpPr/>
          <p:nvPr/>
        </p:nvSpPr>
        <p:spPr>
          <a:xfrm>
            <a:off x="488947" y="3950568"/>
            <a:ext cx="2693703" cy="192635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72000" rIns="144000" bIns="72000" rtlCol="0" anchor="ctr"/>
          <a:lstStyle/>
          <a:p>
            <a:pPr algn="just">
              <a:spcAft>
                <a:spcPts val="600"/>
              </a:spcAft>
            </a:pPr>
            <a:r>
              <a:rPr lang="en-US" altLang="ko-KR" sz="800" b="1"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1. </a:t>
            </a:r>
            <a:r>
              <a:rPr lang="ko-KR" altLang="en-US" sz="800" b="1" dirty="0" err="1">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연체율</a:t>
            </a:r>
            <a:r>
              <a:rPr lang="ko-KR" altLang="en-US" sz="800" b="1"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 급등으로 위기설</a:t>
            </a:r>
            <a:endParaRPr lang="en-US" altLang="ko-KR" sz="800" b="1"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endParaRPr>
          </a:p>
          <a:p>
            <a:pPr marL="266700" indent="-88900" algn="just">
              <a:spcAft>
                <a:spcPts val="600"/>
              </a:spcAft>
              <a:buFont typeface="Arial" panose="020B0604020202020204" pitchFamily="34" charset="0"/>
              <a:buChar char="•"/>
            </a:pP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’23</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년 </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6</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월 말 기준 새마을금고 전체 연체율이 </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6.18%</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로 급등한 사실이 알려지며 거래자들의 불안 심리로 인한 자금 유출로 </a:t>
            </a:r>
            <a:r>
              <a:rPr lang="ko-KR" altLang="en-US" sz="700" dirty="0" err="1">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뱅크런</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 가능성까지 불거짐</a:t>
            </a:r>
            <a:endPar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endParaRPr>
          </a:p>
          <a:p>
            <a:pPr algn="just">
              <a:spcAft>
                <a:spcPts val="600"/>
              </a:spcAft>
            </a:pPr>
            <a:r>
              <a:rPr lang="en-US" altLang="ko-KR" sz="800" b="1"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2. </a:t>
            </a:r>
            <a:r>
              <a:rPr lang="ko-KR" altLang="en-US" sz="800" b="1"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일부 지역 금고 폐점 후 합병</a:t>
            </a:r>
            <a:endParaRPr lang="en-US" altLang="ko-KR" sz="800" b="1"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endParaRPr>
          </a:p>
          <a:p>
            <a:pPr marL="266700" indent="-88900" algn="just">
              <a:spcAft>
                <a:spcPts val="600"/>
              </a:spcAft>
              <a:buFont typeface="Arial" panose="020B0604020202020204" pitchFamily="34" charset="0"/>
              <a:buChar char="•"/>
            </a:pP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600</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억 원대 부실</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 PF</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로 문제가 된 남양주 </a:t>
            </a:r>
            <a:r>
              <a:rPr lang="ko-KR" altLang="en-US" sz="700" dirty="0" err="1">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동부새마을금고는</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 폐업 후</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 </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남양주 </a:t>
            </a:r>
            <a:r>
              <a:rPr lang="ko-KR" altLang="en-US" sz="700" dirty="0" err="1">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화도새마을금고와</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 합병</a:t>
            </a:r>
            <a:endPar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endParaRPr>
          </a:p>
          <a:p>
            <a:pPr marL="266700" indent="-88900" algn="just">
              <a:spcAft>
                <a:spcPts val="600"/>
              </a:spcAft>
              <a:buFont typeface="Arial" panose="020B0604020202020204" pitchFamily="34" charset="0"/>
              <a:buChar char="•"/>
            </a:pP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동네 금고의 폐업 후 합병된다는 소식에 일부 금고에서 예금을 찾으려는 고객들이 몰리기도 함</a:t>
            </a:r>
            <a:endPar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endParaRPr>
          </a:p>
          <a:p>
            <a:pPr algn="just">
              <a:spcAft>
                <a:spcPts val="600"/>
              </a:spcAft>
            </a:pPr>
            <a:r>
              <a:rPr lang="en-US" altLang="ko-KR" sz="800" b="1"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3. </a:t>
            </a:r>
            <a:r>
              <a:rPr lang="ko-KR" altLang="en-US" sz="800" b="1"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정부 대책 등으로 안정 찾아가는 모습</a:t>
            </a:r>
            <a:endParaRPr lang="en-US" altLang="ko-KR" sz="800" b="1"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endParaRPr>
          </a:p>
          <a:p>
            <a:pPr marL="266700" indent="-88900" algn="just">
              <a:spcAft>
                <a:spcPts val="600"/>
              </a:spcAft>
              <a:buFont typeface="Arial" panose="020B0604020202020204" pitchFamily="34" charset="0"/>
              <a:buChar char="•"/>
            </a:pP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재예치의 경우 혜택 유지</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 </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재예치 기한 확대</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 </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주무 부처 고위직 인사들의 예금 예치 등으로 진정 국면</a:t>
            </a:r>
            <a:endParaRPr lang="ko-KR" altLang="en-US" sz="900" dirty="0">
              <a:ln>
                <a:solidFill>
                  <a:schemeClr val="bg1">
                    <a:lumMod val="75000"/>
                    <a:alpha val="0"/>
                  </a:schemeClr>
                </a:solidFill>
              </a:ln>
              <a:solidFill>
                <a:schemeClr val="tx1"/>
              </a:solidFill>
              <a:latin typeface="KoPub돋움체 Medium" panose="02020603020101020101" pitchFamily="18" charset="-127"/>
              <a:ea typeface="KoPub돋움체 Medium" panose="02020603020101020101" pitchFamily="18" charset="-127"/>
            </a:endParaRPr>
          </a:p>
        </p:txBody>
      </p:sp>
      <p:grpSp>
        <p:nvGrpSpPr>
          <p:cNvPr id="68" name="그룹 67">
            <a:extLst>
              <a:ext uri="{FF2B5EF4-FFF2-40B4-BE49-F238E27FC236}">
                <a16:creationId xmlns:a16="http://schemas.microsoft.com/office/drawing/2014/main" id="{9F5FF5D0-7E13-4391-CD19-3BB2559B221A}"/>
              </a:ext>
            </a:extLst>
          </p:cNvPr>
          <p:cNvGrpSpPr/>
          <p:nvPr/>
        </p:nvGrpSpPr>
        <p:grpSpPr>
          <a:xfrm>
            <a:off x="574171" y="4027417"/>
            <a:ext cx="144000" cy="1506540"/>
            <a:chOff x="574171" y="4002017"/>
            <a:chExt cx="144000" cy="1506540"/>
          </a:xfrm>
        </p:grpSpPr>
        <p:sp>
          <p:nvSpPr>
            <p:cNvPr id="60" name="타원 59">
              <a:extLst>
                <a:ext uri="{FF2B5EF4-FFF2-40B4-BE49-F238E27FC236}">
                  <a16:creationId xmlns:a16="http://schemas.microsoft.com/office/drawing/2014/main" id="{6BA605B1-1F69-FC06-BC94-0C46CC49A67D}"/>
                </a:ext>
              </a:extLst>
            </p:cNvPr>
            <p:cNvSpPr/>
            <p:nvPr/>
          </p:nvSpPr>
          <p:spPr>
            <a:xfrm>
              <a:off x="574171" y="4002017"/>
              <a:ext cx="144000" cy="144000"/>
            </a:xfrm>
            <a:prstGeom prst="ellipse">
              <a:avLst/>
            </a:prstGeom>
            <a:solidFill>
              <a:schemeClr val="bg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800" b="1" dirty="0">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rPr>
                <a:t>1</a:t>
              </a:r>
              <a:endParaRPr lang="ko-KR" altLang="en-US" sz="1000" b="1" dirty="0">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endParaRPr>
            </a:p>
          </p:txBody>
        </p:sp>
        <p:sp>
          <p:nvSpPr>
            <p:cNvPr id="61" name="타원 60">
              <a:extLst>
                <a:ext uri="{FF2B5EF4-FFF2-40B4-BE49-F238E27FC236}">
                  <a16:creationId xmlns:a16="http://schemas.microsoft.com/office/drawing/2014/main" id="{9B8ECE51-7D83-79E7-F8FF-BA128E0F4B70}"/>
                </a:ext>
              </a:extLst>
            </p:cNvPr>
            <p:cNvSpPr/>
            <p:nvPr/>
          </p:nvSpPr>
          <p:spPr>
            <a:xfrm>
              <a:off x="574171" y="4588270"/>
              <a:ext cx="144000" cy="144000"/>
            </a:xfrm>
            <a:prstGeom prst="ellipse">
              <a:avLst/>
            </a:prstGeom>
            <a:solidFill>
              <a:schemeClr val="bg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800" b="1" dirty="0">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rPr>
                <a:t>2</a:t>
              </a:r>
              <a:endParaRPr lang="ko-KR" altLang="en-US" sz="1000" b="1" dirty="0">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endParaRPr>
            </a:p>
          </p:txBody>
        </p:sp>
        <p:sp>
          <p:nvSpPr>
            <p:cNvPr id="62" name="타원 61">
              <a:extLst>
                <a:ext uri="{FF2B5EF4-FFF2-40B4-BE49-F238E27FC236}">
                  <a16:creationId xmlns:a16="http://schemas.microsoft.com/office/drawing/2014/main" id="{56923456-1047-D120-F00A-F714EB537D4D}"/>
                </a:ext>
              </a:extLst>
            </p:cNvPr>
            <p:cNvSpPr/>
            <p:nvPr/>
          </p:nvSpPr>
          <p:spPr>
            <a:xfrm>
              <a:off x="574171" y="5364557"/>
              <a:ext cx="144000" cy="144000"/>
            </a:xfrm>
            <a:prstGeom prst="ellipse">
              <a:avLst/>
            </a:prstGeom>
            <a:solidFill>
              <a:schemeClr val="bg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800" b="1" dirty="0">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rPr>
                <a:t>3</a:t>
              </a:r>
              <a:endParaRPr lang="ko-KR" altLang="en-US" sz="1000" b="1" dirty="0">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endParaRPr>
            </a:p>
          </p:txBody>
        </p:sp>
        <p:cxnSp>
          <p:nvCxnSpPr>
            <p:cNvPr id="65" name="직선 화살표 연결선 64">
              <a:extLst>
                <a:ext uri="{FF2B5EF4-FFF2-40B4-BE49-F238E27FC236}">
                  <a16:creationId xmlns:a16="http://schemas.microsoft.com/office/drawing/2014/main" id="{5F606ABE-AB05-06CC-971C-12AEE3C19352}"/>
                </a:ext>
              </a:extLst>
            </p:cNvPr>
            <p:cNvCxnSpPr>
              <a:stCxn id="60" idx="4"/>
              <a:endCxn id="61" idx="0"/>
            </p:cNvCxnSpPr>
            <p:nvPr/>
          </p:nvCxnSpPr>
          <p:spPr>
            <a:xfrm>
              <a:off x="646171" y="4146017"/>
              <a:ext cx="0" cy="442253"/>
            </a:xfrm>
            <a:prstGeom prst="straightConnector1">
              <a:avLst/>
            </a:prstGeom>
            <a:ln w="3175">
              <a:solidFill>
                <a:schemeClr val="accent1"/>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66" name="직선 화살표 연결선 65">
              <a:extLst>
                <a:ext uri="{FF2B5EF4-FFF2-40B4-BE49-F238E27FC236}">
                  <a16:creationId xmlns:a16="http://schemas.microsoft.com/office/drawing/2014/main" id="{B41672E4-AFC7-9AD8-8DC0-147AEBA55362}"/>
                </a:ext>
              </a:extLst>
            </p:cNvPr>
            <p:cNvCxnSpPr>
              <a:cxnSpLocks/>
              <a:endCxn id="62" idx="0"/>
            </p:cNvCxnSpPr>
            <p:nvPr/>
          </p:nvCxnSpPr>
          <p:spPr>
            <a:xfrm>
              <a:off x="646171" y="4732270"/>
              <a:ext cx="0" cy="632287"/>
            </a:xfrm>
            <a:prstGeom prst="straightConnector1">
              <a:avLst/>
            </a:prstGeom>
            <a:ln w="3175">
              <a:solidFill>
                <a:schemeClr val="accent1"/>
              </a:solidFill>
              <a:prstDash val="dash"/>
              <a:tailEnd type="stealth"/>
            </a:ln>
          </p:spPr>
          <p:style>
            <a:lnRef idx="1">
              <a:schemeClr val="accent1"/>
            </a:lnRef>
            <a:fillRef idx="0">
              <a:schemeClr val="accent1"/>
            </a:fillRef>
            <a:effectRef idx="0">
              <a:schemeClr val="accent1"/>
            </a:effectRef>
            <a:fontRef idx="minor">
              <a:schemeClr val="tx1"/>
            </a:fontRef>
          </p:style>
        </p:cxnSp>
      </p:grpSp>
      <p:sp>
        <p:nvSpPr>
          <p:cNvPr id="69" name="TextBox 68">
            <a:extLst>
              <a:ext uri="{FF2B5EF4-FFF2-40B4-BE49-F238E27FC236}">
                <a16:creationId xmlns:a16="http://schemas.microsoft.com/office/drawing/2014/main" id="{F14C3DCD-A026-F939-1D85-74866A0F7F19}"/>
              </a:ext>
            </a:extLst>
          </p:cNvPr>
          <p:cNvSpPr txBox="1"/>
          <p:nvPr/>
        </p:nvSpPr>
        <p:spPr>
          <a:xfrm>
            <a:off x="6742833" y="2493692"/>
            <a:ext cx="2639292" cy="230832"/>
          </a:xfrm>
          <a:prstGeom prst="rect">
            <a:avLst/>
          </a:prstGeom>
          <a:noFill/>
        </p:spPr>
        <p:txBody>
          <a:bodyPr wrap="square" rtlCol="0">
            <a:spAutoFit/>
          </a:bodyPr>
          <a:lstStyle>
            <a:defPPr>
              <a:defRPr lang="en-US"/>
            </a:defPPr>
            <a:lvl1pPr algn="ctr">
              <a:defRPr sz="900" b="1" i="0" u="none" strike="noStrike" baseline="0">
                <a:ln>
                  <a:solidFill>
                    <a:srgbClr val="00338D">
                      <a:lumMod val="75000"/>
                      <a:alpha val="0"/>
                    </a:srgbClr>
                  </a:solidFill>
                </a:ln>
                <a:solidFill>
                  <a:srgbClr val="000000">
                    <a:lumMod val="65000"/>
                    <a:lumOff val="35000"/>
                  </a:srgbClr>
                </a:solidFill>
                <a:latin typeface="KoPub돋움체 Medium" panose="00000600000000000000" pitchFamily="2" charset="-127"/>
                <a:ea typeface="KoPub돋움체 Medium" panose="00000600000000000000" pitchFamily="2" charset="-127"/>
              </a:defRPr>
            </a:lvl1pPr>
          </a:lstStyle>
          <a:p>
            <a:r>
              <a:rPr lang="en-US" altLang="ko-KR" dirty="0"/>
              <a:t>&lt;</a:t>
            </a:r>
            <a:r>
              <a:rPr lang="ko-KR" altLang="en-US" dirty="0"/>
              <a:t> 새마을금고 사태에 대한 당국의 대응 </a:t>
            </a:r>
            <a:r>
              <a:rPr lang="en-US" altLang="ko-KR" dirty="0"/>
              <a:t>&gt; </a:t>
            </a:r>
            <a:endParaRPr lang="ko-KR" altLang="en-US" dirty="0"/>
          </a:p>
        </p:txBody>
      </p:sp>
      <p:sp>
        <p:nvSpPr>
          <p:cNvPr id="82" name="직사각형 81">
            <a:extLst>
              <a:ext uri="{FF2B5EF4-FFF2-40B4-BE49-F238E27FC236}">
                <a16:creationId xmlns:a16="http://schemas.microsoft.com/office/drawing/2014/main" id="{6A474093-FE0D-A03D-5849-42A44845262F}"/>
              </a:ext>
            </a:extLst>
          </p:cNvPr>
          <p:cNvSpPr/>
          <p:nvPr/>
        </p:nvSpPr>
        <p:spPr>
          <a:xfrm>
            <a:off x="6707908" y="2711049"/>
            <a:ext cx="2709142" cy="3165876"/>
          </a:xfrm>
          <a:prstGeom prst="rect">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44000" tIns="72000" rIns="144000" bIns="72000" rtlCol="0" anchor="ctr"/>
          <a:lstStyle/>
          <a:p>
            <a:pPr algn="just">
              <a:spcAft>
                <a:spcPts val="600"/>
              </a:spcAft>
            </a:pPr>
            <a:r>
              <a:rPr lang="en-US" altLang="ko-KR" sz="800" b="1" dirty="0">
                <a:ln>
                  <a:solidFill>
                    <a:schemeClr val="tx2">
                      <a:alpha val="0"/>
                    </a:schemeClr>
                  </a:solidFill>
                </a:ln>
                <a:solidFill>
                  <a:schemeClr val="accent1"/>
                </a:solidFill>
                <a:latin typeface="KoPub돋움체 Medium" panose="00000600000000000000" pitchFamily="2" charset="-127"/>
                <a:ea typeface="KoPub돋움체 Medium" panose="00000600000000000000" pitchFamily="2" charset="-127"/>
                <a:cs typeface="Univers for KPMG"/>
              </a:rPr>
              <a:t>1. </a:t>
            </a:r>
            <a:r>
              <a:rPr lang="ko-KR" altLang="en-US" sz="800" b="1" dirty="0">
                <a:ln>
                  <a:solidFill>
                    <a:schemeClr val="tx2">
                      <a:alpha val="0"/>
                    </a:schemeClr>
                  </a:solidFill>
                </a:ln>
                <a:solidFill>
                  <a:schemeClr val="accent1"/>
                </a:solidFill>
                <a:latin typeface="KoPub돋움체 Medium" panose="00000600000000000000" pitchFamily="2" charset="-127"/>
                <a:ea typeface="KoPub돋움체 Medium" panose="00000600000000000000" pitchFamily="2" charset="-127"/>
                <a:cs typeface="Univers for KPMG"/>
              </a:rPr>
              <a:t>행정안전부의 점검 실시 및 계획 </a:t>
            </a:r>
            <a:endParaRPr lang="en-US" altLang="ko-KR" sz="800" b="1" dirty="0">
              <a:ln>
                <a:solidFill>
                  <a:schemeClr val="tx2">
                    <a:alpha val="0"/>
                  </a:schemeClr>
                </a:solidFill>
              </a:ln>
              <a:solidFill>
                <a:schemeClr val="accent1"/>
              </a:solidFill>
              <a:latin typeface="KoPub돋움체 Medium" panose="00000600000000000000" pitchFamily="2" charset="-127"/>
              <a:ea typeface="KoPub돋움체 Medium" panose="00000600000000000000" pitchFamily="2" charset="-127"/>
              <a:cs typeface="Univers for KPMG"/>
            </a:endParaRPr>
          </a:p>
          <a:p>
            <a:pPr marL="266700" indent="-88900" algn="just">
              <a:spcAft>
                <a:spcPts val="600"/>
              </a:spcAft>
              <a:buFont typeface="Arial" panose="020B0604020202020204" pitchFamily="34" charset="0"/>
              <a:buChar char="•"/>
            </a:pP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’23</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년 </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6</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월부터 새마을중앙회와 금고 대상 재정건전성에 대한 비상점검회의를 실시했으며</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 </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매주 점검회의 개최할 계획</a:t>
            </a:r>
            <a:endPar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endParaRPr>
          </a:p>
          <a:p>
            <a:pPr marL="266700" indent="-88900" algn="just">
              <a:spcAft>
                <a:spcPts val="600"/>
              </a:spcAft>
              <a:buFont typeface="Arial" panose="020B0604020202020204" pitchFamily="34" charset="0"/>
              <a:buChar char="•"/>
            </a:pP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’23</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년 </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7</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월 </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30</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개 금고 대상 </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5</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주간 특별검사</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 8</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월 </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70</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개 금고 대상 특별점검을 실시할 계획임을 밝혔으나 예금자 불안 감소를 위해 특별검사 계획을 연기</a:t>
            </a:r>
            <a:endPar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endParaRPr>
          </a:p>
          <a:p>
            <a:pPr algn="just">
              <a:spcAft>
                <a:spcPts val="600"/>
              </a:spcAft>
            </a:pPr>
            <a:r>
              <a:rPr lang="en-US" altLang="ko-KR" sz="800" b="1" dirty="0">
                <a:ln>
                  <a:solidFill>
                    <a:schemeClr val="tx2">
                      <a:alpha val="0"/>
                    </a:schemeClr>
                  </a:solidFill>
                </a:ln>
                <a:solidFill>
                  <a:schemeClr val="accent1"/>
                </a:solidFill>
                <a:latin typeface="KoPub돋움체 Medium" panose="00000600000000000000" pitchFamily="2" charset="-127"/>
                <a:ea typeface="KoPub돋움체 Medium" panose="00000600000000000000" pitchFamily="2" charset="-127"/>
                <a:cs typeface="Univers for KPMG"/>
              </a:rPr>
              <a:t>2. </a:t>
            </a:r>
            <a:r>
              <a:rPr lang="ko-KR" altLang="en-US" sz="800" b="1" dirty="0">
                <a:ln>
                  <a:solidFill>
                    <a:schemeClr val="tx2">
                      <a:alpha val="0"/>
                    </a:schemeClr>
                  </a:solidFill>
                </a:ln>
                <a:solidFill>
                  <a:schemeClr val="accent1"/>
                </a:solidFill>
                <a:latin typeface="KoPub돋움체 Medium" panose="00000600000000000000" pitchFamily="2" charset="-127"/>
                <a:ea typeface="KoPub돋움체 Medium" panose="00000600000000000000" pitchFamily="2" charset="-127"/>
                <a:cs typeface="Univers for KPMG"/>
              </a:rPr>
              <a:t>범정부 새마을금고 실무 지원단 가동 </a:t>
            </a:r>
            <a:endParaRPr lang="en-US" altLang="ko-KR" sz="800" b="1" dirty="0">
              <a:ln>
                <a:solidFill>
                  <a:schemeClr val="tx2">
                    <a:alpha val="0"/>
                  </a:schemeClr>
                </a:solidFill>
              </a:ln>
              <a:solidFill>
                <a:schemeClr val="accent1"/>
              </a:solidFill>
              <a:latin typeface="KoPub돋움체 Medium" panose="00000600000000000000" pitchFamily="2" charset="-127"/>
              <a:ea typeface="KoPub돋움체 Medium" panose="00000600000000000000" pitchFamily="2" charset="-127"/>
              <a:cs typeface="Univers for KPMG"/>
            </a:endParaRPr>
          </a:p>
          <a:p>
            <a:pPr marL="266700" indent="-88900" algn="just">
              <a:spcAft>
                <a:spcPts val="600"/>
              </a:spcAft>
              <a:buFont typeface="Arial" panose="020B0604020202020204" pitchFamily="34" charset="0"/>
              <a:buChar char="•"/>
            </a:pP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’23</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년 </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7</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월 </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9</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일 한국은행</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 </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금융위원회</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 </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행정안전부</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 </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금융감독원 관계자들은 확대 거시경제</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금융현안 간담회를 개최하여 새마을금고 관련 점검 및 대응방향 등을 논의</a:t>
            </a:r>
            <a:endPar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endParaRPr>
          </a:p>
          <a:p>
            <a:pPr marL="266700" indent="-88900" algn="just">
              <a:spcAft>
                <a:spcPts val="600"/>
              </a:spcAft>
              <a:buFont typeface="Arial" panose="020B0604020202020204" pitchFamily="34" charset="0"/>
              <a:buChar char="•"/>
            </a:pP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논의 이후 </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7</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월 </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10</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일부터 행정안전부 지역경제지원관과 금융위원회 금융산업국장을 공동 단장으로 하는 범정부 새마을금고 실무 지원단을 발족하여 업무를 개시 </a:t>
            </a:r>
            <a:endPar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endParaRPr>
          </a:p>
          <a:p>
            <a:pPr marL="266700" indent="-88900" algn="just">
              <a:spcAft>
                <a:spcPts val="600"/>
              </a:spcAft>
              <a:buFont typeface="Arial" panose="020B0604020202020204" pitchFamily="34" charset="0"/>
              <a:buChar char="•"/>
            </a:pP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지원단은 새마을금고중앙회에 상주하며 △예수금관리 △건전성관리 △유동성관리 △예금자보호를 담당하는 </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4</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rPr>
              <a:t>개팀으로 나뉘어 분야별로 대응한다는 방침</a:t>
            </a:r>
            <a:endPar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endParaRPr>
          </a:p>
          <a:p>
            <a:pPr algn="just">
              <a:spcAft>
                <a:spcPts val="600"/>
              </a:spcAft>
            </a:pPr>
            <a:r>
              <a:rPr lang="en-US" altLang="ko-KR" sz="800" b="1" dirty="0">
                <a:ln>
                  <a:solidFill>
                    <a:schemeClr val="tx2">
                      <a:alpha val="0"/>
                    </a:schemeClr>
                  </a:solidFill>
                </a:ln>
                <a:solidFill>
                  <a:schemeClr val="accent1"/>
                </a:solidFill>
                <a:latin typeface="KoPub돋움체 Medium" panose="00000600000000000000" pitchFamily="2" charset="-127"/>
                <a:ea typeface="KoPub돋움체 Medium" panose="00000600000000000000" pitchFamily="2" charset="-127"/>
                <a:cs typeface="Univers for KPMG"/>
              </a:rPr>
              <a:t>3. </a:t>
            </a:r>
            <a:r>
              <a:rPr lang="ko-KR" altLang="en-US" sz="800" b="1" dirty="0">
                <a:ln>
                  <a:solidFill>
                    <a:schemeClr val="tx2">
                      <a:alpha val="0"/>
                    </a:schemeClr>
                  </a:solidFill>
                </a:ln>
                <a:solidFill>
                  <a:schemeClr val="accent1"/>
                </a:solidFill>
                <a:latin typeface="KoPub돋움체 Medium" panose="00000600000000000000" pitchFamily="2" charset="-127"/>
                <a:ea typeface="KoPub돋움체 Medium" panose="00000600000000000000" pitchFamily="2" charset="-127"/>
                <a:cs typeface="Univers for KPMG"/>
              </a:rPr>
              <a:t>은행권의 단기 유동성 지원 </a:t>
            </a:r>
            <a:endParaRPr lang="en-US" altLang="ko-KR" sz="800" b="1" dirty="0">
              <a:ln>
                <a:solidFill>
                  <a:schemeClr val="tx2">
                    <a:alpha val="0"/>
                  </a:schemeClr>
                </a:solidFill>
              </a:ln>
              <a:solidFill>
                <a:schemeClr val="accent1"/>
              </a:solidFill>
              <a:latin typeface="KoPub돋움체 Medium" panose="00000600000000000000" pitchFamily="2" charset="-127"/>
              <a:ea typeface="KoPub돋움체 Medium" panose="00000600000000000000" pitchFamily="2" charset="-127"/>
              <a:cs typeface="Univers for KPMG"/>
            </a:endParaRPr>
          </a:p>
          <a:p>
            <a:pPr marL="266700" indent="-88900" algn="just">
              <a:spcAft>
                <a:spcPts val="600"/>
              </a:spcAft>
              <a:buFont typeface="Arial" panose="020B0604020202020204" pitchFamily="34" charset="0"/>
              <a:buChar char="•"/>
            </a:pP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금융당국의 협조 요청에 따라</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 ’23</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년 </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7</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월 </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10</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일 </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5</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대 시중은행</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(KB·</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신한</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하나</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우리</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·NH</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농협</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과 </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KDB</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산업은행 </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·IBK</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기업은행은 새마을금고와 각 </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5,000</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억 원</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~2</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조 원 규모의 환매조건부채권</a:t>
            </a:r>
            <a:r>
              <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(RP) </a:t>
            </a:r>
            <a:r>
              <a:rPr lang="ko-KR" altLang="en-US"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매입 계약 체결</a:t>
            </a:r>
            <a:endParaRPr lang="en-US" altLang="ko-KR" sz="7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endParaRPr>
          </a:p>
        </p:txBody>
      </p:sp>
    </p:spTree>
    <p:extLst>
      <p:ext uri="{BB962C8B-B14F-4D97-AF65-F5344CB8AC3E}">
        <p14:creationId xmlns:p14="http://schemas.microsoft.com/office/powerpoint/2010/main" val="19272444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텍스트 개체 틀 27">
            <a:extLst>
              <a:ext uri="{FF2B5EF4-FFF2-40B4-BE49-F238E27FC236}">
                <a16:creationId xmlns:a16="http://schemas.microsoft.com/office/drawing/2014/main" id="{F13C5E73-7E9C-4741-9E6D-268332045257}"/>
              </a:ext>
            </a:extLst>
          </p:cNvPr>
          <p:cNvSpPr>
            <a:spLocks noGrp="1"/>
          </p:cNvSpPr>
          <p:nvPr>
            <p:ph type="body" sz="quarter" idx="10"/>
          </p:nvPr>
        </p:nvSpPr>
        <p:spPr>
          <a:xfrm>
            <a:off x="488949" y="333149"/>
            <a:ext cx="8928101" cy="184666"/>
          </a:xfrm>
        </p:spPr>
        <p:txBody>
          <a:bodyPr/>
          <a:lstStyle/>
          <a:p>
            <a:r>
              <a:rPr lang="en-US" altLang="ko-KR" dirty="0"/>
              <a:t>Ⅳ. </a:t>
            </a:r>
            <a:r>
              <a:rPr lang="ko-KR" altLang="en-US" dirty="0"/>
              <a:t>국내 부실채권</a:t>
            </a:r>
            <a:r>
              <a:rPr lang="en-US" altLang="ko-KR" dirty="0"/>
              <a:t>(NPL) </a:t>
            </a:r>
            <a:r>
              <a:rPr lang="ko-KR" altLang="en-US" dirty="0"/>
              <a:t>시장 주요 이슈 </a:t>
            </a:r>
          </a:p>
        </p:txBody>
      </p:sp>
      <p:sp>
        <p:nvSpPr>
          <p:cNvPr id="20" name="텍스트 개체 틀 19">
            <a:extLst>
              <a:ext uri="{FF2B5EF4-FFF2-40B4-BE49-F238E27FC236}">
                <a16:creationId xmlns:a16="http://schemas.microsoft.com/office/drawing/2014/main" id="{CF795977-73FF-430C-A45F-AB8B48B53463}"/>
              </a:ext>
            </a:extLst>
          </p:cNvPr>
          <p:cNvSpPr>
            <a:spLocks noGrp="1"/>
          </p:cNvSpPr>
          <p:nvPr>
            <p:ph type="body" sz="quarter" idx="11"/>
          </p:nvPr>
        </p:nvSpPr>
        <p:spPr>
          <a:xfrm>
            <a:off x="488950" y="617249"/>
            <a:ext cx="8928100" cy="322262"/>
          </a:xfrm>
        </p:spPr>
        <p:txBody>
          <a:bodyPr/>
          <a:lstStyle/>
          <a:p>
            <a:pPr lvl="0"/>
            <a:r>
              <a:rPr lang="en-US" altLang="ko-KR" dirty="0"/>
              <a:t>9. </a:t>
            </a:r>
            <a:r>
              <a:rPr lang="ko-KR" altLang="en-US" dirty="0"/>
              <a:t>경기 침체 속 부실채권 물량 늘어나며 시장 확대 </a:t>
            </a:r>
            <a:endParaRPr lang="ko-KR" altLang="en-US" strike="sngStrike" dirty="0"/>
          </a:p>
        </p:txBody>
      </p:sp>
      <p:sp>
        <p:nvSpPr>
          <p:cNvPr id="22" name="텍스트 개체 틀 21">
            <a:extLst>
              <a:ext uri="{FF2B5EF4-FFF2-40B4-BE49-F238E27FC236}">
                <a16:creationId xmlns:a16="http://schemas.microsoft.com/office/drawing/2014/main" id="{09B6909B-074D-4417-9D18-0B736B482B3F}"/>
              </a:ext>
            </a:extLst>
          </p:cNvPr>
          <p:cNvSpPr>
            <a:spLocks noGrp="1"/>
          </p:cNvSpPr>
          <p:nvPr>
            <p:ph type="body" sz="quarter" idx="13"/>
          </p:nvPr>
        </p:nvSpPr>
        <p:spPr>
          <a:xfrm>
            <a:off x="488950" y="1162471"/>
            <a:ext cx="8928100" cy="864737"/>
          </a:xfrm>
        </p:spPr>
        <p:txBody>
          <a:bodyPr/>
          <a:lstStyle/>
          <a:p>
            <a:pPr algn="just"/>
            <a:r>
              <a:rPr lang="ko-KR" altLang="en-US" spc="-50" dirty="0"/>
              <a:t>고금리</a:t>
            </a:r>
            <a:r>
              <a:rPr lang="en-US" altLang="ko-KR" spc="-50" dirty="0"/>
              <a:t>, </a:t>
            </a:r>
            <a:r>
              <a:rPr lang="ko-KR" altLang="en-US" spc="-50" dirty="0"/>
              <a:t>부동산 시장 미분양 증가 등이 이어지며 은행들의 </a:t>
            </a:r>
            <a:r>
              <a:rPr lang="en-US" altLang="ko-KR" spc="-50" dirty="0"/>
              <a:t>NPL </a:t>
            </a:r>
            <a:r>
              <a:rPr lang="ko-KR" altLang="en-US" spc="-50" dirty="0"/>
              <a:t>매각 속도가 빨라지는 가운데</a:t>
            </a:r>
            <a:r>
              <a:rPr lang="en-US" altLang="ko-KR" spc="-50" dirty="0"/>
              <a:t>, </a:t>
            </a:r>
            <a:r>
              <a:rPr lang="ko-KR" altLang="en-US" spc="-50" dirty="0"/>
              <a:t>관련 플레이어들은 자금조달을 확대하는 등 </a:t>
            </a:r>
            <a:r>
              <a:rPr lang="en-US" altLang="ko-KR" spc="-50" dirty="0"/>
              <a:t>NPL </a:t>
            </a:r>
            <a:r>
              <a:rPr lang="ko-KR" altLang="en-US" spc="-50" dirty="0"/>
              <a:t>사업 확대에 적극적으로 준비 중</a:t>
            </a:r>
            <a:r>
              <a:rPr lang="en-US" altLang="ko-KR" spc="-50" dirty="0"/>
              <a:t>. ’23</a:t>
            </a:r>
            <a:r>
              <a:rPr lang="ko-KR" altLang="en-US" spc="-50" dirty="0"/>
              <a:t>년 </a:t>
            </a:r>
            <a:r>
              <a:rPr lang="en-US" altLang="ko-KR" spc="-50" dirty="0"/>
              <a:t>9</a:t>
            </a:r>
            <a:r>
              <a:rPr lang="ko-KR" altLang="en-US" spc="-50" dirty="0"/>
              <a:t>월 코로나</a:t>
            </a:r>
            <a:r>
              <a:rPr lang="en-US" altLang="ko-KR" spc="-50" dirty="0"/>
              <a:t>19 </a:t>
            </a:r>
            <a:r>
              <a:rPr lang="ko-KR" altLang="en-US" spc="-50" dirty="0"/>
              <a:t>금융지원 조치 종료 예정 등에 따라</a:t>
            </a:r>
            <a:r>
              <a:rPr lang="en-US" altLang="ko-KR" spc="-50" dirty="0"/>
              <a:t> </a:t>
            </a:r>
            <a:r>
              <a:rPr lang="ko-KR" altLang="en-US" spc="-50" dirty="0"/>
              <a:t>하반기 </a:t>
            </a:r>
            <a:r>
              <a:rPr lang="en-US" altLang="ko-KR" spc="-50" dirty="0"/>
              <a:t>NPL </a:t>
            </a:r>
            <a:r>
              <a:rPr lang="ko-KR" altLang="en-US" spc="-50" dirty="0"/>
              <a:t>투자가 활성화될 것으로 전망되나</a:t>
            </a:r>
            <a:r>
              <a:rPr lang="en-US" altLang="ko-KR" spc="-50" dirty="0"/>
              <a:t>, </a:t>
            </a:r>
            <a:r>
              <a:rPr lang="ko-KR" altLang="en-US" spc="-50" dirty="0"/>
              <a:t>정부의 </a:t>
            </a:r>
            <a:r>
              <a:rPr lang="en-US" altLang="ko-KR" spc="-50" dirty="0"/>
              <a:t>PF </a:t>
            </a:r>
            <a:r>
              <a:rPr lang="ko-KR" altLang="en-US" spc="-50" dirty="0"/>
              <a:t>정상화 지원책은 변수로 작용할 가능성 상존 </a:t>
            </a:r>
          </a:p>
        </p:txBody>
      </p:sp>
      <p:sp>
        <p:nvSpPr>
          <p:cNvPr id="59" name="TextBox 58">
            <a:extLst>
              <a:ext uri="{FF2B5EF4-FFF2-40B4-BE49-F238E27FC236}">
                <a16:creationId xmlns:a16="http://schemas.microsoft.com/office/drawing/2014/main" id="{148E28FC-4193-4313-BF7C-1EDCC9B22AFF}"/>
              </a:ext>
            </a:extLst>
          </p:cNvPr>
          <p:cNvSpPr txBox="1"/>
          <p:nvPr/>
        </p:nvSpPr>
        <p:spPr>
          <a:xfrm>
            <a:off x="489001" y="5968610"/>
            <a:ext cx="4987714" cy="232165"/>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금융감독원 전자공시시스템</a:t>
            </a:r>
            <a:r>
              <a:rPr lang="en-US" altLang="ko-KR" dirty="0">
                <a:solidFill>
                  <a:schemeClr val="bg1">
                    <a:lumMod val="50000"/>
                  </a:schemeClr>
                </a:solidFill>
              </a:rPr>
              <a:t>, </a:t>
            </a:r>
            <a:r>
              <a:rPr lang="ko-KR" altLang="en-US" dirty="0">
                <a:solidFill>
                  <a:schemeClr val="bg1">
                    <a:lumMod val="50000"/>
                  </a:schemeClr>
                </a:solidFill>
              </a:rPr>
              <a:t>언론보도 종합</a:t>
            </a:r>
            <a:r>
              <a:rPr lang="en-US" altLang="ko-KR" dirty="0">
                <a:solidFill>
                  <a:schemeClr val="bg1">
                    <a:lumMod val="50000"/>
                  </a:schemeClr>
                </a:solidFill>
              </a:rPr>
              <a:t>, </a:t>
            </a:r>
            <a:r>
              <a:rPr lang="ko-KR" altLang="en-US" dirty="0">
                <a:solidFill>
                  <a:schemeClr val="bg1">
                    <a:lumMod val="50000"/>
                  </a:schemeClr>
                </a:solidFill>
              </a:rPr>
              <a:t>삼정</a:t>
            </a:r>
            <a:r>
              <a:rPr lang="en-US" altLang="ko-KR" dirty="0">
                <a:solidFill>
                  <a:schemeClr val="bg1">
                    <a:lumMod val="50000"/>
                  </a:schemeClr>
                </a:solidFill>
              </a:rPr>
              <a:t>KPMG </a:t>
            </a:r>
            <a:r>
              <a:rPr lang="ko-KR" altLang="en-US" dirty="0">
                <a:solidFill>
                  <a:schemeClr val="bg1">
                    <a:lumMod val="50000"/>
                  </a:schemeClr>
                </a:solidFill>
              </a:rPr>
              <a:t>경제연구원 재구성</a:t>
            </a:r>
          </a:p>
        </p:txBody>
      </p:sp>
      <p:grpSp>
        <p:nvGrpSpPr>
          <p:cNvPr id="12" name="그룹 11">
            <a:extLst>
              <a:ext uri="{FF2B5EF4-FFF2-40B4-BE49-F238E27FC236}">
                <a16:creationId xmlns:a16="http://schemas.microsoft.com/office/drawing/2014/main" id="{75A7582F-D5EC-49E1-9499-232417B7BC4D}"/>
              </a:ext>
            </a:extLst>
          </p:cNvPr>
          <p:cNvGrpSpPr/>
          <p:nvPr/>
        </p:nvGrpSpPr>
        <p:grpSpPr>
          <a:xfrm>
            <a:off x="488949" y="2176483"/>
            <a:ext cx="4987765" cy="276837"/>
            <a:chOff x="704850" y="2013298"/>
            <a:chExt cx="4140200" cy="276837"/>
          </a:xfrm>
        </p:grpSpPr>
        <p:sp>
          <p:nvSpPr>
            <p:cNvPr id="13" name="TextBox 12">
              <a:extLst>
                <a:ext uri="{FF2B5EF4-FFF2-40B4-BE49-F238E27FC236}">
                  <a16:creationId xmlns:a16="http://schemas.microsoft.com/office/drawing/2014/main" id="{984A26AF-EC54-4E70-8E74-45068B66CBB6}"/>
                </a:ext>
              </a:extLst>
            </p:cNvPr>
            <p:cNvSpPr txBox="1"/>
            <p:nvPr/>
          </p:nvSpPr>
          <p:spPr>
            <a:xfrm>
              <a:off x="704850" y="2046854"/>
              <a:ext cx="4140200" cy="200055"/>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ko-KR" sz="1300" dirty="0">
                  <a:ln>
                    <a:solidFill>
                      <a:prstClr val="white">
                        <a:lumMod val="75000"/>
                        <a:alpha val="0"/>
                      </a:prstClr>
                    </a:solidFill>
                  </a:ln>
                  <a:solidFill>
                    <a:srgbClr val="00338D"/>
                  </a:solidFill>
                  <a:latin typeface="KoPub돋움체 Bold" panose="00000800000000000000" pitchFamily="2" charset="-127"/>
                  <a:ea typeface="KoPub돋움체 Bold" panose="00000800000000000000" pitchFamily="2" charset="-127"/>
                  <a:cs typeface="Univers for KPMG"/>
                </a:rPr>
                <a:t>NPL</a:t>
              </a:r>
              <a:r>
                <a:rPr lang="ko-KR" altLang="en-US" sz="1300" dirty="0">
                  <a:ln>
                    <a:solidFill>
                      <a:prstClr val="white">
                        <a:lumMod val="75000"/>
                        <a:alpha val="0"/>
                      </a:prstClr>
                    </a:solidFill>
                  </a:ln>
                  <a:solidFill>
                    <a:srgbClr val="00338D"/>
                  </a:solidFill>
                  <a:latin typeface="KoPub돋움체 Bold" panose="00000800000000000000" pitchFamily="2" charset="-127"/>
                  <a:ea typeface="KoPub돋움체 Bold" panose="00000800000000000000" pitchFamily="2" charset="-127"/>
                  <a:cs typeface="Univers for KPMG"/>
                </a:rPr>
                <a:t> 시장 주요 플레이어 동향</a:t>
              </a:r>
              <a:endPar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endParaRPr>
            </a:p>
          </p:txBody>
        </p:sp>
        <p:cxnSp>
          <p:nvCxnSpPr>
            <p:cNvPr id="16" name="직선 연결선 15">
              <a:extLst>
                <a:ext uri="{FF2B5EF4-FFF2-40B4-BE49-F238E27FC236}">
                  <a16:creationId xmlns:a16="http://schemas.microsoft.com/office/drawing/2014/main" id="{CBB09065-08BB-4F82-97DE-214C64E97BA3}"/>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 name="직선 연결선 16">
              <a:extLst>
                <a:ext uri="{FF2B5EF4-FFF2-40B4-BE49-F238E27FC236}">
                  <a16:creationId xmlns:a16="http://schemas.microsoft.com/office/drawing/2014/main" id="{8116D88F-E3F4-45E5-8501-BA4ADF5E0F52}"/>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18" name="그룹 17">
            <a:extLst>
              <a:ext uri="{FF2B5EF4-FFF2-40B4-BE49-F238E27FC236}">
                <a16:creationId xmlns:a16="http://schemas.microsoft.com/office/drawing/2014/main" id="{D5642DC9-56A3-4430-A641-88FAA51E4B4A}"/>
              </a:ext>
            </a:extLst>
          </p:cNvPr>
          <p:cNvGrpSpPr/>
          <p:nvPr/>
        </p:nvGrpSpPr>
        <p:grpSpPr>
          <a:xfrm>
            <a:off x="5846784" y="2180439"/>
            <a:ext cx="3555925" cy="276837"/>
            <a:chOff x="704850" y="2013298"/>
            <a:chExt cx="4140200" cy="276837"/>
          </a:xfrm>
        </p:grpSpPr>
        <p:sp>
          <p:nvSpPr>
            <p:cNvPr id="19" name="TextBox 18">
              <a:extLst>
                <a:ext uri="{FF2B5EF4-FFF2-40B4-BE49-F238E27FC236}">
                  <a16:creationId xmlns:a16="http://schemas.microsoft.com/office/drawing/2014/main" id="{DE3CB226-D4D7-418C-A037-2E1B22E18781}"/>
                </a:ext>
              </a:extLst>
            </p:cNvPr>
            <p:cNvSpPr txBox="1"/>
            <p:nvPr/>
          </p:nvSpPr>
          <p:spPr>
            <a:xfrm>
              <a:off x="704850" y="2046854"/>
              <a:ext cx="2299446" cy="200055"/>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ko-KR" sz="1300" dirty="0">
                  <a:ln>
                    <a:solidFill>
                      <a:prstClr val="white">
                        <a:lumMod val="75000"/>
                        <a:alpha val="0"/>
                      </a:prstClr>
                    </a:solidFill>
                  </a:ln>
                  <a:solidFill>
                    <a:srgbClr val="00338D"/>
                  </a:solidFill>
                  <a:latin typeface="KoPub돋움체 Bold" panose="00000800000000000000" pitchFamily="2" charset="-127"/>
                  <a:ea typeface="KoPub돋움체 Bold" panose="00000800000000000000" pitchFamily="2" charset="-127"/>
                  <a:cs typeface="Univers for KPMG"/>
                </a:rPr>
                <a:t>NPL</a:t>
              </a:r>
              <a:r>
                <a:rPr lang="ko-KR" altLang="en-US" sz="1300" dirty="0">
                  <a:ln>
                    <a:solidFill>
                      <a:prstClr val="white">
                        <a:lumMod val="75000"/>
                        <a:alpha val="0"/>
                      </a:prstClr>
                    </a:solidFill>
                  </a:ln>
                  <a:solidFill>
                    <a:srgbClr val="00338D"/>
                  </a:solidFill>
                  <a:latin typeface="KoPub돋움체 Bold" panose="00000800000000000000" pitchFamily="2" charset="-127"/>
                  <a:ea typeface="KoPub돋움체 Bold" panose="00000800000000000000" pitchFamily="2" charset="-127"/>
                  <a:cs typeface="Univers for KPMG"/>
                </a:rPr>
                <a:t> 시장 확대 가능성</a:t>
              </a:r>
              <a:endParaRPr kumimoji="0" lang="ko-KR" altLang="en-US" sz="1300" b="0" i="0" u="none" strike="noStrike" kern="1200" cap="none" spc="0" normalizeH="0" baseline="0" noProof="0" dirty="0">
                <a:ln>
                  <a:solidFill>
                    <a:prstClr val="white">
                      <a:lumMod val="75000"/>
                      <a:alpha val="0"/>
                    </a:prstClr>
                  </a:solidFill>
                </a:ln>
                <a:solidFill>
                  <a:srgbClr val="00338D"/>
                </a:solidFill>
                <a:effectLst/>
                <a:uLnTx/>
                <a:uFillTx/>
                <a:latin typeface="KoPub돋움체 Bold" panose="00000800000000000000" pitchFamily="2" charset="-127"/>
                <a:ea typeface="KoPub돋움체 Bold" panose="00000800000000000000" pitchFamily="2" charset="-127"/>
                <a:cs typeface="Univers for KPMG"/>
              </a:endParaRPr>
            </a:p>
          </p:txBody>
        </p:sp>
        <p:cxnSp>
          <p:nvCxnSpPr>
            <p:cNvPr id="21" name="직선 연결선 20">
              <a:extLst>
                <a:ext uri="{FF2B5EF4-FFF2-40B4-BE49-F238E27FC236}">
                  <a16:creationId xmlns:a16="http://schemas.microsoft.com/office/drawing/2014/main" id="{3EDC14D2-3A6E-4A76-9169-3BABE8288A78}"/>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직선 연결선 22">
              <a:extLst>
                <a:ext uri="{FF2B5EF4-FFF2-40B4-BE49-F238E27FC236}">
                  <a16:creationId xmlns:a16="http://schemas.microsoft.com/office/drawing/2014/main" id="{895AB78B-3F61-4E9E-AAE2-E6FF7A03D0EC}"/>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45" name="TextBox 44">
            <a:extLst>
              <a:ext uri="{FF2B5EF4-FFF2-40B4-BE49-F238E27FC236}">
                <a16:creationId xmlns:a16="http://schemas.microsoft.com/office/drawing/2014/main" id="{1E809316-555B-4F76-9F18-FDBC414D28EB}"/>
              </a:ext>
            </a:extLst>
          </p:cNvPr>
          <p:cNvSpPr txBox="1"/>
          <p:nvPr/>
        </p:nvSpPr>
        <p:spPr>
          <a:xfrm>
            <a:off x="5844828" y="5968610"/>
            <a:ext cx="3602903" cy="232165"/>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금융위원회 보도자료 종합</a:t>
            </a:r>
            <a:r>
              <a:rPr lang="en-US" altLang="ko-KR" dirty="0">
                <a:solidFill>
                  <a:schemeClr val="bg1">
                    <a:lumMod val="50000"/>
                  </a:schemeClr>
                </a:solidFill>
              </a:rPr>
              <a:t>, </a:t>
            </a:r>
            <a:r>
              <a:rPr lang="ko-KR" altLang="en-US" dirty="0">
                <a:solidFill>
                  <a:schemeClr val="bg1">
                    <a:lumMod val="50000"/>
                  </a:schemeClr>
                </a:solidFill>
              </a:rPr>
              <a:t>언론보도 종합</a:t>
            </a:r>
            <a:r>
              <a:rPr lang="en-US" altLang="ko-KR" dirty="0">
                <a:solidFill>
                  <a:schemeClr val="bg1">
                    <a:lumMod val="50000"/>
                  </a:schemeClr>
                </a:solidFill>
              </a:rPr>
              <a:t>, </a:t>
            </a:r>
            <a:r>
              <a:rPr lang="ko-KR" altLang="en-US" dirty="0">
                <a:solidFill>
                  <a:schemeClr val="bg1">
                    <a:lumMod val="50000"/>
                  </a:schemeClr>
                </a:solidFill>
              </a:rPr>
              <a:t>삼정</a:t>
            </a:r>
            <a:r>
              <a:rPr lang="en-US" altLang="ko-KR" dirty="0">
                <a:solidFill>
                  <a:schemeClr val="bg1">
                    <a:lumMod val="50000"/>
                  </a:schemeClr>
                </a:solidFill>
              </a:rPr>
              <a:t>KPMG </a:t>
            </a:r>
            <a:r>
              <a:rPr lang="ko-KR" altLang="en-US" dirty="0">
                <a:solidFill>
                  <a:schemeClr val="bg1">
                    <a:lumMod val="50000"/>
                  </a:schemeClr>
                </a:solidFill>
              </a:rPr>
              <a:t>경제연구원 재구성 </a:t>
            </a:r>
          </a:p>
        </p:txBody>
      </p:sp>
      <p:graphicFrame>
        <p:nvGraphicFramePr>
          <p:cNvPr id="25" name="표 3">
            <a:extLst>
              <a:ext uri="{FF2B5EF4-FFF2-40B4-BE49-F238E27FC236}">
                <a16:creationId xmlns:a16="http://schemas.microsoft.com/office/drawing/2014/main" id="{36165CA1-3EC5-491D-BA6D-1F422C5E2717}"/>
              </a:ext>
            </a:extLst>
          </p:cNvPr>
          <p:cNvGraphicFramePr>
            <a:graphicFrameLocks noGrp="1"/>
          </p:cNvGraphicFramePr>
          <p:nvPr>
            <p:extLst>
              <p:ext uri="{D42A27DB-BD31-4B8C-83A1-F6EECF244321}">
                <p14:modId xmlns:p14="http://schemas.microsoft.com/office/powerpoint/2010/main" val="2989172411"/>
              </p:ext>
            </p:extLst>
          </p:nvPr>
        </p:nvGraphicFramePr>
        <p:xfrm>
          <a:off x="488952" y="2567859"/>
          <a:ext cx="4987765" cy="3315301"/>
        </p:xfrm>
        <a:graphic>
          <a:graphicData uri="http://schemas.openxmlformats.org/drawingml/2006/table">
            <a:tbl>
              <a:tblPr firstRow="1" bandRow="1">
                <a:tableStyleId>{5C22544A-7EE6-4342-B048-85BDC9FD1C3A}</a:tableStyleId>
              </a:tblPr>
              <a:tblGrid>
                <a:gridCol w="595765">
                  <a:extLst>
                    <a:ext uri="{9D8B030D-6E8A-4147-A177-3AD203B41FA5}">
                      <a16:colId xmlns:a16="http://schemas.microsoft.com/office/drawing/2014/main" val="1431642544"/>
                    </a:ext>
                  </a:extLst>
                </a:gridCol>
                <a:gridCol w="4392000">
                  <a:extLst>
                    <a:ext uri="{9D8B030D-6E8A-4147-A177-3AD203B41FA5}">
                      <a16:colId xmlns:a16="http://schemas.microsoft.com/office/drawing/2014/main" val="2842658053"/>
                    </a:ext>
                  </a:extLst>
                </a:gridCol>
              </a:tblGrid>
              <a:tr h="255301">
                <a:tc>
                  <a:txBody>
                    <a:bodyPr/>
                    <a:lstStyle/>
                    <a:p>
                      <a:pPr marL="0" indent="0" algn="ctr" latinLnBrk="1">
                        <a:buFont typeface="Arial" panose="020B0604020202020204" pitchFamily="34" charset="0"/>
                        <a:buNone/>
                      </a:pPr>
                      <a:r>
                        <a:rPr lang="ko-KR" altLang="en-US" sz="900" b="1" kern="1200" dirty="0">
                          <a:ln>
                            <a:solidFill>
                              <a:schemeClr val="tx2">
                                <a:lumMod val="75000"/>
                                <a:alpha val="0"/>
                              </a:schemeClr>
                            </a:solidFill>
                          </a:ln>
                          <a:solidFill>
                            <a:schemeClr val="bg1"/>
                          </a:solidFill>
                          <a:latin typeface="KoPub돋움체 Medium" panose="00000600000000000000" pitchFamily="2" charset="-127"/>
                          <a:ea typeface="KoPub돋움체 Medium" panose="00000600000000000000" pitchFamily="2" charset="-127"/>
                          <a:cs typeface="+mn-cs"/>
                        </a:rPr>
                        <a:t>분류</a:t>
                      </a:r>
                    </a:p>
                  </a:txBody>
                  <a:tcPr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accent1"/>
                    </a:solidFill>
                  </a:tcPr>
                </a:tc>
                <a:tc>
                  <a:txBody>
                    <a:bodyPr/>
                    <a:lstStyle/>
                    <a:p>
                      <a:pPr marL="0" marR="0" lvl="0" indent="0" algn="ctr" defTabSz="914400" rtl="0" eaLnBrk="1" fontAlgn="ctr" latinLnBrk="0" hangingPunct="1">
                        <a:lnSpc>
                          <a:spcPct val="110000"/>
                        </a:lnSpc>
                        <a:spcBef>
                          <a:spcPts val="300"/>
                        </a:spcBef>
                        <a:spcAft>
                          <a:spcPts val="300"/>
                        </a:spcAft>
                        <a:buClrTx/>
                        <a:buSzTx/>
                        <a:buFont typeface="Arial" panose="020B0604020202020204" pitchFamily="34" charset="0"/>
                        <a:buNone/>
                        <a:tabLst/>
                        <a:defRPr/>
                      </a:pPr>
                      <a:r>
                        <a:rPr lang="ko-KR" altLang="en-US" sz="900" b="1" kern="1200" dirty="0">
                          <a:ln>
                            <a:solidFill>
                              <a:schemeClr val="tx2">
                                <a:lumMod val="75000"/>
                                <a:alpha val="0"/>
                              </a:schemeClr>
                            </a:solidFill>
                          </a:ln>
                          <a:solidFill>
                            <a:schemeClr val="bg1"/>
                          </a:solidFill>
                          <a:latin typeface="KoPub돋움체 Medium" panose="00000600000000000000" pitchFamily="2" charset="-127"/>
                          <a:ea typeface="KoPub돋움체 Medium" panose="00000600000000000000" pitchFamily="2" charset="-127"/>
                          <a:cs typeface="+mn-cs"/>
                        </a:rPr>
                        <a:t>동향</a:t>
                      </a:r>
                      <a:endParaRPr lang="en-US" altLang="ko-KR" sz="900" b="1" kern="1200" dirty="0">
                        <a:ln>
                          <a:solidFill>
                            <a:schemeClr val="tx2">
                              <a:lumMod val="75000"/>
                              <a:alpha val="0"/>
                            </a:schemeClr>
                          </a:solidFill>
                        </a:ln>
                        <a:solidFill>
                          <a:schemeClr val="bg1"/>
                        </a:solidFill>
                        <a:latin typeface="KoPub돋움체 Medium" panose="00000600000000000000" pitchFamily="2" charset="-127"/>
                        <a:ea typeface="KoPub돋움체 Medium" panose="00000600000000000000" pitchFamily="2" charset="-127"/>
                        <a:cs typeface="+mn-cs"/>
                      </a:endParaRPr>
                    </a:p>
                  </a:txBody>
                  <a:tcPr anchor="ctr">
                    <a:lnL w="6350" cap="flat" cmpd="sng" algn="ctr">
                      <a:solidFill>
                        <a:schemeClr val="bg1">
                          <a:lumMod val="85000"/>
                        </a:schemeClr>
                      </a:solid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solidFill>
                      <a:schemeClr val="accent1"/>
                    </a:solidFill>
                  </a:tcPr>
                </a:tc>
                <a:extLst>
                  <a:ext uri="{0D108BD9-81ED-4DB2-BD59-A6C34878D82A}">
                    <a16:rowId xmlns:a16="http://schemas.microsoft.com/office/drawing/2014/main" val="2146358819"/>
                  </a:ext>
                </a:extLst>
              </a:tr>
              <a:tr h="1836000">
                <a:tc>
                  <a:txBody>
                    <a:bodyPr/>
                    <a:lstStyle/>
                    <a:p>
                      <a:pPr algn="ctr" latinLnBrk="1"/>
                      <a:r>
                        <a:rPr lang="en-US" altLang="ko-KR" sz="900" b="0" i="0" kern="0" dirty="0">
                          <a:ln>
                            <a:solidFill>
                              <a:schemeClr val="bg1">
                                <a:lumMod val="50000"/>
                                <a:alpha val="0"/>
                              </a:schemeClr>
                            </a:solidFill>
                          </a:ln>
                          <a:solidFill>
                            <a:schemeClr val="tx1">
                              <a:lumMod val="85000"/>
                              <a:lumOff val="15000"/>
                            </a:schemeClr>
                          </a:solidFill>
                          <a:latin typeface="+mn-ea"/>
                          <a:ea typeface="+mn-ea"/>
                          <a:cs typeface="+mn-cs"/>
                        </a:rPr>
                        <a:t>NPL </a:t>
                      </a:r>
                    </a:p>
                    <a:p>
                      <a:pPr algn="ctr" latinLnBrk="1"/>
                      <a:r>
                        <a:rPr lang="ko-KR" altLang="en-US" sz="900" b="0" i="0" kern="0" dirty="0" err="1">
                          <a:ln>
                            <a:solidFill>
                              <a:schemeClr val="bg1">
                                <a:lumMod val="50000"/>
                                <a:alpha val="0"/>
                              </a:schemeClr>
                            </a:solidFill>
                          </a:ln>
                          <a:solidFill>
                            <a:schemeClr val="tx1">
                              <a:lumMod val="85000"/>
                              <a:lumOff val="15000"/>
                            </a:schemeClr>
                          </a:solidFill>
                          <a:latin typeface="+mn-ea"/>
                          <a:ea typeface="+mn-ea"/>
                          <a:cs typeface="+mn-cs"/>
                        </a:rPr>
                        <a:t>전업사</a:t>
                      </a:r>
                      <a:r>
                        <a:rPr lang="ko-KR" altLang="en-US" sz="900" b="0" i="0" kern="0" dirty="0">
                          <a:ln>
                            <a:solidFill>
                              <a:schemeClr val="bg1">
                                <a:lumMod val="50000"/>
                                <a:alpha val="0"/>
                              </a:schemeClr>
                            </a:solidFill>
                          </a:ln>
                          <a:solidFill>
                            <a:schemeClr val="tx1">
                              <a:lumMod val="85000"/>
                              <a:lumOff val="15000"/>
                            </a:schemeClr>
                          </a:solidFill>
                          <a:latin typeface="+mn-ea"/>
                          <a:ea typeface="+mn-ea"/>
                          <a:cs typeface="+mn-cs"/>
                        </a:rPr>
                        <a:t> </a:t>
                      </a:r>
                    </a:p>
                  </a:txBody>
                  <a:tcPr anchor="ctr">
                    <a:lnL w="6350" cap="flat" cmpd="sng" algn="ctr">
                      <a:no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noFill/>
                  </a:tcPr>
                </a:tc>
                <a:tc>
                  <a:txBody>
                    <a:bodyPr/>
                    <a:lstStyle/>
                    <a:p>
                      <a:pPr marL="90000" indent="-90000" algn="just" defTabSz="914400" rtl="0" eaLnBrk="1" fontAlgn="ctr" latinLnBrk="0" hangingPunct="1">
                        <a:lnSpc>
                          <a:spcPct val="110000"/>
                        </a:lnSpc>
                        <a:spcBef>
                          <a:spcPts val="300"/>
                        </a:spcBef>
                        <a:spcAft>
                          <a:spcPts val="300"/>
                        </a:spcAft>
                        <a:buFont typeface="Arial" panose="020B0604020202020204" pitchFamily="34" charset="0"/>
                        <a:buChar char="•"/>
                        <a:defRPr/>
                      </a:pP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연합자산관리</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 ’23</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년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1</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월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3</a:t>
                      </a:r>
                      <a:r>
                        <a:rPr lang="ko-KR" altLang="en-US" sz="800" b="0" kern="0" dirty="0" err="1">
                          <a:ln>
                            <a:solidFill>
                              <a:schemeClr val="bg1">
                                <a:lumMod val="50000"/>
                                <a:alpha val="0"/>
                              </a:schemeClr>
                            </a:solidFill>
                          </a:ln>
                          <a:solidFill>
                            <a:schemeClr val="tx1">
                              <a:lumMod val="85000"/>
                              <a:lumOff val="15000"/>
                            </a:schemeClr>
                          </a:solidFill>
                          <a:latin typeface="+mn-ea"/>
                          <a:ea typeface="+mn-ea"/>
                          <a:cs typeface="+mn-cs"/>
                        </a:rPr>
                        <a:t>년물</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1,000</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억 원 규모의 회사채를 발행한 데 이어</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 8</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월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2,000</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억 원의 공모채 수요예측에서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1.4</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조 원의 수요가 몰리기도 함</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 </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적극적인 부실채권 투자를 지속하는 한편</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’23</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년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3</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월 그룹제를 도입하며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NPL</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그룹 신설을 통해 경기 침체에 따른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NPL </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확대에 대비 </a:t>
                      </a:r>
                      <a:endParaRPr lang="en-US" altLang="ko-KR" sz="800" b="0" kern="0" dirty="0">
                        <a:ln>
                          <a:solidFill>
                            <a:schemeClr val="bg1">
                              <a:lumMod val="50000"/>
                              <a:alpha val="0"/>
                            </a:schemeClr>
                          </a:solidFill>
                        </a:ln>
                        <a:solidFill>
                          <a:schemeClr val="tx1">
                            <a:lumMod val="85000"/>
                            <a:lumOff val="15000"/>
                          </a:schemeClr>
                        </a:solidFill>
                        <a:latin typeface="+mn-ea"/>
                        <a:ea typeface="+mn-ea"/>
                        <a:cs typeface="+mn-cs"/>
                      </a:endParaRPr>
                    </a:p>
                    <a:p>
                      <a:pPr marL="90000" indent="-90000" algn="just" defTabSz="914400" rtl="0" eaLnBrk="1" fontAlgn="ctr" latinLnBrk="0" hangingPunct="1">
                        <a:lnSpc>
                          <a:spcPct val="110000"/>
                        </a:lnSpc>
                        <a:spcBef>
                          <a:spcPts val="300"/>
                        </a:spcBef>
                        <a:spcAft>
                          <a:spcPts val="300"/>
                        </a:spcAft>
                        <a:buFont typeface="Arial" panose="020B0604020202020204" pitchFamily="34" charset="0"/>
                        <a:buChar char="•"/>
                        <a:defRPr/>
                      </a:pP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대신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F&amp;I) ’22</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년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935</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억 원의 </a:t>
                      </a:r>
                      <a:r>
                        <a:rPr lang="ko-KR" altLang="en-US" sz="800" b="0" kern="0" dirty="0" err="1">
                          <a:ln>
                            <a:solidFill>
                              <a:schemeClr val="bg1">
                                <a:lumMod val="50000"/>
                                <a:alpha val="0"/>
                              </a:schemeClr>
                            </a:solidFill>
                          </a:ln>
                          <a:solidFill>
                            <a:schemeClr val="tx1">
                              <a:lumMod val="85000"/>
                              <a:lumOff val="15000"/>
                            </a:schemeClr>
                          </a:solidFill>
                          <a:latin typeface="+mn-ea"/>
                          <a:ea typeface="+mn-ea"/>
                          <a:cs typeface="+mn-cs"/>
                        </a:rPr>
                        <a:t>세전이익을</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 기록하는 등 안정적인 성장세를 보이고 있음</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 ’23</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년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7</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월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800</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억 원의 자금모집</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수요예측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1,570</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억 원</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 </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성공</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 </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그간 축적된 투자 경험</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 </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투자 리스크 관리 능력을 활용하여 투자자산 회전율 제고 등 질적 성장을 통한 실적 달성에 노력할 계획 </a:t>
                      </a:r>
                      <a:endParaRPr lang="en-US" altLang="ko-KR" sz="800" b="0" kern="0" dirty="0">
                        <a:ln>
                          <a:solidFill>
                            <a:schemeClr val="bg1">
                              <a:lumMod val="50000"/>
                              <a:alpha val="0"/>
                            </a:schemeClr>
                          </a:solidFill>
                        </a:ln>
                        <a:solidFill>
                          <a:schemeClr val="tx1">
                            <a:lumMod val="85000"/>
                            <a:lumOff val="15000"/>
                          </a:schemeClr>
                        </a:solidFill>
                        <a:latin typeface="+mn-ea"/>
                        <a:ea typeface="+mn-ea"/>
                        <a:cs typeface="+mn-cs"/>
                      </a:endParaRPr>
                    </a:p>
                    <a:p>
                      <a:pPr marL="90000" marR="0" lvl="0" indent="-90000" algn="just" defTabSz="914400" rtl="0" eaLnBrk="1" fontAlgn="ctr" latinLnBrk="0" hangingPunct="1">
                        <a:lnSpc>
                          <a:spcPct val="110000"/>
                        </a:lnSpc>
                        <a:spcBef>
                          <a:spcPts val="300"/>
                        </a:spcBef>
                        <a:spcAft>
                          <a:spcPts val="300"/>
                        </a:spcAft>
                        <a:buClrTx/>
                        <a:buSzTx/>
                        <a:buFont typeface="Arial" panose="020B0604020202020204" pitchFamily="34" charset="0"/>
                        <a:buChar char="•"/>
                        <a:tabLst/>
                        <a:defRPr/>
                      </a:pP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하나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F&amp;I) ’23</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년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1</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월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1,600</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억 원 규모로 회사채 증액 발행에 성공한 하나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F&amp;I</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는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5</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월에도</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 6,580</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억 원의 자금을 조달</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 </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22</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년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NPL </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투자자산이 감소했으나</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 ’23</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년 들어 증가하고 있으며</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 ’23</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년 상반기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NPL </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시장에서 가장 적극적인 투자를 진행 </a:t>
                      </a:r>
                      <a:endParaRPr lang="en-US" altLang="ko-KR" sz="800" b="0" kern="0" dirty="0">
                        <a:ln>
                          <a:solidFill>
                            <a:schemeClr val="bg1">
                              <a:lumMod val="50000"/>
                              <a:alpha val="0"/>
                            </a:schemeClr>
                          </a:solidFill>
                        </a:ln>
                        <a:solidFill>
                          <a:schemeClr val="tx1">
                            <a:lumMod val="85000"/>
                            <a:lumOff val="15000"/>
                          </a:schemeClr>
                        </a:solidFill>
                        <a:latin typeface="+mn-ea"/>
                        <a:ea typeface="+mn-ea"/>
                        <a:cs typeface="+mn-cs"/>
                      </a:endParaRPr>
                    </a:p>
                    <a:p>
                      <a:pPr marL="90000" marR="0" lvl="0" indent="-90000" algn="just" defTabSz="914400" rtl="0" eaLnBrk="1" fontAlgn="ctr" latinLnBrk="0" hangingPunct="1">
                        <a:lnSpc>
                          <a:spcPct val="110000"/>
                        </a:lnSpc>
                        <a:spcBef>
                          <a:spcPts val="300"/>
                        </a:spcBef>
                        <a:spcAft>
                          <a:spcPts val="300"/>
                        </a:spcAft>
                        <a:buClrTx/>
                        <a:buSzTx/>
                        <a:buFont typeface="Arial" panose="020B0604020202020204" pitchFamily="34" charset="0"/>
                        <a:buChar char="•"/>
                        <a:tabLst/>
                        <a:defRPr/>
                      </a:pP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우리금융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F&amp;I) ’23</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년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3</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월 설립 후 첫 회사채를 발행하며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200</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억 원의 운영자금을 마련하고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8</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월에도 자금 조달을 확대한 가운데</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 </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경기 침체에 대비해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NPL </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시장 경쟁력을 강화하고 수익기반을 확대할 계획 </a:t>
                      </a:r>
                      <a:endParaRPr lang="en-US" altLang="ko-KR" sz="800" b="0" kern="0" dirty="0">
                        <a:ln>
                          <a:solidFill>
                            <a:schemeClr val="bg1">
                              <a:lumMod val="50000"/>
                              <a:alpha val="0"/>
                            </a:schemeClr>
                          </a:solidFill>
                        </a:ln>
                        <a:solidFill>
                          <a:schemeClr val="tx1">
                            <a:lumMod val="85000"/>
                            <a:lumOff val="15000"/>
                          </a:schemeClr>
                        </a:solidFill>
                        <a:latin typeface="+mn-ea"/>
                        <a:ea typeface="+mn-ea"/>
                        <a:cs typeface="+mn-cs"/>
                      </a:endParaRPr>
                    </a:p>
                  </a:txBody>
                  <a:tcPr anchor="ctr">
                    <a:lnL w="6350" cap="flat" cmpd="sng" algn="ctr">
                      <a:solidFill>
                        <a:schemeClr val="bg1">
                          <a:lumMod val="8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1935379152"/>
                  </a:ext>
                </a:extLst>
              </a:tr>
              <a:tr h="1224000">
                <a:tc>
                  <a:txBody>
                    <a:bodyPr/>
                    <a:lstStyle/>
                    <a:p>
                      <a:pPr algn="ctr" latinLnBrk="1"/>
                      <a:r>
                        <a:rPr lang="ko-KR" altLang="en-US" sz="900" b="0" i="0" kern="0" dirty="0">
                          <a:ln>
                            <a:solidFill>
                              <a:schemeClr val="bg1">
                                <a:lumMod val="50000"/>
                                <a:alpha val="0"/>
                              </a:schemeClr>
                            </a:solidFill>
                          </a:ln>
                          <a:solidFill>
                            <a:schemeClr val="tx1">
                              <a:lumMod val="85000"/>
                              <a:lumOff val="15000"/>
                            </a:schemeClr>
                          </a:solidFill>
                          <a:latin typeface="+mn-ea"/>
                          <a:ea typeface="+mn-ea"/>
                          <a:cs typeface="+mn-cs"/>
                        </a:rPr>
                        <a:t>금융</a:t>
                      </a:r>
                      <a:endParaRPr lang="en-US" altLang="ko-KR" sz="900" b="0" i="0" kern="0" dirty="0">
                        <a:ln>
                          <a:solidFill>
                            <a:schemeClr val="bg1">
                              <a:lumMod val="50000"/>
                              <a:alpha val="0"/>
                            </a:schemeClr>
                          </a:solidFill>
                        </a:ln>
                        <a:solidFill>
                          <a:schemeClr val="tx1">
                            <a:lumMod val="85000"/>
                            <a:lumOff val="15000"/>
                          </a:schemeClr>
                        </a:solidFill>
                        <a:latin typeface="+mn-ea"/>
                        <a:ea typeface="+mn-ea"/>
                        <a:cs typeface="+mn-cs"/>
                      </a:endParaRPr>
                    </a:p>
                    <a:p>
                      <a:pPr algn="ctr" latinLnBrk="1"/>
                      <a:r>
                        <a:rPr lang="ko-KR" altLang="en-US" sz="900" b="0" i="0" kern="0" dirty="0">
                          <a:ln>
                            <a:solidFill>
                              <a:schemeClr val="bg1">
                                <a:lumMod val="50000"/>
                                <a:alpha val="0"/>
                              </a:schemeClr>
                            </a:solidFill>
                          </a:ln>
                          <a:solidFill>
                            <a:schemeClr val="tx1">
                              <a:lumMod val="85000"/>
                              <a:lumOff val="15000"/>
                            </a:schemeClr>
                          </a:solidFill>
                          <a:latin typeface="+mn-ea"/>
                          <a:ea typeface="+mn-ea"/>
                          <a:cs typeface="+mn-cs"/>
                        </a:rPr>
                        <a:t>투자</a:t>
                      </a:r>
                      <a:endParaRPr lang="en-US" altLang="ko-KR" sz="900" b="0" i="0" kern="0" dirty="0">
                        <a:ln>
                          <a:solidFill>
                            <a:schemeClr val="bg1">
                              <a:lumMod val="50000"/>
                              <a:alpha val="0"/>
                            </a:schemeClr>
                          </a:solidFill>
                        </a:ln>
                        <a:solidFill>
                          <a:schemeClr val="tx1">
                            <a:lumMod val="85000"/>
                            <a:lumOff val="15000"/>
                          </a:schemeClr>
                        </a:solidFill>
                        <a:latin typeface="+mn-ea"/>
                        <a:ea typeface="+mn-ea"/>
                        <a:cs typeface="+mn-cs"/>
                      </a:endParaRPr>
                    </a:p>
                    <a:p>
                      <a:pPr algn="ctr" latinLnBrk="1"/>
                      <a:r>
                        <a:rPr lang="ko-KR" altLang="en-US" sz="900" b="0" i="0" kern="0" dirty="0">
                          <a:ln>
                            <a:solidFill>
                              <a:schemeClr val="bg1">
                                <a:lumMod val="50000"/>
                                <a:alpha val="0"/>
                              </a:schemeClr>
                            </a:solidFill>
                          </a:ln>
                          <a:solidFill>
                            <a:schemeClr val="tx1">
                              <a:lumMod val="85000"/>
                              <a:lumOff val="15000"/>
                            </a:schemeClr>
                          </a:solidFill>
                          <a:latin typeface="+mn-ea"/>
                          <a:ea typeface="+mn-ea"/>
                          <a:cs typeface="+mn-cs"/>
                        </a:rPr>
                        <a:t>회사 </a:t>
                      </a:r>
                    </a:p>
                  </a:txBody>
                  <a:tcPr anchor="ctr">
                    <a:lnL w="6350" cap="flat" cmpd="sng" algn="ctr">
                      <a:noFill/>
                      <a:prstDash val="solid"/>
                      <a:round/>
                      <a:headEnd type="none" w="med" len="med"/>
                      <a:tailEnd type="none" w="med" len="med"/>
                    </a:lnL>
                    <a:lnR w="6350" cap="flat" cmpd="sng" algn="ctr">
                      <a:solidFill>
                        <a:schemeClr val="bg1">
                          <a:lumMod val="85000"/>
                        </a:schemeClr>
                      </a:solid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accent1"/>
                      </a:solidFill>
                      <a:prstDash val="solid"/>
                      <a:round/>
                      <a:headEnd type="none" w="med" len="med"/>
                      <a:tailEnd type="none" w="med" len="med"/>
                    </a:lnB>
                    <a:noFill/>
                  </a:tcPr>
                </a:tc>
                <a:tc>
                  <a:txBody>
                    <a:bodyPr/>
                    <a:lstStyle/>
                    <a:p>
                      <a:pPr marL="90000" indent="-90000" algn="just" defTabSz="914400" rtl="0" eaLnBrk="1" fontAlgn="ctr" latinLnBrk="0" hangingPunct="1">
                        <a:lnSpc>
                          <a:spcPct val="110000"/>
                        </a:lnSpc>
                        <a:spcBef>
                          <a:spcPts val="300"/>
                        </a:spcBef>
                        <a:spcAft>
                          <a:spcPts val="300"/>
                        </a:spcAft>
                        <a:buFont typeface="Arial" panose="020B0604020202020204" pitchFamily="34" charset="0"/>
                        <a:buChar char="•"/>
                        <a:defRPr/>
                      </a:pP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이지스자산운용</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 ’23</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년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4</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월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a:t>
                      </a:r>
                      <a:r>
                        <a:rPr lang="ko-KR" altLang="en-US" sz="800" b="0" kern="0" dirty="0" err="1">
                          <a:ln>
                            <a:solidFill>
                              <a:schemeClr val="bg1">
                                <a:lumMod val="50000"/>
                                <a:alpha val="0"/>
                              </a:schemeClr>
                            </a:solidFill>
                          </a:ln>
                          <a:solidFill>
                            <a:schemeClr val="tx1">
                              <a:lumMod val="85000"/>
                              <a:lumOff val="15000"/>
                            </a:schemeClr>
                          </a:solidFill>
                          <a:latin typeface="+mn-ea"/>
                          <a:ea typeface="+mn-ea"/>
                          <a:cs typeface="+mn-cs"/>
                        </a:rPr>
                        <a:t>이지스</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 </a:t>
                      </a:r>
                      <a:r>
                        <a:rPr lang="ko-KR" altLang="en-US" sz="800" b="0" kern="0" dirty="0" err="1">
                          <a:ln>
                            <a:solidFill>
                              <a:schemeClr val="bg1">
                                <a:lumMod val="50000"/>
                                <a:alpha val="0"/>
                              </a:schemeClr>
                            </a:solidFill>
                          </a:ln>
                          <a:solidFill>
                            <a:schemeClr val="tx1">
                              <a:lumMod val="85000"/>
                              <a:lumOff val="15000"/>
                            </a:schemeClr>
                          </a:solidFill>
                          <a:latin typeface="+mn-ea"/>
                          <a:ea typeface="+mn-ea"/>
                          <a:cs typeface="+mn-cs"/>
                        </a:rPr>
                        <a:t>카스퀘어</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NPL </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일반사모부동산투자신탁</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을 설정하며 약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410</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억 원 모집에 성공했으며</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 6</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월에는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a:t>
                      </a:r>
                      <a:r>
                        <a:rPr lang="ko-KR" altLang="en-US" sz="800" b="0" kern="0" dirty="0" err="1">
                          <a:ln>
                            <a:solidFill>
                              <a:schemeClr val="bg1">
                                <a:lumMod val="50000"/>
                                <a:alpha val="0"/>
                              </a:schemeClr>
                            </a:solidFill>
                          </a:ln>
                          <a:solidFill>
                            <a:schemeClr val="tx1">
                              <a:lumMod val="85000"/>
                              <a:lumOff val="15000"/>
                            </a:schemeClr>
                          </a:solidFill>
                          <a:latin typeface="+mn-ea"/>
                          <a:ea typeface="+mn-ea"/>
                          <a:cs typeface="+mn-cs"/>
                        </a:rPr>
                        <a:t>이지스</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 </a:t>
                      </a:r>
                      <a:r>
                        <a:rPr lang="ko-KR" altLang="en-US" sz="800" b="0" kern="0" dirty="0" err="1">
                          <a:ln>
                            <a:solidFill>
                              <a:schemeClr val="bg1">
                                <a:lumMod val="50000"/>
                                <a:alpha val="0"/>
                              </a:schemeClr>
                            </a:solidFill>
                          </a:ln>
                          <a:solidFill>
                            <a:schemeClr val="tx1">
                              <a:lumMod val="85000"/>
                              <a:lumOff val="15000"/>
                            </a:schemeClr>
                          </a:solidFill>
                          <a:latin typeface="+mn-ea"/>
                          <a:ea typeface="+mn-ea"/>
                          <a:cs typeface="+mn-cs"/>
                        </a:rPr>
                        <a:t>천호스페셜시츄에이션</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 일반사모부동산투자신탁</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을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600</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억 원으로 설정하는 등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1</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년여 만에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NPL </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시장에서의 대규모 투자를 재개 </a:t>
                      </a:r>
                      <a:endParaRPr lang="en-US" altLang="ko-KR" sz="800" b="0" kern="0" dirty="0">
                        <a:ln>
                          <a:solidFill>
                            <a:schemeClr val="bg1">
                              <a:lumMod val="50000"/>
                              <a:alpha val="0"/>
                            </a:schemeClr>
                          </a:solidFill>
                        </a:ln>
                        <a:solidFill>
                          <a:schemeClr val="tx1">
                            <a:lumMod val="85000"/>
                            <a:lumOff val="15000"/>
                          </a:schemeClr>
                        </a:solidFill>
                        <a:latin typeface="+mn-ea"/>
                        <a:ea typeface="+mn-ea"/>
                        <a:cs typeface="+mn-cs"/>
                      </a:endParaRPr>
                    </a:p>
                    <a:p>
                      <a:pPr marL="90000" indent="-90000" algn="just" defTabSz="914400" rtl="0" eaLnBrk="1" fontAlgn="ctr" latinLnBrk="0" hangingPunct="1">
                        <a:lnSpc>
                          <a:spcPct val="110000"/>
                        </a:lnSpc>
                        <a:spcBef>
                          <a:spcPts val="300"/>
                        </a:spcBef>
                        <a:spcAft>
                          <a:spcPts val="300"/>
                        </a:spcAft>
                        <a:buFont typeface="Arial" panose="020B0604020202020204" pitchFamily="34" charset="0"/>
                        <a:buChar char="•"/>
                        <a:defRPr/>
                      </a:pP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a:t>
                      </a:r>
                      <a:r>
                        <a:rPr lang="ko-KR" altLang="en-US" sz="800" b="0" kern="0" dirty="0" err="1">
                          <a:ln>
                            <a:solidFill>
                              <a:schemeClr val="bg1">
                                <a:lumMod val="50000"/>
                                <a:alpha val="0"/>
                              </a:schemeClr>
                            </a:solidFill>
                          </a:ln>
                          <a:solidFill>
                            <a:schemeClr val="tx1">
                              <a:lumMod val="85000"/>
                              <a:lumOff val="15000"/>
                            </a:schemeClr>
                          </a:solidFill>
                          <a:latin typeface="+mn-ea"/>
                          <a:ea typeface="+mn-ea"/>
                          <a:cs typeface="+mn-cs"/>
                        </a:rPr>
                        <a:t>미래에셋운용</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 ’22</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년까지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8</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개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NPL </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관련 펀드를 조성한 </a:t>
                      </a:r>
                      <a:r>
                        <a:rPr lang="ko-KR" altLang="en-US" sz="800" b="0" kern="0" dirty="0" err="1">
                          <a:ln>
                            <a:solidFill>
                              <a:schemeClr val="bg1">
                                <a:lumMod val="50000"/>
                                <a:alpha val="0"/>
                              </a:schemeClr>
                            </a:solidFill>
                          </a:ln>
                          <a:solidFill>
                            <a:schemeClr val="tx1">
                              <a:lumMod val="85000"/>
                              <a:lumOff val="15000"/>
                            </a:schemeClr>
                          </a:solidFill>
                          <a:latin typeface="+mn-ea"/>
                          <a:ea typeface="+mn-ea"/>
                          <a:cs typeface="+mn-cs"/>
                        </a:rPr>
                        <a:t>미래에셋운용은</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’23</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년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3</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월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a:t>
                      </a:r>
                      <a:r>
                        <a:rPr lang="ko-KR" altLang="en-US" sz="800" b="0" kern="0" dirty="0" err="1">
                          <a:ln>
                            <a:solidFill>
                              <a:schemeClr val="bg1">
                                <a:lumMod val="50000"/>
                                <a:alpha val="0"/>
                              </a:schemeClr>
                            </a:solidFill>
                          </a:ln>
                          <a:solidFill>
                            <a:schemeClr val="tx1">
                              <a:lumMod val="85000"/>
                              <a:lumOff val="15000"/>
                            </a:schemeClr>
                          </a:solidFill>
                          <a:latin typeface="+mn-ea"/>
                          <a:ea typeface="+mn-ea"/>
                          <a:cs typeface="+mn-cs"/>
                        </a:rPr>
                        <a:t>미래에셋</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LW</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선순위</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NPL</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일반사모부동산투자신탁</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1</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종</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을 설정 </a:t>
                      </a:r>
                      <a:endParaRPr lang="en-US" altLang="ko-KR" sz="800" b="0" kern="0" dirty="0">
                        <a:ln>
                          <a:solidFill>
                            <a:schemeClr val="bg1">
                              <a:lumMod val="50000"/>
                              <a:alpha val="0"/>
                            </a:schemeClr>
                          </a:solidFill>
                        </a:ln>
                        <a:solidFill>
                          <a:schemeClr val="tx1">
                            <a:lumMod val="85000"/>
                            <a:lumOff val="15000"/>
                          </a:schemeClr>
                        </a:solidFill>
                        <a:latin typeface="+mn-ea"/>
                        <a:ea typeface="+mn-ea"/>
                        <a:cs typeface="+mn-cs"/>
                      </a:endParaRPr>
                    </a:p>
                    <a:p>
                      <a:pPr marL="90000" indent="-90000" algn="just" defTabSz="914400" rtl="0" eaLnBrk="1" fontAlgn="ctr" latinLnBrk="0" hangingPunct="1">
                        <a:lnSpc>
                          <a:spcPct val="110000"/>
                        </a:lnSpc>
                        <a:spcBef>
                          <a:spcPts val="300"/>
                        </a:spcBef>
                        <a:spcAft>
                          <a:spcPts val="300"/>
                        </a:spcAft>
                        <a:buFont typeface="Arial" panose="020B0604020202020204" pitchFamily="34" charset="0"/>
                        <a:buChar char="•"/>
                        <a:defRPr/>
                      </a:pP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a:t>
                      </a:r>
                      <a:r>
                        <a:rPr lang="ko-KR" altLang="en-US" sz="800" b="0" kern="0" dirty="0" err="1">
                          <a:ln>
                            <a:solidFill>
                              <a:schemeClr val="bg1">
                                <a:lumMod val="50000"/>
                                <a:alpha val="0"/>
                              </a:schemeClr>
                            </a:solidFill>
                          </a:ln>
                          <a:solidFill>
                            <a:schemeClr val="tx1">
                              <a:lumMod val="85000"/>
                              <a:lumOff val="15000"/>
                            </a:schemeClr>
                          </a:solidFill>
                          <a:latin typeface="+mn-ea"/>
                          <a:ea typeface="+mn-ea"/>
                          <a:cs typeface="+mn-cs"/>
                        </a:rPr>
                        <a:t>코람코자산신탁</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 </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국내 대표적인 부동산 자산운용사로</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 ’23</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년도 가장 큰 상품군으로 </a:t>
                      </a:r>
                      <a:r>
                        <a:rPr lang="en-US" altLang="ko-KR" sz="800" b="0" kern="0" dirty="0">
                          <a:ln>
                            <a:solidFill>
                              <a:schemeClr val="bg1">
                                <a:lumMod val="50000"/>
                                <a:alpha val="0"/>
                              </a:schemeClr>
                            </a:solidFill>
                          </a:ln>
                          <a:solidFill>
                            <a:schemeClr val="tx1">
                              <a:lumMod val="85000"/>
                              <a:lumOff val="15000"/>
                            </a:schemeClr>
                          </a:solidFill>
                          <a:latin typeface="+mn-ea"/>
                          <a:ea typeface="+mn-ea"/>
                          <a:cs typeface="+mn-cs"/>
                        </a:rPr>
                        <a:t>NPL</a:t>
                      </a:r>
                      <a:r>
                        <a:rPr lang="ko-KR" altLang="en-US" sz="800" b="0" kern="0" dirty="0">
                          <a:ln>
                            <a:solidFill>
                              <a:schemeClr val="bg1">
                                <a:lumMod val="50000"/>
                                <a:alpha val="0"/>
                              </a:schemeClr>
                            </a:solidFill>
                          </a:ln>
                          <a:solidFill>
                            <a:schemeClr val="tx1">
                              <a:lumMod val="85000"/>
                              <a:lumOff val="15000"/>
                            </a:schemeClr>
                          </a:solidFill>
                          <a:latin typeface="+mn-ea"/>
                          <a:ea typeface="+mn-ea"/>
                          <a:cs typeface="+mn-cs"/>
                        </a:rPr>
                        <a:t>을 꼽으며 사업성이 있으나 대출이 불가하여 사업이 중단된 사업장 위주로 투자를 계획 </a:t>
                      </a:r>
                      <a:endParaRPr lang="en-US" altLang="ko-KR" sz="800" b="0" kern="0" dirty="0">
                        <a:ln>
                          <a:solidFill>
                            <a:schemeClr val="bg1">
                              <a:lumMod val="50000"/>
                              <a:alpha val="0"/>
                            </a:schemeClr>
                          </a:solidFill>
                        </a:ln>
                        <a:solidFill>
                          <a:schemeClr val="tx1">
                            <a:lumMod val="85000"/>
                            <a:lumOff val="15000"/>
                          </a:schemeClr>
                        </a:solidFill>
                        <a:latin typeface="+mn-ea"/>
                        <a:ea typeface="+mn-ea"/>
                        <a:cs typeface="+mn-cs"/>
                      </a:endParaRPr>
                    </a:p>
                  </a:txBody>
                  <a:tcPr anchor="ctr">
                    <a:lnL w="6350" cap="flat" cmpd="sng" algn="ctr">
                      <a:solidFill>
                        <a:schemeClr val="bg1">
                          <a:lumMod val="8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85000"/>
                        </a:schemeClr>
                      </a:solidFill>
                      <a:prstDash val="solid"/>
                      <a:round/>
                      <a:headEnd type="none" w="med" len="med"/>
                      <a:tailEnd type="none" w="med" len="med"/>
                    </a:lnT>
                    <a:lnB w="635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927921204"/>
                  </a:ext>
                </a:extLst>
              </a:tr>
            </a:tbl>
          </a:graphicData>
        </a:graphic>
      </p:graphicFrame>
      <p:sp>
        <p:nvSpPr>
          <p:cNvPr id="26" name="직사각형 25">
            <a:extLst>
              <a:ext uri="{FF2B5EF4-FFF2-40B4-BE49-F238E27FC236}">
                <a16:creationId xmlns:a16="http://schemas.microsoft.com/office/drawing/2014/main" id="{084967FD-3B7A-4483-826A-CEE83B7AE4E8}"/>
              </a:ext>
            </a:extLst>
          </p:cNvPr>
          <p:cNvSpPr/>
          <p:nvPr/>
        </p:nvSpPr>
        <p:spPr>
          <a:xfrm>
            <a:off x="5842000" y="2565400"/>
            <a:ext cx="3575000" cy="3309066"/>
          </a:xfrm>
          <a:prstGeom prst="rect">
            <a:avLst/>
          </a:prstGeom>
          <a:solidFill>
            <a:schemeClr val="accent1">
              <a:alpha val="5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tIns="36000" bIns="36000" rtlCol="0" anchor="ctr"/>
          <a:lstStyle/>
          <a:p>
            <a:pPr algn="l">
              <a:spcBef>
                <a:spcPts val="300"/>
              </a:spcBef>
              <a:spcAft>
                <a:spcPts val="300"/>
              </a:spcAft>
            </a:pPr>
            <a:r>
              <a:rPr lang="ko-KR" altLang="en-US" sz="900" b="1" dirty="0">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rPr>
              <a:t>① 은행권 부실채권 규모 증가</a:t>
            </a:r>
            <a:r>
              <a:rPr lang="en-US" altLang="ko-KR" sz="900" b="1" dirty="0">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rPr>
              <a:t>… ’23</a:t>
            </a:r>
            <a:r>
              <a:rPr lang="ko-KR" altLang="en-US" sz="900" b="1" dirty="0">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rPr>
              <a:t>년 </a:t>
            </a:r>
            <a:r>
              <a:rPr lang="en-US" altLang="ko-KR" sz="900" b="1" dirty="0">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rPr>
              <a:t>3</a:t>
            </a:r>
            <a:r>
              <a:rPr lang="ko-KR" altLang="en-US" sz="900" b="1" dirty="0">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rPr>
              <a:t>월에만 </a:t>
            </a:r>
            <a:r>
              <a:rPr lang="en-US" altLang="ko-KR" sz="900" b="1" dirty="0">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rPr>
              <a:t>2.4</a:t>
            </a:r>
            <a:r>
              <a:rPr lang="ko-KR" altLang="en-US" sz="900" b="1" dirty="0">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rPr>
              <a:t>조 원 연체채권 정리 </a:t>
            </a:r>
            <a:endParaRPr lang="en-US" altLang="ko-KR" sz="1000" b="1" dirty="0">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endParaRPr>
          </a:p>
          <a:p>
            <a:pPr marL="171450" indent="-84138" algn="l">
              <a:spcBef>
                <a:spcPts val="300"/>
              </a:spcBef>
              <a:spcAft>
                <a:spcPts val="300"/>
              </a:spcAft>
              <a:buFontTx/>
              <a:buChar char="-"/>
            </a:pP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’23</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년 </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3</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월 말 기준 국내은행 부실채권 규모는 </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10.4</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조 원을 기록했으며</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 </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같은 기간 은행권은 재정 건전성 관리를 위해 </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2.4</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조 원에 달하는 연체채권을 정리 </a:t>
            </a:r>
            <a:endPar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endParaRPr>
          </a:p>
          <a:p>
            <a:pPr marL="171450" indent="-84138" algn="l">
              <a:spcBef>
                <a:spcPts val="300"/>
              </a:spcBef>
              <a:spcAft>
                <a:spcPts val="300"/>
              </a:spcAft>
              <a:buFontTx/>
              <a:buChar char="-"/>
            </a:pP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’23</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년 중 </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NPL </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규모가 크게 늘어날 것으로 예상되면서 </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NPL </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매입</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처리 구조조정 기관인 </a:t>
            </a:r>
            <a:r>
              <a:rPr lang="ko-KR" altLang="en-US" sz="800" dirty="0" err="1">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배드뱅크</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 설치에 대한 논의도 재부상하고 있음</a:t>
            </a:r>
            <a:endParaRPr lang="en-US" altLang="ko-KR" sz="800" b="1"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endParaRPr>
          </a:p>
          <a:p>
            <a:pPr algn="l">
              <a:spcBef>
                <a:spcPts val="300"/>
              </a:spcBef>
              <a:spcAft>
                <a:spcPts val="300"/>
              </a:spcAft>
            </a:pPr>
            <a:r>
              <a:rPr lang="ko-KR" altLang="en-US" sz="900" b="1" dirty="0">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rPr>
              <a:t>② 은행권 가계부채 부실</a:t>
            </a:r>
            <a:r>
              <a:rPr lang="en-US" altLang="ko-KR" sz="900" b="1" dirty="0">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rPr>
              <a:t>, ’23</a:t>
            </a:r>
            <a:r>
              <a:rPr lang="ko-KR" altLang="en-US" sz="900" b="1" dirty="0">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rPr>
              <a:t>년 말 </a:t>
            </a:r>
            <a:r>
              <a:rPr lang="en-US" altLang="ko-KR" sz="900" b="1" dirty="0">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rPr>
              <a:t>3</a:t>
            </a:r>
            <a:r>
              <a:rPr lang="ko-KR" altLang="en-US" sz="900" b="1" dirty="0">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rPr>
              <a:t>조 원까지 증가 가능성 </a:t>
            </a:r>
            <a:endParaRPr lang="en-US" altLang="ko-KR" sz="900" b="1" dirty="0">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endParaRPr>
          </a:p>
          <a:p>
            <a:pPr marL="171450" indent="-84138" algn="l">
              <a:spcBef>
                <a:spcPts val="300"/>
              </a:spcBef>
              <a:spcAft>
                <a:spcPts val="300"/>
              </a:spcAft>
              <a:buFontTx/>
              <a:buChar char="-"/>
            </a:pP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국내은행의 가계대출 중 </a:t>
            </a:r>
            <a:r>
              <a:rPr lang="ko-KR" altLang="en-US" sz="800" dirty="0" err="1">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고정이하여신이</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 ’</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22</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년 말 </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1.7</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조 원에서 </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’23</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년 말 </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3</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조 원까지 약 </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2</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배 늘어날 가능성 제기</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a:t>
            </a:r>
            <a:r>
              <a:rPr lang="ko-KR" altLang="en-US" sz="800" dirty="0" err="1">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이지언</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(’23.5.29), ‘</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국내은행 가계대출 리스크 예측</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 </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한국금융연구원</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a:t>
            </a:r>
          </a:p>
          <a:p>
            <a:pPr marL="171450" indent="-84138" algn="l">
              <a:spcBef>
                <a:spcPts val="300"/>
              </a:spcBef>
              <a:spcAft>
                <a:spcPts val="300"/>
              </a:spcAft>
              <a:buFontTx/>
              <a:buChar char="-"/>
            </a:pP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거시변수와 </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NPL </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비율 변화 모니터링과 가계대출 리스크 관리 필요성 강조</a:t>
            </a:r>
            <a:endPar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endParaRPr>
          </a:p>
          <a:p>
            <a:pPr algn="l">
              <a:spcBef>
                <a:spcPts val="300"/>
              </a:spcBef>
              <a:spcAft>
                <a:spcPts val="300"/>
              </a:spcAft>
            </a:pPr>
            <a:r>
              <a:rPr lang="ko-KR" altLang="en-US" sz="900" b="1" dirty="0">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rPr>
              <a:t>③ </a:t>
            </a:r>
            <a:r>
              <a:rPr lang="ko-KR" altLang="en-US" sz="900" b="1" dirty="0" err="1">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rPr>
              <a:t>금융위</a:t>
            </a:r>
            <a:r>
              <a:rPr lang="en-US" altLang="ko-KR" sz="900" b="1" dirty="0">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rPr>
              <a:t>, </a:t>
            </a:r>
            <a:r>
              <a:rPr lang="ko-KR" altLang="en-US" sz="900" b="1" dirty="0" err="1">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rPr>
              <a:t>금융사</a:t>
            </a:r>
            <a:r>
              <a:rPr lang="ko-KR" altLang="en-US" sz="900" b="1" dirty="0">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rPr>
              <a:t> 부실채권 민간 </a:t>
            </a:r>
            <a:r>
              <a:rPr lang="en-US" altLang="ko-KR" sz="900" b="1" dirty="0">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rPr>
              <a:t>NPL </a:t>
            </a:r>
            <a:r>
              <a:rPr lang="ko-KR" altLang="en-US" sz="900" b="1" dirty="0">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rPr>
              <a:t>투자사에 판매 허용 </a:t>
            </a:r>
            <a:endParaRPr lang="en-US" altLang="ko-KR" sz="900" b="1" dirty="0">
              <a:ln>
                <a:solidFill>
                  <a:schemeClr val="bg1">
                    <a:lumMod val="75000"/>
                    <a:alpha val="0"/>
                  </a:schemeClr>
                </a:solidFill>
              </a:ln>
              <a:solidFill>
                <a:schemeClr val="accent1"/>
              </a:solidFill>
              <a:latin typeface="KoPub돋움체 Medium" panose="02020603020101020101" pitchFamily="18" charset="-127"/>
              <a:ea typeface="KoPub돋움체 Medium" panose="02020603020101020101" pitchFamily="18" charset="-127"/>
            </a:endParaRPr>
          </a:p>
          <a:p>
            <a:pPr marL="171450" indent="-84138">
              <a:spcBef>
                <a:spcPts val="300"/>
              </a:spcBef>
              <a:spcAft>
                <a:spcPts val="300"/>
              </a:spcAft>
              <a:buFontTx/>
              <a:buChar char="-"/>
            </a:pP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금융위원회는 </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’23</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년 </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5</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월 </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31</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일 금융회사들이 개인 무담보 연체채권을 한국자산관리공사</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a:t>
            </a:r>
            <a:r>
              <a:rPr lang="ko-KR" altLang="en-US" sz="800" dirty="0" err="1">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캠코</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 </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외 민간 </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NPL </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전문투자회사에도 매각할 수 있도록 하는 </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개인 무담보대출 연체채권 매각 관련 개선 방안</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을 발표</a:t>
            </a:r>
            <a:endPar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endParaRPr>
          </a:p>
          <a:p>
            <a:pPr marL="171450" indent="-84138">
              <a:spcBef>
                <a:spcPts val="300"/>
              </a:spcBef>
              <a:spcAft>
                <a:spcPts val="300"/>
              </a:spcAft>
              <a:buFontTx/>
              <a:buChar char="-"/>
            </a:pP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최근 저축은행을 중심으로 건전성 관리를 위해 연체채권을 보다 적극적으로 정리할 필요성이 제기되면서 동 방안이 마련되었으며</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 </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이를 위해 </a:t>
            </a:r>
            <a:r>
              <a:rPr lang="ko-KR" altLang="en-US" sz="800" dirty="0" err="1">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개인연체채권</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 매입펀드 협약을 개정하기로 함</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(’23</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년 </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6</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월 중 개정</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a:t>
            </a:r>
            <a:r>
              <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시행 예정</a:t>
            </a:r>
            <a:r>
              <a:rPr lang="en-US" altLang="ko-KR"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rPr>
              <a:t>)</a:t>
            </a:r>
            <a:endParaRPr lang="ko-KR" altLang="en-US" sz="800" dirty="0">
              <a:ln>
                <a:solidFill>
                  <a:schemeClr val="bg1">
                    <a:lumMod val="75000"/>
                    <a:alpha val="0"/>
                  </a:schemeClr>
                </a:solidFill>
              </a:ln>
              <a:solidFill>
                <a:schemeClr val="tx1">
                  <a:lumMod val="75000"/>
                  <a:lumOff val="25000"/>
                </a:schemeClr>
              </a:solidFill>
              <a:latin typeface="KoPub돋움체 Medium" panose="02020603020101020101" pitchFamily="18" charset="-127"/>
              <a:ea typeface="KoPub돋움체 Medium" panose="02020603020101020101" pitchFamily="18" charset="-127"/>
            </a:endParaRPr>
          </a:p>
        </p:txBody>
      </p:sp>
    </p:spTree>
    <p:extLst>
      <p:ext uri="{BB962C8B-B14F-4D97-AF65-F5344CB8AC3E}">
        <p14:creationId xmlns:p14="http://schemas.microsoft.com/office/powerpoint/2010/main" val="210380178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ACEAFF"/>
        </a:solidFill>
        <a:effectLst/>
      </p:bgPr>
    </p:bg>
    <p:spTree>
      <p:nvGrpSpPr>
        <p:cNvPr id="1" name=""/>
        <p:cNvGrpSpPr/>
        <p:nvPr/>
      </p:nvGrpSpPr>
      <p:grpSpPr>
        <a:xfrm>
          <a:off x="0" y="0"/>
          <a:ext cx="0" cy="0"/>
          <a:chOff x="0" y="0"/>
          <a:chExt cx="0" cy="0"/>
        </a:xfrm>
      </p:grpSpPr>
      <p:sp>
        <p:nvSpPr>
          <p:cNvPr id="4" name="Rectangle 5">
            <a:extLst>
              <a:ext uri="{FF2B5EF4-FFF2-40B4-BE49-F238E27FC236}">
                <a16:creationId xmlns:a16="http://schemas.microsoft.com/office/drawing/2014/main" id="{DBE57E7B-4F4A-470E-ABD3-DD4D29FF3FA3}"/>
              </a:ext>
            </a:extLst>
          </p:cNvPr>
          <p:cNvSpPr>
            <a:spLocks/>
          </p:cNvSpPr>
          <p:nvPr/>
        </p:nvSpPr>
        <p:spPr>
          <a:xfrm>
            <a:off x="814388" y="1268413"/>
            <a:ext cx="6322834" cy="4407944"/>
          </a:xfrm>
          <a:prstGeom prst="rect">
            <a:avLst/>
          </a:prstGeom>
          <a:solidFill>
            <a:schemeClr val="bg1"/>
          </a:solidFill>
        </p:spPr>
        <p:txBody>
          <a:bodyPr vert="horz" lIns="180000" tIns="180000" rIns="180000" bIns="180000" rtlCol="0" anchor="t" anchorCtr="0">
            <a:noAutofit/>
          </a:bodyPr>
          <a:lstStyle/>
          <a:p>
            <a:pPr lvl="0">
              <a:lnSpc>
                <a:spcPct val="70000"/>
              </a:lnSpc>
              <a:spcBef>
                <a:spcPct val="0"/>
              </a:spcBef>
              <a:buNone/>
            </a:pPr>
            <a:endParaRPr lang="en-US" sz="8800" baseline="0" dirty="0" err="1">
              <a:solidFill>
                <a:schemeClr val="bg1"/>
              </a:solidFill>
              <a:latin typeface="KPMG Bold" panose="020B0803030202040204" pitchFamily="34" charset="0"/>
              <a:ea typeface="+mj-ea"/>
              <a:cs typeface="+mj-cs"/>
            </a:endParaRPr>
          </a:p>
        </p:txBody>
      </p:sp>
      <p:sp>
        <p:nvSpPr>
          <p:cNvPr id="5" name="Text Placeholder 3">
            <a:extLst>
              <a:ext uri="{FF2B5EF4-FFF2-40B4-BE49-F238E27FC236}">
                <a16:creationId xmlns:a16="http://schemas.microsoft.com/office/drawing/2014/main" id="{859AF789-79B7-40EF-8423-1ABFC633B0AD}"/>
              </a:ext>
            </a:extLst>
          </p:cNvPr>
          <p:cNvSpPr txBox="1">
            <a:spLocks/>
          </p:cNvSpPr>
          <p:nvPr/>
        </p:nvSpPr>
        <p:spPr>
          <a:xfrm>
            <a:off x="1050977" y="1439972"/>
            <a:ext cx="2658874" cy="722312"/>
          </a:xfrm>
          <a:prstGeom prst="rect">
            <a:avLst/>
          </a:prstGeom>
        </p:spPr>
        <p:txBody>
          <a:bodyPr vert="horz" lIns="0" tIns="0" rIns="0" bIns="0" rtlCol="0" anchor="t" anchorCtr="0">
            <a:noAutofit/>
          </a:bodyPr>
          <a:lstStyle>
            <a:lvl1pPr marL="0" indent="0" algn="l" defTabSz="914400" rtl="0" eaLnBrk="1" latinLnBrk="1" hangingPunct="1">
              <a:lnSpc>
                <a:spcPct val="80000"/>
              </a:lnSpc>
              <a:spcBef>
                <a:spcPts val="0"/>
              </a:spcBef>
              <a:spcAft>
                <a:spcPts val="600"/>
              </a:spcAft>
              <a:buFontTx/>
              <a:buNone/>
              <a:defRPr sz="6000" b="1" kern="1200">
                <a:solidFill>
                  <a:schemeClr val="tx2"/>
                </a:solidFill>
                <a:latin typeface="+mj-lt"/>
                <a:ea typeface="+mn-ea"/>
                <a:cs typeface="+mn-cs"/>
              </a:defRPr>
            </a:lvl1pPr>
            <a:lvl2pPr marL="0" indent="0" algn="l" defTabSz="914400" rtl="0" eaLnBrk="1" latinLnBrk="1" hangingPunct="1">
              <a:lnSpc>
                <a:spcPct val="100000"/>
              </a:lnSpc>
              <a:spcBef>
                <a:spcPts val="0"/>
              </a:spcBef>
              <a:spcAft>
                <a:spcPts val="600"/>
              </a:spcAft>
              <a:buFontTx/>
              <a:buNone/>
              <a:defRPr sz="900" kern="1200">
                <a:solidFill>
                  <a:schemeClr val="tx2"/>
                </a:solidFill>
                <a:latin typeface="+mj-lt"/>
                <a:ea typeface="+mn-ea"/>
                <a:cs typeface="+mn-cs"/>
              </a:defRPr>
            </a:lvl2pPr>
            <a:lvl3pPr marL="180000" indent="-180000" algn="l" defTabSz="914400" rtl="0" eaLnBrk="1" latinLnBrk="1" hangingPunct="1">
              <a:lnSpc>
                <a:spcPct val="100000"/>
              </a:lnSpc>
              <a:spcBef>
                <a:spcPts val="0"/>
              </a:spcBef>
              <a:spcAft>
                <a:spcPts val="600"/>
              </a:spcAft>
              <a:buClrTx/>
              <a:buFont typeface="Arial" panose="020B0604020202020204" pitchFamily="34" charset="0"/>
              <a:buChar char="•"/>
              <a:defRPr sz="900" kern="1200">
                <a:solidFill>
                  <a:schemeClr val="tx2"/>
                </a:solidFill>
                <a:latin typeface="+mj-lt"/>
                <a:ea typeface="+mn-ea"/>
                <a:cs typeface="+mn-cs"/>
              </a:defRPr>
            </a:lvl3pPr>
            <a:lvl4pPr marL="360000" indent="-180000" algn="l" defTabSz="914400" rtl="0" eaLnBrk="1" latinLnBrk="1" hangingPunct="1">
              <a:lnSpc>
                <a:spcPct val="100000"/>
              </a:lnSpc>
              <a:spcBef>
                <a:spcPts val="0"/>
              </a:spcBef>
              <a:spcAft>
                <a:spcPts val="600"/>
              </a:spcAft>
              <a:buClrTx/>
              <a:buFont typeface="Arial" panose="020B0604020202020204" pitchFamily="34" charset="0"/>
              <a:buChar char="-"/>
              <a:defRPr sz="900" kern="1200">
                <a:solidFill>
                  <a:schemeClr val="tx2"/>
                </a:solidFill>
                <a:latin typeface="+mj-lt"/>
                <a:ea typeface="+mn-ea"/>
                <a:cs typeface="+mn-cs"/>
              </a:defRPr>
            </a:lvl4pPr>
            <a:lvl5pPr marL="540000" indent="-180000" algn="l" defTabSz="914400" rtl="0" eaLnBrk="1" latinLnBrk="1" hangingPunct="1">
              <a:lnSpc>
                <a:spcPct val="100000"/>
              </a:lnSpc>
              <a:spcBef>
                <a:spcPts val="0"/>
              </a:spcBef>
              <a:spcAft>
                <a:spcPts val="600"/>
              </a:spcAft>
              <a:buClrTx/>
              <a:buFont typeface="Arial" panose="020B0604020202020204" pitchFamily="34" charset="0"/>
              <a:buChar char="•"/>
              <a:defRPr sz="900" kern="1200" baseline="0">
                <a:solidFill>
                  <a:schemeClr val="tx2"/>
                </a:solidFill>
                <a:latin typeface="+mj-lt"/>
                <a:ea typeface="+mn-ea"/>
                <a:cs typeface="+mn-cs"/>
              </a:defRPr>
            </a:lvl5pPr>
            <a:lvl6pPr marL="1098000" indent="-2304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1" hangingPunct="1">
              <a:lnSpc>
                <a:spcPct val="80000"/>
              </a:lnSpc>
              <a:spcBef>
                <a:spcPts val="0"/>
              </a:spcBef>
              <a:spcAft>
                <a:spcPts val="600"/>
              </a:spcAft>
              <a:buClrTx/>
              <a:buSzTx/>
              <a:buFontTx/>
              <a:buNone/>
              <a:tabLst/>
              <a:defRPr/>
            </a:pPr>
            <a:r>
              <a:rPr kumimoji="0" lang="en-US" sz="5400" b="1" i="0" u="none" strike="noStrike" kern="1200" cap="none" spc="0" normalizeH="0" baseline="0" noProof="0" dirty="0">
                <a:ln>
                  <a:solidFill>
                    <a:schemeClr val="accent1">
                      <a:alpha val="0"/>
                    </a:schemeClr>
                  </a:solidFill>
                </a:ln>
                <a:solidFill>
                  <a:srgbClr val="00338D"/>
                </a:solidFill>
                <a:effectLst/>
                <a:uLnTx/>
                <a:uFillTx/>
                <a:latin typeface="KPMG Bold"/>
                <a:ea typeface="+mn-ea"/>
                <a:cs typeface="+mn-cs"/>
              </a:rPr>
              <a:t>Contents</a:t>
            </a:r>
          </a:p>
        </p:txBody>
      </p:sp>
      <p:graphicFrame>
        <p:nvGraphicFramePr>
          <p:cNvPr id="6" name="Table 24">
            <a:extLst>
              <a:ext uri="{FF2B5EF4-FFF2-40B4-BE49-F238E27FC236}">
                <a16:creationId xmlns:a16="http://schemas.microsoft.com/office/drawing/2014/main" id="{41CB2622-6F16-4C44-8714-E9A0A3559D39}"/>
              </a:ext>
            </a:extLst>
          </p:cNvPr>
          <p:cNvGraphicFramePr>
            <a:graphicFrameLocks/>
          </p:cNvGraphicFramePr>
          <p:nvPr>
            <p:extLst>
              <p:ext uri="{D42A27DB-BD31-4B8C-83A1-F6EECF244321}">
                <p14:modId xmlns:p14="http://schemas.microsoft.com/office/powerpoint/2010/main" val="666600909"/>
              </p:ext>
            </p:extLst>
          </p:nvPr>
        </p:nvGraphicFramePr>
        <p:xfrm>
          <a:off x="1050977" y="2414652"/>
          <a:ext cx="5849657" cy="2340000"/>
        </p:xfrm>
        <a:graphic>
          <a:graphicData uri="http://schemas.openxmlformats.org/drawingml/2006/table">
            <a:tbl>
              <a:tblPr firstRow="1" bandRow="1"/>
              <a:tblGrid>
                <a:gridCol w="558067">
                  <a:extLst>
                    <a:ext uri="{9D8B030D-6E8A-4147-A177-3AD203B41FA5}">
                      <a16:colId xmlns:a16="http://schemas.microsoft.com/office/drawing/2014/main" val="3168549752"/>
                    </a:ext>
                  </a:extLst>
                </a:gridCol>
                <a:gridCol w="4690223">
                  <a:extLst>
                    <a:ext uri="{9D8B030D-6E8A-4147-A177-3AD203B41FA5}">
                      <a16:colId xmlns:a16="http://schemas.microsoft.com/office/drawing/2014/main" val="620299569"/>
                    </a:ext>
                  </a:extLst>
                </a:gridCol>
                <a:gridCol w="601367">
                  <a:extLst>
                    <a:ext uri="{9D8B030D-6E8A-4147-A177-3AD203B41FA5}">
                      <a16:colId xmlns:a16="http://schemas.microsoft.com/office/drawing/2014/main" val="1172101712"/>
                    </a:ext>
                  </a:extLst>
                </a:gridCol>
              </a:tblGrid>
              <a:tr h="468000">
                <a:tc>
                  <a:txBody>
                    <a:bodyPr/>
                    <a:lstStyle/>
                    <a:p>
                      <a:r>
                        <a:rPr lang="en-GB" sz="1500" b="0" dirty="0">
                          <a:ln>
                            <a:solidFill>
                              <a:schemeClr val="accent1">
                                <a:alpha val="0"/>
                              </a:schemeClr>
                            </a:solidFill>
                          </a:ln>
                          <a:solidFill>
                            <a:schemeClr val="tx2"/>
                          </a:solidFill>
                          <a:latin typeface="+mn-ea"/>
                          <a:ea typeface="+mn-ea"/>
                        </a:rPr>
                        <a:t>I.</a:t>
                      </a:r>
                    </a:p>
                  </a:txBody>
                  <a:tcPr marL="108000" marR="0" marT="0" marB="0" anchor="ctr">
                    <a:lnL w="12700" cmpd="sng">
                      <a:noFill/>
                    </a:lnL>
                    <a:lnR w="12700" cmpd="sng">
                      <a:noFill/>
                    </a:lnR>
                    <a:lnT w="6350" cap="flat" cmpd="sng" algn="ctr">
                      <a:no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b="1" kern="1200">
                          <a:solidFill>
                            <a:schemeClr val="lt1"/>
                          </a:solidFill>
                          <a:latin typeface="Arial"/>
                        </a:defRPr>
                      </a:lvl1pPr>
                      <a:lvl2pPr marL="457200" algn="l" defTabSz="914400" rtl="0" eaLnBrk="1" latinLnBrk="1" hangingPunct="1">
                        <a:defRPr sz="1800" b="1" kern="1200">
                          <a:solidFill>
                            <a:schemeClr val="lt1"/>
                          </a:solidFill>
                          <a:latin typeface="Arial"/>
                        </a:defRPr>
                      </a:lvl2pPr>
                      <a:lvl3pPr marL="914400" algn="l" defTabSz="914400" rtl="0" eaLnBrk="1" latinLnBrk="1" hangingPunct="1">
                        <a:defRPr sz="1800" b="1" kern="1200">
                          <a:solidFill>
                            <a:schemeClr val="lt1"/>
                          </a:solidFill>
                          <a:latin typeface="Arial"/>
                        </a:defRPr>
                      </a:lvl3pPr>
                      <a:lvl4pPr marL="1371600" algn="l" defTabSz="914400" rtl="0" eaLnBrk="1" latinLnBrk="1" hangingPunct="1">
                        <a:defRPr sz="1800" b="1" kern="1200">
                          <a:solidFill>
                            <a:schemeClr val="lt1"/>
                          </a:solidFill>
                          <a:latin typeface="Arial"/>
                        </a:defRPr>
                      </a:lvl4pPr>
                      <a:lvl5pPr marL="1828800" algn="l" defTabSz="914400" rtl="0" eaLnBrk="1" latinLnBrk="1" hangingPunct="1">
                        <a:defRPr sz="1800" b="1" kern="1200">
                          <a:solidFill>
                            <a:schemeClr val="lt1"/>
                          </a:solidFill>
                          <a:latin typeface="Arial"/>
                        </a:defRPr>
                      </a:lvl5pPr>
                      <a:lvl6pPr marL="2286000" algn="l" defTabSz="914400" rtl="0" eaLnBrk="1" latinLnBrk="1" hangingPunct="1">
                        <a:defRPr sz="1800" b="1" kern="1200">
                          <a:solidFill>
                            <a:schemeClr val="lt1"/>
                          </a:solidFill>
                          <a:latin typeface="Arial"/>
                        </a:defRPr>
                      </a:lvl6pPr>
                      <a:lvl7pPr marL="2743200" algn="l" defTabSz="914400" rtl="0" eaLnBrk="1" latinLnBrk="1" hangingPunct="1">
                        <a:defRPr sz="1800" b="1" kern="1200">
                          <a:solidFill>
                            <a:schemeClr val="lt1"/>
                          </a:solidFill>
                          <a:latin typeface="Arial"/>
                        </a:defRPr>
                      </a:lvl7pPr>
                      <a:lvl8pPr marL="3200400" algn="l" defTabSz="914400" rtl="0" eaLnBrk="1" latinLnBrk="1" hangingPunct="1">
                        <a:defRPr sz="1800" b="1" kern="1200">
                          <a:solidFill>
                            <a:schemeClr val="lt1"/>
                          </a:solidFill>
                          <a:latin typeface="Arial"/>
                        </a:defRPr>
                      </a:lvl8pPr>
                      <a:lvl9pPr marL="3657600" algn="l" defTabSz="914400" rtl="0" eaLnBrk="1" latinLnBrk="1" hangingPunct="1">
                        <a:defRPr sz="1800" b="1" kern="1200">
                          <a:solidFill>
                            <a:schemeClr val="lt1"/>
                          </a:solidFill>
                          <a:latin typeface="Arial"/>
                        </a:defRPr>
                      </a:lvl9pPr>
                    </a:lstStyle>
                    <a:p>
                      <a:r>
                        <a:rPr lang="ko-KR" altLang="en-US" sz="1500" b="0" dirty="0">
                          <a:ln>
                            <a:solidFill>
                              <a:schemeClr val="accent1">
                                <a:alpha val="0"/>
                              </a:schemeClr>
                            </a:solidFill>
                          </a:ln>
                          <a:solidFill>
                            <a:schemeClr val="tx2"/>
                          </a:solidFill>
                          <a:latin typeface="+mn-ea"/>
                          <a:ea typeface="+mn-ea"/>
                        </a:rPr>
                        <a:t>국내외</a:t>
                      </a:r>
                      <a:r>
                        <a:rPr lang="en-US" sz="1500" b="0" dirty="0">
                          <a:ln>
                            <a:solidFill>
                              <a:schemeClr val="accent1">
                                <a:alpha val="0"/>
                              </a:schemeClr>
                            </a:solidFill>
                          </a:ln>
                          <a:solidFill>
                            <a:schemeClr val="tx2"/>
                          </a:solidFill>
                          <a:latin typeface="+mn-ea"/>
                          <a:ea typeface="+mn-ea"/>
                        </a:rPr>
                        <a:t> </a:t>
                      </a:r>
                      <a:r>
                        <a:rPr lang="ko-KR" altLang="en-US" sz="1500" b="0" dirty="0">
                          <a:ln>
                            <a:solidFill>
                              <a:schemeClr val="accent1">
                                <a:alpha val="0"/>
                              </a:schemeClr>
                            </a:solidFill>
                          </a:ln>
                          <a:solidFill>
                            <a:schemeClr val="tx2"/>
                          </a:solidFill>
                          <a:latin typeface="+mn-ea"/>
                          <a:ea typeface="+mn-ea"/>
                        </a:rPr>
                        <a:t>경제 동향</a:t>
                      </a:r>
                      <a:endParaRPr lang="en-GB" sz="1500" b="0" dirty="0">
                        <a:ln>
                          <a:solidFill>
                            <a:schemeClr val="accent1">
                              <a:alpha val="0"/>
                            </a:schemeClr>
                          </a:solidFill>
                        </a:ln>
                        <a:solidFill>
                          <a:schemeClr val="tx2"/>
                        </a:solidFill>
                        <a:latin typeface="+mn-ea"/>
                        <a:ea typeface="+mn-ea"/>
                      </a:endParaRPr>
                    </a:p>
                  </a:txBody>
                  <a:tcPr marL="0" marR="0" marT="0" marB="0" anchor="ctr">
                    <a:lnL w="12700" cmpd="sng">
                      <a:noFill/>
                    </a:lnL>
                    <a:lnR w="12700" cmpd="sng">
                      <a:noFill/>
                    </a:lnR>
                    <a:lnT w="6350" cap="flat" cmpd="sng" algn="ctr">
                      <a:no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b="1" kern="1200">
                          <a:solidFill>
                            <a:schemeClr val="lt1"/>
                          </a:solidFill>
                          <a:latin typeface="Arial"/>
                        </a:defRPr>
                      </a:lvl1pPr>
                      <a:lvl2pPr marL="457200" algn="l" defTabSz="914400" rtl="0" eaLnBrk="1" latinLnBrk="1" hangingPunct="1">
                        <a:defRPr sz="1800" b="1" kern="1200">
                          <a:solidFill>
                            <a:schemeClr val="lt1"/>
                          </a:solidFill>
                          <a:latin typeface="Arial"/>
                        </a:defRPr>
                      </a:lvl2pPr>
                      <a:lvl3pPr marL="914400" algn="l" defTabSz="914400" rtl="0" eaLnBrk="1" latinLnBrk="1" hangingPunct="1">
                        <a:defRPr sz="1800" b="1" kern="1200">
                          <a:solidFill>
                            <a:schemeClr val="lt1"/>
                          </a:solidFill>
                          <a:latin typeface="Arial"/>
                        </a:defRPr>
                      </a:lvl3pPr>
                      <a:lvl4pPr marL="1371600" algn="l" defTabSz="914400" rtl="0" eaLnBrk="1" latinLnBrk="1" hangingPunct="1">
                        <a:defRPr sz="1800" b="1" kern="1200">
                          <a:solidFill>
                            <a:schemeClr val="lt1"/>
                          </a:solidFill>
                          <a:latin typeface="Arial"/>
                        </a:defRPr>
                      </a:lvl4pPr>
                      <a:lvl5pPr marL="1828800" algn="l" defTabSz="914400" rtl="0" eaLnBrk="1" latinLnBrk="1" hangingPunct="1">
                        <a:defRPr sz="1800" b="1" kern="1200">
                          <a:solidFill>
                            <a:schemeClr val="lt1"/>
                          </a:solidFill>
                          <a:latin typeface="Arial"/>
                        </a:defRPr>
                      </a:lvl5pPr>
                      <a:lvl6pPr marL="2286000" algn="l" defTabSz="914400" rtl="0" eaLnBrk="1" latinLnBrk="1" hangingPunct="1">
                        <a:defRPr sz="1800" b="1" kern="1200">
                          <a:solidFill>
                            <a:schemeClr val="lt1"/>
                          </a:solidFill>
                          <a:latin typeface="Arial"/>
                        </a:defRPr>
                      </a:lvl6pPr>
                      <a:lvl7pPr marL="2743200" algn="l" defTabSz="914400" rtl="0" eaLnBrk="1" latinLnBrk="1" hangingPunct="1">
                        <a:defRPr sz="1800" b="1" kern="1200">
                          <a:solidFill>
                            <a:schemeClr val="lt1"/>
                          </a:solidFill>
                          <a:latin typeface="Arial"/>
                        </a:defRPr>
                      </a:lvl7pPr>
                      <a:lvl8pPr marL="3200400" algn="l" defTabSz="914400" rtl="0" eaLnBrk="1" latinLnBrk="1" hangingPunct="1">
                        <a:defRPr sz="1800" b="1" kern="1200">
                          <a:solidFill>
                            <a:schemeClr val="lt1"/>
                          </a:solidFill>
                          <a:latin typeface="Arial"/>
                        </a:defRPr>
                      </a:lvl8pPr>
                      <a:lvl9pPr marL="3657600" algn="l" defTabSz="914400" rtl="0" eaLnBrk="1" latinLnBrk="1" hangingPunct="1">
                        <a:defRPr sz="1800" b="1" kern="1200">
                          <a:solidFill>
                            <a:schemeClr val="lt1"/>
                          </a:solidFill>
                          <a:latin typeface="Arial"/>
                        </a:defRPr>
                      </a:lvl9pPr>
                    </a:lstStyle>
                    <a:p>
                      <a:pPr algn="r"/>
                      <a:r>
                        <a:rPr lang="en-GB" sz="1500" b="0" dirty="0">
                          <a:ln>
                            <a:solidFill>
                              <a:schemeClr val="accent1">
                                <a:alpha val="0"/>
                              </a:schemeClr>
                            </a:solidFill>
                          </a:ln>
                          <a:solidFill>
                            <a:schemeClr val="tx2"/>
                          </a:solidFill>
                          <a:latin typeface="+mn-ea"/>
                          <a:ea typeface="+mn-ea"/>
                        </a:rPr>
                        <a:t>2</a:t>
                      </a:r>
                    </a:p>
                  </a:txBody>
                  <a:tcPr marL="80189" marR="108000" marT="0" marB="0" anchor="ctr">
                    <a:lnL w="12700" cmpd="sng">
                      <a:noFill/>
                    </a:lnL>
                    <a:lnR w="12700" cmpd="sng">
                      <a:noFill/>
                    </a:lnR>
                    <a:lnT w="6350" cap="flat" cmpd="sng" algn="ctr">
                      <a:no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49216587"/>
                  </a:ext>
                </a:extLst>
              </a:tr>
              <a:tr h="4680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500" b="0" i="0" u="none" strike="noStrike" kern="1200" cap="none" spc="0" normalizeH="0" baseline="0" noProof="0" dirty="0">
                          <a:ln>
                            <a:solidFill>
                              <a:schemeClr val="accent1">
                                <a:alpha val="0"/>
                              </a:schemeClr>
                            </a:solidFill>
                          </a:ln>
                          <a:solidFill>
                            <a:srgbClr val="00338D"/>
                          </a:solidFill>
                          <a:effectLst/>
                          <a:uLnTx/>
                          <a:uFillTx/>
                          <a:latin typeface="+mn-lt"/>
                          <a:ea typeface="+mn-ea"/>
                          <a:cs typeface="+mn-cs"/>
                        </a:rPr>
                        <a:t>II.</a:t>
                      </a:r>
                    </a:p>
                  </a:txBody>
                  <a:tcPr marL="10800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ko-KR" altLang="en-US" sz="1500" b="0" i="0" u="none" strike="noStrike" kern="1200" cap="none" spc="0" normalizeH="0" baseline="0" noProof="0" dirty="0">
                          <a:ln>
                            <a:solidFill>
                              <a:schemeClr val="accent1">
                                <a:alpha val="0"/>
                              </a:schemeClr>
                            </a:solidFill>
                          </a:ln>
                          <a:solidFill>
                            <a:srgbClr val="00338D"/>
                          </a:solidFill>
                          <a:effectLst/>
                          <a:uLnTx/>
                          <a:uFillTx/>
                          <a:latin typeface="+mn-ea"/>
                          <a:ea typeface="+mn-ea"/>
                          <a:cs typeface="+mn-cs"/>
                        </a:rPr>
                        <a:t>국내 금융안정 상황 진단</a:t>
                      </a:r>
                    </a:p>
                  </a:txBody>
                  <a:tcPr marL="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algn="r"/>
                      <a:r>
                        <a:rPr lang="en-GB" sz="1500" b="0" dirty="0">
                          <a:ln>
                            <a:solidFill>
                              <a:schemeClr val="accent1">
                                <a:alpha val="0"/>
                              </a:schemeClr>
                            </a:solidFill>
                          </a:ln>
                          <a:solidFill>
                            <a:srgbClr val="00338D"/>
                          </a:solidFill>
                          <a:latin typeface="+mn-lt"/>
                        </a:rPr>
                        <a:t>10</a:t>
                      </a:r>
                    </a:p>
                  </a:txBody>
                  <a:tcPr marL="80189" marR="10800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60955894"/>
                  </a:ext>
                </a:extLst>
              </a:tr>
              <a:tr h="4680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500" b="0" i="0" u="none" strike="noStrike" kern="1200" cap="none" spc="0" normalizeH="0" baseline="0" noProof="0" dirty="0">
                          <a:ln>
                            <a:solidFill>
                              <a:schemeClr val="accent1">
                                <a:alpha val="0"/>
                              </a:schemeClr>
                            </a:solidFill>
                          </a:ln>
                          <a:solidFill>
                            <a:srgbClr val="00338D"/>
                          </a:solidFill>
                          <a:effectLst/>
                          <a:uLnTx/>
                          <a:uFillTx/>
                          <a:latin typeface="+mn-lt"/>
                          <a:ea typeface="+mn-ea"/>
                          <a:cs typeface="+mn-cs"/>
                        </a:rPr>
                        <a:t>III.</a:t>
                      </a:r>
                    </a:p>
                  </a:txBody>
                  <a:tcPr marL="10800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ko-KR" altLang="en-US" sz="1500" b="0" i="0" u="none" strike="noStrike" kern="1200" cap="none" spc="0" normalizeH="0" baseline="0" noProof="0" dirty="0">
                          <a:ln>
                            <a:solidFill>
                              <a:schemeClr val="accent1">
                                <a:alpha val="0"/>
                              </a:schemeClr>
                            </a:solidFill>
                          </a:ln>
                          <a:solidFill>
                            <a:srgbClr val="00338D"/>
                          </a:solidFill>
                          <a:effectLst/>
                          <a:uLnTx/>
                          <a:uFillTx/>
                          <a:latin typeface="+mn-ea"/>
                          <a:ea typeface="+mn-ea"/>
                          <a:cs typeface="+mn-cs"/>
                        </a:rPr>
                        <a:t>국내 부실채권</a:t>
                      </a:r>
                      <a:r>
                        <a:rPr kumimoji="0" lang="en-US" altLang="ko-KR" sz="1500" b="0" i="0" u="none" strike="noStrike" kern="1200" cap="none" spc="0" normalizeH="0" baseline="0" noProof="0" dirty="0">
                          <a:ln>
                            <a:solidFill>
                              <a:schemeClr val="accent1">
                                <a:alpha val="0"/>
                              </a:schemeClr>
                            </a:solidFill>
                          </a:ln>
                          <a:solidFill>
                            <a:srgbClr val="00338D"/>
                          </a:solidFill>
                          <a:effectLst/>
                          <a:uLnTx/>
                          <a:uFillTx/>
                          <a:latin typeface="+mn-ea"/>
                          <a:ea typeface="+mn-ea"/>
                          <a:cs typeface="+mn-cs"/>
                        </a:rPr>
                        <a:t>(NPL) </a:t>
                      </a:r>
                      <a:r>
                        <a:rPr kumimoji="0" lang="ko-KR" altLang="en-US" sz="1500" b="0" i="0" u="none" strike="noStrike" kern="1200" cap="none" spc="0" normalizeH="0" baseline="0" noProof="0" dirty="0">
                          <a:ln>
                            <a:solidFill>
                              <a:schemeClr val="accent1">
                                <a:alpha val="0"/>
                              </a:schemeClr>
                            </a:solidFill>
                          </a:ln>
                          <a:solidFill>
                            <a:srgbClr val="00338D"/>
                          </a:solidFill>
                          <a:effectLst/>
                          <a:uLnTx/>
                          <a:uFillTx/>
                          <a:latin typeface="+mn-ea"/>
                          <a:ea typeface="+mn-ea"/>
                          <a:cs typeface="+mn-cs"/>
                        </a:rPr>
                        <a:t>시장 동향</a:t>
                      </a:r>
                    </a:p>
                  </a:txBody>
                  <a:tcPr marL="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GB" sz="1500" b="0" i="0" u="none" strike="noStrike" kern="1200" cap="none" spc="0" normalizeH="0" baseline="0" dirty="0">
                          <a:ln>
                            <a:solidFill>
                              <a:schemeClr val="accent1">
                                <a:alpha val="0"/>
                              </a:schemeClr>
                            </a:solidFill>
                          </a:ln>
                          <a:solidFill>
                            <a:srgbClr val="00338D"/>
                          </a:solidFill>
                          <a:effectLst/>
                          <a:uLnTx/>
                          <a:uFillTx/>
                          <a:latin typeface="+mn-lt"/>
                          <a:ea typeface="+mn-ea"/>
                          <a:cs typeface="+mn-cs"/>
                        </a:rPr>
                        <a:t>21</a:t>
                      </a:r>
                    </a:p>
                  </a:txBody>
                  <a:tcPr marL="80189" marR="10800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51883591"/>
                  </a:ext>
                </a:extLst>
              </a:tr>
              <a:tr h="4680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500" b="0" i="0" u="none" strike="noStrike" kern="1200" cap="none" spc="0" normalizeH="0" baseline="0" noProof="0" dirty="0">
                          <a:ln>
                            <a:solidFill>
                              <a:schemeClr val="accent1">
                                <a:alpha val="0"/>
                              </a:schemeClr>
                            </a:solidFill>
                          </a:ln>
                          <a:solidFill>
                            <a:srgbClr val="00338D"/>
                          </a:solidFill>
                          <a:effectLst/>
                          <a:uLnTx/>
                          <a:uFillTx/>
                          <a:latin typeface="+mn-lt"/>
                          <a:ea typeface="+mn-ea"/>
                          <a:cs typeface="+mn-cs"/>
                        </a:rPr>
                        <a:t>IV.</a:t>
                      </a:r>
                    </a:p>
                  </a:txBody>
                  <a:tcPr marL="10800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ko-KR" altLang="en-US" sz="1500" b="0" i="0" u="none" strike="noStrike" kern="1200" cap="none" spc="0" normalizeH="0" baseline="0" noProof="0" dirty="0">
                          <a:ln>
                            <a:solidFill>
                              <a:schemeClr val="accent1">
                                <a:alpha val="0"/>
                              </a:schemeClr>
                            </a:solidFill>
                          </a:ln>
                          <a:solidFill>
                            <a:srgbClr val="00338D"/>
                          </a:solidFill>
                          <a:effectLst/>
                          <a:uLnTx/>
                          <a:uFillTx/>
                          <a:latin typeface="+mn-ea"/>
                          <a:ea typeface="+mn-ea"/>
                          <a:cs typeface="+mn-cs"/>
                        </a:rPr>
                        <a:t>국내 부실채권</a:t>
                      </a:r>
                      <a:r>
                        <a:rPr kumimoji="0" lang="en-US" altLang="ko-KR" sz="1500" b="0" i="0" u="none" strike="noStrike" kern="1200" cap="none" spc="0" normalizeH="0" baseline="0" noProof="0" dirty="0">
                          <a:ln>
                            <a:solidFill>
                              <a:schemeClr val="accent1">
                                <a:alpha val="0"/>
                              </a:schemeClr>
                            </a:solidFill>
                          </a:ln>
                          <a:solidFill>
                            <a:srgbClr val="00338D"/>
                          </a:solidFill>
                          <a:effectLst/>
                          <a:uLnTx/>
                          <a:uFillTx/>
                          <a:latin typeface="+mn-ea"/>
                          <a:ea typeface="+mn-ea"/>
                          <a:cs typeface="+mn-cs"/>
                        </a:rPr>
                        <a:t>(NPL) </a:t>
                      </a:r>
                      <a:r>
                        <a:rPr kumimoji="0" lang="ko-KR" altLang="en-US" sz="1500" b="0" i="0" u="none" strike="noStrike" kern="1200" cap="none" spc="0" normalizeH="0" baseline="0" noProof="0" dirty="0">
                          <a:ln>
                            <a:solidFill>
                              <a:schemeClr val="accent1">
                                <a:alpha val="0"/>
                              </a:schemeClr>
                            </a:solidFill>
                          </a:ln>
                          <a:solidFill>
                            <a:srgbClr val="00338D"/>
                          </a:solidFill>
                          <a:effectLst/>
                          <a:uLnTx/>
                          <a:uFillTx/>
                          <a:latin typeface="+mn-ea"/>
                          <a:ea typeface="+mn-ea"/>
                          <a:cs typeface="+mn-cs"/>
                        </a:rPr>
                        <a:t>시장 주요</a:t>
                      </a:r>
                      <a:r>
                        <a:rPr kumimoji="0" lang="en-US" altLang="ko-KR" sz="1500" b="0" i="0" u="none" strike="noStrike" kern="1200" cap="none" spc="0" normalizeH="0" baseline="0" noProof="0" dirty="0">
                          <a:ln>
                            <a:solidFill>
                              <a:schemeClr val="accent1">
                                <a:alpha val="0"/>
                              </a:schemeClr>
                            </a:solidFill>
                          </a:ln>
                          <a:solidFill>
                            <a:srgbClr val="00338D"/>
                          </a:solidFill>
                          <a:effectLst/>
                          <a:uLnTx/>
                          <a:uFillTx/>
                          <a:latin typeface="+mn-ea"/>
                          <a:ea typeface="+mn-ea"/>
                          <a:cs typeface="+mn-cs"/>
                        </a:rPr>
                        <a:t> </a:t>
                      </a:r>
                      <a:r>
                        <a:rPr kumimoji="0" lang="ko-KR" altLang="en-US" sz="1500" b="0" i="0" u="none" strike="noStrike" kern="1200" cap="none" spc="0" normalizeH="0" baseline="0" noProof="0" dirty="0">
                          <a:ln>
                            <a:solidFill>
                              <a:schemeClr val="accent1">
                                <a:alpha val="0"/>
                              </a:schemeClr>
                            </a:solidFill>
                          </a:ln>
                          <a:solidFill>
                            <a:srgbClr val="00338D"/>
                          </a:solidFill>
                          <a:effectLst/>
                          <a:uLnTx/>
                          <a:uFillTx/>
                          <a:latin typeface="+mn-ea"/>
                          <a:ea typeface="+mn-ea"/>
                          <a:cs typeface="+mn-cs"/>
                        </a:rPr>
                        <a:t>이슈 </a:t>
                      </a:r>
                    </a:p>
                  </a:txBody>
                  <a:tcPr marL="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algn="r"/>
                      <a:r>
                        <a:rPr lang="en-GB" sz="1500" b="0" dirty="0">
                          <a:ln>
                            <a:solidFill>
                              <a:schemeClr val="accent1">
                                <a:alpha val="0"/>
                              </a:schemeClr>
                            </a:solidFill>
                          </a:ln>
                          <a:solidFill>
                            <a:srgbClr val="00338D"/>
                          </a:solidFill>
                          <a:latin typeface="+mn-lt"/>
                        </a:rPr>
                        <a:t>31</a:t>
                      </a:r>
                    </a:p>
                  </a:txBody>
                  <a:tcPr marL="80189" marR="10800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61208978"/>
                  </a:ext>
                </a:extLst>
              </a:tr>
              <a:tr h="4680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500" b="1" i="0" u="none" strike="noStrike" kern="1200" cap="none" spc="0" normalizeH="0" baseline="0" noProof="0" dirty="0">
                          <a:ln>
                            <a:solidFill>
                              <a:schemeClr val="accent1">
                                <a:alpha val="0"/>
                              </a:schemeClr>
                            </a:solidFill>
                          </a:ln>
                          <a:solidFill>
                            <a:schemeClr val="bg1"/>
                          </a:solidFill>
                          <a:effectLst/>
                          <a:uLnTx/>
                          <a:uFillTx/>
                          <a:latin typeface="+mn-lt"/>
                          <a:ea typeface="+mn-ea"/>
                          <a:cs typeface="+mn-cs"/>
                        </a:rPr>
                        <a:t>V.</a:t>
                      </a:r>
                    </a:p>
                  </a:txBody>
                  <a:tcPr marL="10800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ko-KR" sz="1500" b="1" i="0" u="none" strike="noStrike" kern="1200" cap="none" spc="0" normalizeH="0" baseline="0" noProof="0" dirty="0">
                          <a:ln>
                            <a:solidFill>
                              <a:schemeClr val="accent1">
                                <a:alpha val="0"/>
                              </a:schemeClr>
                            </a:solidFill>
                          </a:ln>
                          <a:solidFill>
                            <a:schemeClr val="bg1"/>
                          </a:solidFill>
                          <a:effectLst/>
                          <a:uLnTx/>
                          <a:uFillTx/>
                          <a:latin typeface="+mn-ea"/>
                          <a:ea typeface="+mn-ea"/>
                          <a:cs typeface="+mn-cs"/>
                        </a:rPr>
                        <a:t>2023</a:t>
                      </a:r>
                      <a:r>
                        <a:rPr kumimoji="0" lang="ko-KR" altLang="en-US" sz="1500" b="1" i="0" u="none" strike="noStrike" kern="1200" cap="none" spc="0" normalizeH="0" baseline="0" noProof="0" dirty="0">
                          <a:ln>
                            <a:solidFill>
                              <a:schemeClr val="accent1">
                                <a:alpha val="0"/>
                              </a:schemeClr>
                            </a:solidFill>
                          </a:ln>
                          <a:solidFill>
                            <a:schemeClr val="bg1"/>
                          </a:solidFill>
                          <a:effectLst/>
                          <a:uLnTx/>
                          <a:uFillTx/>
                          <a:latin typeface="+mn-ea"/>
                          <a:ea typeface="+mn-ea"/>
                          <a:cs typeface="+mn-cs"/>
                        </a:rPr>
                        <a:t>년 하반기 부실채권</a:t>
                      </a:r>
                      <a:r>
                        <a:rPr kumimoji="0" lang="en-US" altLang="ko-KR" sz="1500" b="1" i="0" u="none" strike="noStrike" kern="1200" cap="none" spc="0" normalizeH="0" baseline="0" noProof="0" dirty="0">
                          <a:ln>
                            <a:solidFill>
                              <a:schemeClr val="accent1">
                                <a:alpha val="0"/>
                              </a:schemeClr>
                            </a:solidFill>
                          </a:ln>
                          <a:solidFill>
                            <a:schemeClr val="bg1"/>
                          </a:solidFill>
                          <a:effectLst/>
                          <a:uLnTx/>
                          <a:uFillTx/>
                          <a:latin typeface="+mn-ea"/>
                          <a:ea typeface="+mn-ea"/>
                          <a:cs typeface="+mn-cs"/>
                        </a:rPr>
                        <a:t>(NPL) </a:t>
                      </a:r>
                      <a:r>
                        <a:rPr kumimoji="0" lang="ko-KR" altLang="en-US" sz="1500" b="1" i="0" u="none" strike="noStrike" kern="1200" cap="none" spc="0" normalizeH="0" baseline="0" noProof="0" dirty="0">
                          <a:ln>
                            <a:solidFill>
                              <a:schemeClr val="accent1">
                                <a:alpha val="0"/>
                              </a:schemeClr>
                            </a:solidFill>
                          </a:ln>
                          <a:solidFill>
                            <a:schemeClr val="bg1"/>
                          </a:solidFill>
                          <a:effectLst/>
                          <a:uLnTx/>
                          <a:uFillTx/>
                          <a:latin typeface="+mn-ea"/>
                          <a:ea typeface="+mn-ea"/>
                          <a:cs typeface="+mn-cs"/>
                        </a:rPr>
                        <a:t>시장 전망</a:t>
                      </a:r>
                    </a:p>
                  </a:txBody>
                  <a:tcPr marL="0" marR="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lvl1pPr marL="0" algn="l" defTabSz="914400" rtl="0" eaLnBrk="1" latinLnBrk="1" hangingPunct="1">
                        <a:defRPr sz="1800" kern="1200">
                          <a:solidFill>
                            <a:schemeClr val="dk1"/>
                          </a:solidFill>
                          <a:latin typeface="Arial"/>
                        </a:defRPr>
                      </a:lvl1pPr>
                      <a:lvl2pPr marL="457200" algn="l" defTabSz="914400" rtl="0" eaLnBrk="1" latinLnBrk="1" hangingPunct="1">
                        <a:defRPr sz="1800" kern="1200">
                          <a:solidFill>
                            <a:schemeClr val="dk1"/>
                          </a:solidFill>
                          <a:latin typeface="Arial"/>
                        </a:defRPr>
                      </a:lvl2pPr>
                      <a:lvl3pPr marL="914400" algn="l" defTabSz="914400" rtl="0" eaLnBrk="1" latinLnBrk="1" hangingPunct="1">
                        <a:defRPr sz="1800" kern="1200">
                          <a:solidFill>
                            <a:schemeClr val="dk1"/>
                          </a:solidFill>
                          <a:latin typeface="Arial"/>
                        </a:defRPr>
                      </a:lvl3pPr>
                      <a:lvl4pPr marL="1371600" algn="l" defTabSz="914400" rtl="0" eaLnBrk="1" latinLnBrk="1" hangingPunct="1">
                        <a:defRPr sz="1800" kern="1200">
                          <a:solidFill>
                            <a:schemeClr val="dk1"/>
                          </a:solidFill>
                          <a:latin typeface="Arial"/>
                        </a:defRPr>
                      </a:lvl4pPr>
                      <a:lvl5pPr marL="1828800" algn="l" defTabSz="914400" rtl="0" eaLnBrk="1" latinLnBrk="1" hangingPunct="1">
                        <a:defRPr sz="1800" kern="1200">
                          <a:solidFill>
                            <a:schemeClr val="dk1"/>
                          </a:solidFill>
                          <a:latin typeface="Arial"/>
                        </a:defRPr>
                      </a:lvl5pPr>
                      <a:lvl6pPr marL="2286000" algn="l" defTabSz="914400" rtl="0" eaLnBrk="1" latinLnBrk="1" hangingPunct="1">
                        <a:defRPr sz="1800" kern="1200">
                          <a:solidFill>
                            <a:schemeClr val="dk1"/>
                          </a:solidFill>
                          <a:latin typeface="Arial"/>
                        </a:defRPr>
                      </a:lvl6pPr>
                      <a:lvl7pPr marL="2743200" algn="l" defTabSz="914400" rtl="0" eaLnBrk="1" latinLnBrk="1" hangingPunct="1">
                        <a:defRPr sz="1800" kern="1200">
                          <a:solidFill>
                            <a:schemeClr val="dk1"/>
                          </a:solidFill>
                          <a:latin typeface="Arial"/>
                        </a:defRPr>
                      </a:lvl7pPr>
                      <a:lvl8pPr marL="3200400" algn="l" defTabSz="914400" rtl="0" eaLnBrk="1" latinLnBrk="1" hangingPunct="1">
                        <a:defRPr sz="1800" kern="1200">
                          <a:solidFill>
                            <a:schemeClr val="dk1"/>
                          </a:solidFill>
                          <a:latin typeface="Arial"/>
                        </a:defRPr>
                      </a:lvl8pPr>
                      <a:lvl9pPr marL="3657600" algn="l" defTabSz="914400" rtl="0" eaLnBrk="1" latinLnBrk="1" hangingPunct="1">
                        <a:defRPr sz="1800" kern="1200">
                          <a:solidFill>
                            <a:schemeClr val="dk1"/>
                          </a:solidFill>
                          <a:latin typeface="Arial"/>
                        </a:defRPr>
                      </a:lvl9pPr>
                    </a:lstStyle>
                    <a:p>
                      <a:pPr algn="r"/>
                      <a:r>
                        <a:rPr lang="en-GB" sz="1500" b="1" dirty="0">
                          <a:ln>
                            <a:solidFill>
                              <a:schemeClr val="accent1">
                                <a:alpha val="0"/>
                              </a:schemeClr>
                            </a:solidFill>
                          </a:ln>
                          <a:solidFill>
                            <a:schemeClr val="bg1"/>
                          </a:solidFill>
                          <a:latin typeface="+mn-lt"/>
                        </a:rPr>
                        <a:t>41</a:t>
                      </a:r>
                    </a:p>
                  </a:txBody>
                  <a:tcPr marL="80189" marR="108000" marT="0" marB="0" anchor="ctr">
                    <a:lnL w="12700" cmpd="sng">
                      <a:noFill/>
                    </a:lnL>
                    <a:lnR w="12700" cmpd="sng">
                      <a:noFill/>
                    </a:lnR>
                    <a:lnT w="6350" cap="flat" cmpd="sng" algn="ctr">
                      <a:solidFill>
                        <a:srgbClr val="FFFFFF">
                          <a:lumMod val="75000"/>
                        </a:srgbClr>
                      </a:solidFill>
                      <a:prstDash val="solid"/>
                      <a:round/>
                      <a:headEnd type="none" w="med" len="med"/>
                      <a:tailEnd type="none" w="med" len="med"/>
                    </a:lnT>
                    <a:lnB w="6350" cap="flat" cmpd="sng" algn="ctr">
                      <a:solidFill>
                        <a:srgbClr val="FFFFFF">
                          <a:lumMod val="75000"/>
                        </a:srgbClr>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1859801848"/>
                  </a:ext>
                </a:extLst>
              </a:tr>
            </a:tbl>
          </a:graphicData>
        </a:graphic>
      </p:graphicFrame>
    </p:spTree>
    <p:extLst>
      <p:ext uri="{BB962C8B-B14F-4D97-AF65-F5344CB8AC3E}">
        <p14:creationId xmlns:p14="http://schemas.microsoft.com/office/powerpoint/2010/main" val="403000683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a:extLst>
              <a:ext uri="{FF2B5EF4-FFF2-40B4-BE49-F238E27FC236}">
                <a16:creationId xmlns:a16="http://schemas.microsoft.com/office/drawing/2014/main" id="{9CF4ADBE-EF4D-4934-9EB8-74FF8A218790}"/>
              </a:ext>
            </a:extLst>
          </p:cNvPr>
          <p:cNvSpPr>
            <a:spLocks noGrp="1"/>
          </p:cNvSpPr>
          <p:nvPr>
            <p:ph type="body" sz="quarter" idx="10"/>
          </p:nvPr>
        </p:nvSpPr>
        <p:spPr>
          <a:xfrm>
            <a:off x="488949" y="333149"/>
            <a:ext cx="8928101" cy="184666"/>
          </a:xfrm>
        </p:spPr>
        <p:txBody>
          <a:bodyPr/>
          <a:lstStyle/>
          <a:p>
            <a:r>
              <a:rPr lang="en-US" altLang="ko-KR" dirty="0"/>
              <a:t>Ⅴ.</a:t>
            </a:r>
            <a:r>
              <a:rPr lang="ko-KR" altLang="en-US" dirty="0"/>
              <a:t> </a:t>
            </a:r>
            <a:r>
              <a:rPr lang="en-US" altLang="ko-KR" dirty="0"/>
              <a:t>2023</a:t>
            </a:r>
            <a:r>
              <a:rPr lang="ko-KR" altLang="en-US" dirty="0"/>
              <a:t>년 하반기 부실채권</a:t>
            </a:r>
            <a:r>
              <a:rPr lang="en-US" altLang="ko-KR" dirty="0"/>
              <a:t>(NPL) </a:t>
            </a:r>
            <a:r>
              <a:rPr lang="ko-KR" altLang="en-US" dirty="0"/>
              <a:t>시장 전망 </a:t>
            </a:r>
          </a:p>
        </p:txBody>
      </p:sp>
      <p:sp>
        <p:nvSpPr>
          <p:cNvPr id="3" name="텍스트 개체 틀 2">
            <a:extLst>
              <a:ext uri="{FF2B5EF4-FFF2-40B4-BE49-F238E27FC236}">
                <a16:creationId xmlns:a16="http://schemas.microsoft.com/office/drawing/2014/main" id="{CF49C5C8-C8EE-45CC-BCD5-E75DD6F37C0F}"/>
              </a:ext>
            </a:extLst>
          </p:cNvPr>
          <p:cNvSpPr>
            <a:spLocks noGrp="1"/>
          </p:cNvSpPr>
          <p:nvPr>
            <p:ph type="body" sz="quarter" idx="11"/>
          </p:nvPr>
        </p:nvSpPr>
        <p:spPr>
          <a:xfrm>
            <a:off x="488950" y="617249"/>
            <a:ext cx="8928100" cy="322262"/>
          </a:xfrm>
        </p:spPr>
        <p:txBody>
          <a:bodyPr/>
          <a:lstStyle/>
          <a:p>
            <a:pPr lvl="0"/>
            <a:r>
              <a:rPr lang="en-US" altLang="ko-KR" dirty="0"/>
              <a:t>2023</a:t>
            </a:r>
            <a:r>
              <a:rPr lang="ko-KR" altLang="en-US"/>
              <a:t>년 하반기 </a:t>
            </a:r>
            <a:r>
              <a:rPr lang="en-US" altLang="ko-KR" dirty="0"/>
              <a:t>NPL </a:t>
            </a:r>
            <a:r>
              <a:rPr lang="ko-KR" altLang="en-US" dirty="0"/>
              <a:t>시장 전망 </a:t>
            </a:r>
            <a:r>
              <a:rPr lang="en-US" altLang="ko-KR" dirty="0"/>
              <a:t>(1/3)</a:t>
            </a:r>
            <a:r>
              <a:rPr lang="ko-KR" altLang="en-US" dirty="0"/>
              <a:t> </a:t>
            </a:r>
          </a:p>
        </p:txBody>
      </p:sp>
      <p:graphicFrame>
        <p:nvGraphicFramePr>
          <p:cNvPr id="16" name="Group 3">
            <a:extLst>
              <a:ext uri="{FF2B5EF4-FFF2-40B4-BE49-F238E27FC236}">
                <a16:creationId xmlns:a16="http://schemas.microsoft.com/office/drawing/2014/main" id="{883AB9BF-3621-4CB8-B896-39AEA56D307F}"/>
              </a:ext>
            </a:extLst>
          </p:cNvPr>
          <p:cNvGraphicFramePr>
            <a:graphicFrameLocks noGrp="1"/>
          </p:cNvGraphicFramePr>
          <p:nvPr>
            <p:extLst>
              <p:ext uri="{D42A27DB-BD31-4B8C-83A1-F6EECF244321}">
                <p14:modId xmlns:p14="http://schemas.microsoft.com/office/powerpoint/2010/main" val="875194414"/>
              </p:ext>
            </p:extLst>
          </p:nvPr>
        </p:nvGraphicFramePr>
        <p:xfrm>
          <a:off x="488950" y="1216041"/>
          <a:ext cx="8928000" cy="4932545"/>
        </p:xfrm>
        <a:graphic>
          <a:graphicData uri="http://schemas.openxmlformats.org/drawingml/2006/table">
            <a:tbl>
              <a:tblPr/>
              <a:tblGrid>
                <a:gridCol w="1152000">
                  <a:extLst>
                    <a:ext uri="{9D8B030D-6E8A-4147-A177-3AD203B41FA5}">
                      <a16:colId xmlns:a16="http://schemas.microsoft.com/office/drawing/2014/main" val="20000"/>
                    </a:ext>
                  </a:extLst>
                </a:gridCol>
                <a:gridCol w="7776000">
                  <a:extLst>
                    <a:ext uri="{9D8B030D-6E8A-4147-A177-3AD203B41FA5}">
                      <a16:colId xmlns:a16="http://schemas.microsoft.com/office/drawing/2014/main" val="20001"/>
                    </a:ext>
                  </a:extLst>
                </a:gridCol>
              </a:tblGrid>
              <a:tr h="207600">
                <a:tc>
                  <a:txBody>
                    <a:bodyPr/>
                    <a:lstStyle>
                      <a:lvl1pPr marL="0" algn="l" defTabSz="914400" rtl="0" eaLnBrk="1" latinLnBrk="0" hangingPunct="1">
                        <a:defRPr sz="1800" kern="1200">
                          <a:solidFill>
                            <a:schemeClr val="tx1"/>
                          </a:solidFill>
                          <a:latin typeface="맑은 고딕"/>
                        </a:defRPr>
                      </a:lvl1pPr>
                      <a:lvl2pPr marL="457200" algn="l" defTabSz="914400" rtl="0" eaLnBrk="1" latinLnBrk="0" hangingPunct="1">
                        <a:defRPr sz="1800" kern="1200">
                          <a:solidFill>
                            <a:schemeClr val="tx1"/>
                          </a:solidFill>
                          <a:latin typeface="맑은 고딕"/>
                        </a:defRPr>
                      </a:lvl2pPr>
                      <a:lvl3pPr marL="914400" algn="l" defTabSz="914400" rtl="0" eaLnBrk="1" latinLnBrk="0" hangingPunct="1">
                        <a:defRPr sz="1800" kern="1200">
                          <a:solidFill>
                            <a:schemeClr val="tx1"/>
                          </a:solidFill>
                          <a:latin typeface="맑은 고딕"/>
                        </a:defRPr>
                      </a:lvl3pPr>
                      <a:lvl4pPr marL="1371600" algn="l" defTabSz="914400" rtl="0" eaLnBrk="1" latinLnBrk="0" hangingPunct="1">
                        <a:defRPr sz="1800" kern="1200">
                          <a:solidFill>
                            <a:schemeClr val="tx1"/>
                          </a:solidFill>
                          <a:latin typeface="맑은 고딕"/>
                        </a:defRPr>
                      </a:lvl4pPr>
                      <a:lvl5pPr marL="1828800" algn="l" defTabSz="914400" rtl="0" eaLnBrk="1" latinLnBrk="0" hangingPunct="1">
                        <a:defRPr sz="1800" kern="1200">
                          <a:solidFill>
                            <a:schemeClr val="tx1"/>
                          </a:solidFill>
                          <a:latin typeface="맑은 고딕"/>
                        </a:defRPr>
                      </a:lvl5pPr>
                      <a:lvl6pPr marL="2286000" algn="l" defTabSz="914400" rtl="0" eaLnBrk="1" latinLnBrk="0" hangingPunct="1">
                        <a:defRPr sz="1800" kern="1200">
                          <a:solidFill>
                            <a:schemeClr val="tx1"/>
                          </a:solidFill>
                          <a:latin typeface="맑은 고딕"/>
                        </a:defRPr>
                      </a:lvl6pPr>
                      <a:lvl7pPr marL="2743200" algn="l" defTabSz="914400" rtl="0" eaLnBrk="1" latinLnBrk="0" hangingPunct="1">
                        <a:defRPr sz="1800" kern="1200">
                          <a:solidFill>
                            <a:schemeClr val="tx1"/>
                          </a:solidFill>
                          <a:latin typeface="맑은 고딕"/>
                        </a:defRPr>
                      </a:lvl7pPr>
                      <a:lvl8pPr marL="3200400" algn="l" defTabSz="914400" rtl="0" eaLnBrk="1" latinLnBrk="0" hangingPunct="1">
                        <a:defRPr sz="1800" kern="1200">
                          <a:solidFill>
                            <a:schemeClr val="tx1"/>
                          </a:solidFill>
                          <a:latin typeface="맑은 고딕"/>
                        </a:defRPr>
                      </a:lvl8pPr>
                      <a:lvl9pPr marL="3657600" algn="l" defTabSz="914400" rtl="0" eaLnBrk="1" latinLnBrk="0" hangingPunct="1">
                        <a:defRPr sz="1800" kern="1200">
                          <a:solidFill>
                            <a:schemeClr val="tx1"/>
                          </a:solidFill>
                          <a:latin typeface="맑은 고딕"/>
                        </a:defRPr>
                      </a:lvl9pPr>
                    </a:lstStyle>
                    <a:p>
                      <a:pPr marL="180975" lvl="1" indent="-179388" algn="ctr" defTabSz="914400" rtl="0" eaLnBrk="1" fontAlgn="auto" latinLnBrk="0" hangingPunct="1">
                        <a:lnSpc>
                          <a:spcPct val="110000"/>
                        </a:lnSpc>
                        <a:spcBef>
                          <a:spcPts val="500"/>
                        </a:spcBef>
                        <a:spcAft>
                          <a:spcPts val="0"/>
                        </a:spcAft>
                        <a:buClr>
                          <a:srgbClr val="0C2D83"/>
                        </a:buClr>
                        <a:buSzPct val="85000"/>
                        <a:buFont typeface="Wingdings" pitchFamily="2" charset="2"/>
                        <a:buNone/>
                        <a:defRPr/>
                      </a:pPr>
                      <a:r>
                        <a:rPr kumimoji="0" lang="ko-KR" altLang="en-US" sz="1100" b="1" kern="0" dirty="0">
                          <a:ln>
                            <a:solidFill>
                              <a:schemeClr val="tx1">
                                <a:lumMod val="50000"/>
                                <a:lumOff val="50000"/>
                                <a:alpha val="0"/>
                              </a:schemeClr>
                            </a:solidFill>
                          </a:ln>
                          <a:solidFill>
                            <a:schemeClr val="bg1"/>
                          </a:solidFill>
                          <a:latin typeface="KoPub돋움체 Bold" panose="00000800000000000000" pitchFamily="2" charset="-127"/>
                          <a:ea typeface="KoPub돋움체 Bold" panose="00000800000000000000" pitchFamily="2" charset="-127"/>
                          <a:cs typeface="Times New Roman" pitchFamily="18" charset="0"/>
                        </a:rPr>
                        <a:t>구분</a:t>
                      </a:r>
                    </a:p>
                  </a:txBody>
                  <a:tcPr marR="72000" marT="36000" marB="36000" anchor="ctr" horzOverflow="overflow">
                    <a:lnL w="3175"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chemeClr val="accent1"/>
                    </a:solidFill>
                  </a:tcPr>
                </a:tc>
                <a:tc>
                  <a:txBody>
                    <a:bodyPr/>
                    <a:lstStyle>
                      <a:lvl1pPr marL="0" algn="l" defTabSz="914400" rtl="0" eaLnBrk="1" latinLnBrk="0" hangingPunct="1">
                        <a:defRPr sz="1800" kern="1200">
                          <a:solidFill>
                            <a:schemeClr val="tx1"/>
                          </a:solidFill>
                          <a:latin typeface="맑은 고딕"/>
                        </a:defRPr>
                      </a:lvl1pPr>
                      <a:lvl2pPr marL="457200" algn="l" defTabSz="914400" rtl="0" eaLnBrk="1" latinLnBrk="0" hangingPunct="1">
                        <a:defRPr sz="1800" kern="1200">
                          <a:solidFill>
                            <a:schemeClr val="tx1"/>
                          </a:solidFill>
                          <a:latin typeface="맑은 고딕"/>
                        </a:defRPr>
                      </a:lvl2pPr>
                      <a:lvl3pPr marL="914400" algn="l" defTabSz="914400" rtl="0" eaLnBrk="1" latinLnBrk="0" hangingPunct="1">
                        <a:defRPr sz="1800" kern="1200">
                          <a:solidFill>
                            <a:schemeClr val="tx1"/>
                          </a:solidFill>
                          <a:latin typeface="맑은 고딕"/>
                        </a:defRPr>
                      </a:lvl3pPr>
                      <a:lvl4pPr marL="1371600" algn="l" defTabSz="914400" rtl="0" eaLnBrk="1" latinLnBrk="0" hangingPunct="1">
                        <a:defRPr sz="1800" kern="1200">
                          <a:solidFill>
                            <a:schemeClr val="tx1"/>
                          </a:solidFill>
                          <a:latin typeface="맑은 고딕"/>
                        </a:defRPr>
                      </a:lvl4pPr>
                      <a:lvl5pPr marL="1828800" algn="l" defTabSz="914400" rtl="0" eaLnBrk="1" latinLnBrk="0" hangingPunct="1">
                        <a:defRPr sz="1800" kern="1200">
                          <a:solidFill>
                            <a:schemeClr val="tx1"/>
                          </a:solidFill>
                          <a:latin typeface="맑은 고딕"/>
                        </a:defRPr>
                      </a:lvl5pPr>
                      <a:lvl6pPr marL="2286000" algn="l" defTabSz="914400" rtl="0" eaLnBrk="1" latinLnBrk="0" hangingPunct="1">
                        <a:defRPr sz="1800" kern="1200">
                          <a:solidFill>
                            <a:schemeClr val="tx1"/>
                          </a:solidFill>
                          <a:latin typeface="맑은 고딕"/>
                        </a:defRPr>
                      </a:lvl6pPr>
                      <a:lvl7pPr marL="2743200" algn="l" defTabSz="914400" rtl="0" eaLnBrk="1" latinLnBrk="0" hangingPunct="1">
                        <a:defRPr sz="1800" kern="1200">
                          <a:solidFill>
                            <a:schemeClr val="tx1"/>
                          </a:solidFill>
                          <a:latin typeface="맑은 고딕"/>
                        </a:defRPr>
                      </a:lvl7pPr>
                      <a:lvl8pPr marL="3200400" algn="l" defTabSz="914400" rtl="0" eaLnBrk="1" latinLnBrk="0" hangingPunct="1">
                        <a:defRPr sz="1800" kern="1200">
                          <a:solidFill>
                            <a:schemeClr val="tx1"/>
                          </a:solidFill>
                          <a:latin typeface="맑은 고딕"/>
                        </a:defRPr>
                      </a:lvl8pPr>
                      <a:lvl9pPr marL="3657600" algn="l" defTabSz="914400" rtl="0" eaLnBrk="1" latinLnBrk="0" hangingPunct="1">
                        <a:defRPr sz="1800" kern="1200">
                          <a:solidFill>
                            <a:schemeClr val="tx1"/>
                          </a:solidFill>
                          <a:latin typeface="맑은 고딕"/>
                        </a:defRPr>
                      </a:lvl9pPr>
                    </a:lstStyle>
                    <a:p>
                      <a:pPr marL="180975" lvl="1" indent="-179388" algn="ctr" defTabSz="914400" rtl="0" eaLnBrk="1" fontAlgn="auto" latinLnBrk="0" hangingPunct="1">
                        <a:lnSpc>
                          <a:spcPct val="110000"/>
                        </a:lnSpc>
                        <a:spcBef>
                          <a:spcPts val="500"/>
                        </a:spcBef>
                        <a:spcAft>
                          <a:spcPts val="0"/>
                        </a:spcAft>
                        <a:buClr>
                          <a:srgbClr val="0C2D83"/>
                        </a:buClr>
                        <a:buSzPct val="85000"/>
                        <a:buFont typeface="Wingdings" pitchFamily="2" charset="2"/>
                        <a:buNone/>
                        <a:defRPr/>
                      </a:pPr>
                      <a:r>
                        <a:rPr kumimoji="0" lang="ko-KR" altLang="en-US" sz="1100" b="1" kern="0" dirty="0">
                          <a:ln>
                            <a:solidFill>
                              <a:schemeClr val="tx1">
                                <a:lumMod val="50000"/>
                                <a:lumOff val="50000"/>
                                <a:alpha val="0"/>
                              </a:schemeClr>
                            </a:solidFill>
                          </a:ln>
                          <a:solidFill>
                            <a:schemeClr val="bg1"/>
                          </a:solidFill>
                          <a:latin typeface="KoPub돋움체 Bold" panose="00000800000000000000" pitchFamily="2" charset="-127"/>
                          <a:ea typeface="KoPub돋움체 Bold" panose="00000800000000000000" pitchFamily="2" charset="-127"/>
                          <a:cs typeface="Times New Roman" pitchFamily="18" charset="0"/>
                        </a:rPr>
                        <a:t>향후 전망 및 이슈</a:t>
                      </a:r>
                    </a:p>
                  </a:txBody>
                  <a:tcPr marR="72000" marT="36000" marB="36000" anchor="ctr" horzOverflow="overflow">
                    <a:lnL w="12700"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6350"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2697462">
                <a:tc>
                  <a:txBody>
                    <a:bodyPr/>
                    <a:lstStyle>
                      <a:lvl1pPr marL="0" algn="l" defTabSz="914400" rtl="0" eaLnBrk="1" latinLnBrk="0" hangingPunct="1">
                        <a:defRPr sz="1800" kern="1200">
                          <a:solidFill>
                            <a:schemeClr val="tx1"/>
                          </a:solidFill>
                          <a:latin typeface="맑은 고딕"/>
                        </a:defRPr>
                      </a:lvl1pPr>
                      <a:lvl2pPr marL="457200" algn="l" defTabSz="914400" rtl="0" eaLnBrk="1" latinLnBrk="0" hangingPunct="1">
                        <a:defRPr sz="1800" kern="1200">
                          <a:solidFill>
                            <a:schemeClr val="tx1"/>
                          </a:solidFill>
                          <a:latin typeface="맑은 고딕"/>
                        </a:defRPr>
                      </a:lvl2pPr>
                      <a:lvl3pPr marL="914400" algn="l" defTabSz="914400" rtl="0" eaLnBrk="1" latinLnBrk="0" hangingPunct="1">
                        <a:defRPr sz="1800" kern="1200">
                          <a:solidFill>
                            <a:schemeClr val="tx1"/>
                          </a:solidFill>
                          <a:latin typeface="맑은 고딕"/>
                        </a:defRPr>
                      </a:lvl3pPr>
                      <a:lvl4pPr marL="1371600" algn="l" defTabSz="914400" rtl="0" eaLnBrk="1" latinLnBrk="0" hangingPunct="1">
                        <a:defRPr sz="1800" kern="1200">
                          <a:solidFill>
                            <a:schemeClr val="tx1"/>
                          </a:solidFill>
                          <a:latin typeface="맑은 고딕"/>
                        </a:defRPr>
                      </a:lvl4pPr>
                      <a:lvl5pPr marL="1828800" algn="l" defTabSz="914400" rtl="0" eaLnBrk="1" latinLnBrk="0" hangingPunct="1">
                        <a:defRPr sz="1800" kern="1200">
                          <a:solidFill>
                            <a:schemeClr val="tx1"/>
                          </a:solidFill>
                          <a:latin typeface="맑은 고딕"/>
                        </a:defRPr>
                      </a:lvl5pPr>
                      <a:lvl6pPr marL="2286000" algn="l" defTabSz="914400" rtl="0" eaLnBrk="1" latinLnBrk="0" hangingPunct="1">
                        <a:defRPr sz="1800" kern="1200">
                          <a:solidFill>
                            <a:schemeClr val="tx1"/>
                          </a:solidFill>
                          <a:latin typeface="맑은 고딕"/>
                        </a:defRPr>
                      </a:lvl6pPr>
                      <a:lvl7pPr marL="2743200" algn="l" defTabSz="914400" rtl="0" eaLnBrk="1" latinLnBrk="0" hangingPunct="1">
                        <a:defRPr sz="1800" kern="1200">
                          <a:solidFill>
                            <a:schemeClr val="tx1"/>
                          </a:solidFill>
                          <a:latin typeface="맑은 고딕"/>
                        </a:defRPr>
                      </a:lvl7pPr>
                      <a:lvl8pPr marL="3200400" algn="l" defTabSz="914400" rtl="0" eaLnBrk="1" latinLnBrk="0" hangingPunct="1">
                        <a:defRPr sz="1800" kern="1200">
                          <a:solidFill>
                            <a:schemeClr val="tx1"/>
                          </a:solidFill>
                          <a:latin typeface="맑은 고딕"/>
                        </a:defRPr>
                      </a:lvl8pPr>
                      <a:lvl9pPr marL="3657600" algn="l" defTabSz="914400" rtl="0" eaLnBrk="1" latinLnBrk="0" hangingPunct="1">
                        <a:defRPr sz="1800" kern="1200">
                          <a:solidFill>
                            <a:schemeClr val="tx1"/>
                          </a:solidFill>
                          <a:latin typeface="맑은 고딕"/>
                        </a:defRPr>
                      </a:lvl9pPr>
                    </a:lstStyle>
                    <a:p>
                      <a:pPr marL="180975" marR="0" lvl="1" indent="-179388" algn="ctr" defTabSz="914400" rtl="0" eaLnBrk="1" fontAlgn="auto" latinLnBrk="1" hangingPunct="1">
                        <a:lnSpc>
                          <a:spcPct val="110000"/>
                        </a:lnSpc>
                        <a:spcBef>
                          <a:spcPts val="500"/>
                        </a:spcBef>
                        <a:spcAft>
                          <a:spcPts val="0"/>
                        </a:spcAft>
                        <a:buClr>
                          <a:srgbClr val="0C2D83"/>
                        </a:buClr>
                        <a:buSzPct val="85000"/>
                        <a:buFont typeface="Wingdings" pitchFamily="2" charset="2"/>
                        <a:buNone/>
                        <a:tabLst/>
                        <a:defRPr/>
                      </a:pPr>
                      <a:r>
                        <a:rPr kumimoji="0" lang="ko-KR" altLang="en-US" sz="11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거시경제</a:t>
                      </a:r>
                    </a:p>
                  </a:txBody>
                  <a:tcPr marR="72000" anchor="ctr" horzOverflow="overflow">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a:noFill/>
                    </a:lnTlToBr>
                    <a:lnBlToTr>
                      <a:noFill/>
                    </a:lnBlToTr>
                    <a:solidFill>
                      <a:schemeClr val="bg1">
                        <a:lumMod val="95000"/>
                      </a:schemeClr>
                    </a:solidFill>
                  </a:tcPr>
                </a:tc>
                <a:tc>
                  <a:txBody>
                    <a:bodyPr/>
                    <a:lstStyle>
                      <a:lvl1pPr marL="0" algn="l" defTabSz="914400" rtl="0" eaLnBrk="1" latinLnBrk="0" hangingPunct="1">
                        <a:defRPr sz="1800" kern="1200">
                          <a:solidFill>
                            <a:schemeClr val="tx1"/>
                          </a:solidFill>
                          <a:latin typeface="맑은 고딕"/>
                        </a:defRPr>
                      </a:lvl1pPr>
                      <a:lvl2pPr marL="457200" algn="l" defTabSz="914400" rtl="0" eaLnBrk="1" latinLnBrk="0" hangingPunct="1">
                        <a:defRPr sz="1800" kern="1200">
                          <a:solidFill>
                            <a:schemeClr val="tx1"/>
                          </a:solidFill>
                          <a:latin typeface="맑은 고딕"/>
                        </a:defRPr>
                      </a:lvl2pPr>
                      <a:lvl3pPr marL="914400" algn="l" defTabSz="914400" rtl="0" eaLnBrk="1" latinLnBrk="0" hangingPunct="1">
                        <a:defRPr sz="1800" kern="1200">
                          <a:solidFill>
                            <a:schemeClr val="tx1"/>
                          </a:solidFill>
                          <a:latin typeface="맑은 고딕"/>
                        </a:defRPr>
                      </a:lvl3pPr>
                      <a:lvl4pPr marL="1371600" algn="l" defTabSz="914400" rtl="0" eaLnBrk="1" latinLnBrk="0" hangingPunct="1">
                        <a:defRPr sz="1800" kern="1200">
                          <a:solidFill>
                            <a:schemeClr val="tx1"/>
                          </a:solidFill>
                          <a:latin typeface="맑은 고딕"/>
                        </a:defRPr>
                      </a:lvl4pPr>
                      <a:lvl5pPr marL="1828800" algn="l" defTabSz="914400" rtl="0" eaLnBrk="1" latinLnBrk="0" hangingPunct="1">
                        <a:defRPr sz="1800" kern="1200">
                          <a:solidFill>
                            <a:schemeClr val="tx1"/>
                          </a:solidFill>
                          <a:latin typeface="맑은 고딕"/>
                        </a:defRPr>
                      </a:lvl5pPr>
                      <a:lvl6pPr marL="2286000" algn="l" defTabSz="914400" rtl="0" eaLnBrk="1" latinLnBrk="0" hangingPunct="1">
                        <a:defRPr sz="1800" kern="1200">
                          <a:solidFill>
                            <a:schemeClr val="tx1"/>
                          </a:solidFill>
                          <a:latin typeface="맑은 고딕"/>
                        </a:defRPr>
                      </a:lvl6pPr>
                      <a:lvl7pPr marL="2743200" algn="l" defTabSz="914400" rtl="0" eaLnBrk="1" latinLnBrk="0" hangingPunct="1">
                        <a:defRPr sz="1800" kern="1200">
                          <a:solidFill>
                            <a:schemeClr val="tx1"/>
                          </a:solidFill>
                          <a:latin typeface="맑은 고딕"/>
                        </a:defRPr>
                      </a:lvl7pPr>
                      <a:lvl8pPr marL="3200400" algn="l" defTabSz="914400" rtl="0" eaLnBrk="1" latinLnBrk="0" hangingPunct="1">
                        <a:defRPr sz="1800" kern="1200">
                          <a:solidFill>
                            <a:schemeClr val="tx1"/>
                          </a:solidFill>
                          <a:latin typeface="맑은 고딕"/>
                        </a:defRPr>
                      </a:lvl8pPr>
                      <a:lvl9pPr marL="3657600" algn="l" defTabSz="914400" rtl="0" eaLnBrk="1" latinLnBrk="0" hangingPunct="1">
                        <a:defRPr sz="1800" kern="1200">
                          <a:solidFill>
                            <a:schemeClr val="tx1"/>
                          </a:solidFill>
                          <a:latin typeface="맑은 고딕"/>
                        </a:defRPr>
                      </a:lvl9pPr>
                    </a:lstStyle>
                    <a:p>
                      <a:pPr marL="108000" lvl="1" indent="-108000" algn="just" fontAlgn="auto" latinLnBrk="0">
                        <a:lnSpc>
                          <a:spcPct val="110000"/>
                        </a:lnSpc>
                        <a:spcBef>
                          <a:spcPts val="500"/>
                        </a:spcBef>
                        <a:spcAft>
                          <a:spcPts val="0"/>
                        </a:spcAft>
                        <a:buClrTx/>
                        <a:buSzPct val="80000"/>
                        <a:buFont typeface="Arial" panose="020B0604020202020204" pitchFamily="34" charset="0"/>
                        <a:buChar char="•"/>
                        <a:defRPr/>
                      </a:pP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’23</a:t>
                      </a:r>
                      <a:r>
                        <a:rPr kumimoji="0" lang="ko-KR" altLang="en-US"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년 하반기 글로벌 경제는 주요국 통화 긴축 지속</a:t>
                      </a: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은행 부문 불안 등에도 불구하고 완만한 회복세 예상 </a:t>
                      </a:r>
                      <a:endParaRPr kumimoji="0" lang="en-US" altLang="ko-KR" sz="1050" b="1" kern="0" baseline="0" dirty="0">
                        <a:ln>
                          <a:solidFill>
                            <a:schemeClr val="tx1">
                              <a:lumMod val="50000"/>
                              <a:lumOff val="50000"/>
                              <a:alpha val="0"/>
                            </a:schemeClr>
                          </a:solidFill>
                        </a:ln>
                        <a:solidFill>
                          <a:schemeClr val="tx2"/>
                        </a:solidFill>
                        <a:latin typeface="KoPub돋움체 Medium" panose="00000600000000000000" pitchFamily="2" charset="-127"/>
                        <a:ea typeface="KoPub돋움체 Medium" panose="00000600000000000000" pitchFamily="2" charset="-127"/>
                        <a:cs typeface="Times New Roman" pitchFamily="18" charset="0"/>
                      </a:endParaRPr>
                    </a:p>
                    <a:p>
                      <a:pPr marL="216000" lvl="2" indent="-108000" algn="just" defTabSz="914400" rtl="0" eaLnBrk="1" fontAlgn="auto" latinLnBrk="0" hangingPunct="1">
                        <a:lnSpc>
                          <a:spcPct val="110000"/>
                        </a:lnSpc>
                        <a:spcBef>
                          <a:spcPts val="500"/>
                        </a:spcBef>
                        <a:spcAft>
                          <a:spcPts val="0"/>
                        </a:spcAft>
                        <a:buClrTx/>
                        <a:buSzPct val="100000"/>
                        <a:buFont typeface="맑은 고딕" panose="020B0503020000020004" pitchFamily="50" charset="-127"/>
                        <a:buChar char="-"/>
                        <a:defRPr/>
                      </a:pP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글로벌 경제</a:t>
                      </a: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식품</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에너지 가격 안정화</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공급망 압박 완화 등으로 양호한 경제회복 가능성 점쳐지지만</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금리인상 시차 효과</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중국 디플레이션 우려 등으로 불확실성도 증가 </a:t>
                      </a:r>
                      <a:endPar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endParaRPr>
                    </a:p>
                    <a:p>
                      <a:pPr marL="324000" marR="0" lvl="3" indent="-108000" algn="just" defTabSz="914400" rtl="0" eaLnBrk="1" fontAlgn="auto" latinLnBrk="0" hangingPunct="1">
                        <a:lnSpc>
                          <a:spcPct val="110000"/>
                        </a:lnSpc>
                        <a:spcBef>
                          <a:spcPts val="500"/>
                        </a:spcBef>
                        <a:spcAft>
                          <a:spcPts val="0"/>
                        </a:spcAft>
                        <a:buClrTx/>
                        <a:buSzPct val="100000"/>
                        <a:buFont typeface="Wingdings" panose="05000000000000000000" pitchFamily="2" charset="2"/>
                        <a:buChar char="Ø"/>
                        <a:tabLst/>
                        <a:defRPr/>
                      </a:pP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최근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’23</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년 글로벌 경제성장률 조정</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IMF 2.8%(’23</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년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4</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월 발표</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2020603020101020101" pitchFamily="18" charset="-127"/>
                          <a:ea typeface="KoPub돋움체 Medium" panose="02020603020101020101" pitchFamily="18" charset="-127"/>
                          <a:cs typeface="Times New Roman" pitchFamily="18" charset="0"/>
                        </a:rPr>
                        <a:t>→ 3.0%</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(’23</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년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6</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월 발표</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OECD</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2.6%(’23</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년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3</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월 발표</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2020603020101020101" pitchFamily="18" charset="-127"/>
                          <a:ea typeface="KoPub돋움체 Medium" panose="02020603020101020101" pitchFamily="18" charset="-127"/>
                          <a:cs typeface="Times New Roman" pitchFamily="18" charset="0"/>
                        </a:rPr>
                        <a:t>→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2.7%(’23</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년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6</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월 발표</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World Bank 1.7%(’23</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년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1</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월 발표</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2020603020101020101" pitchFamily="18" charset="-127"/>
                          <a:ea typeface="KoPub돋움체 Medium" panose="02020603020101020101" pitchFamily="18" charset="-127"/>
                          <a:cs typeface="Times New Roman" pitchFamily="18" charset="0"/>
                        </a:rPr>
                        <a:t>→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2.1%(’23</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년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6</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월 발표</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a:t>
                      </a:r>
                    </a:p>
                    <a:p>
                      <a:pPr marL="171450" marR="0" lvl="2" indent="-171450" algn="just" defTabSz="914400" rtl="0" eaLnBrk="1" fontAlgn="auto" latinLnBrk="0" hangingPunct="1">
                        <a:lnSpc>
                          <a:spcPct val="110000"/>
                        </a:lnSpc>
                        <a:spcBef>
                          <a:spcPts val="500"/>
                        </a:spcBef>
                        <a:spcAft>
                          <a:spcPts val="0"/>
                        </a:spcAft>
                        <a:buClrTx/>
                        <a:buSzPct val="100000"/>
                        <a:buFont typeface="Arial" panose="020B0604020202020204" pitchFamily="34" charset="0"/>
                        <a:buChar char="•"/>
                        <a:tabLst/>
                        <a:defRPr/>
                      </a:pP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’23</a:t>
                      </a:r>
                      <a:r>
                        <a:rPr kumimoji="0" lang="ko-KR" altLang="en-US"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년 국내 경제성장률은 대내외 불확실성과 고금리</a:t>
                      </a: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고물가 충격</a:t>
                      </a: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수출부진 등으로 </a:t>
                      </a: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1%</a:t>
                      </a:r>
                      <a:r>
                        <a:rPr kumimoji="0" lang="ko-KR" altLang="en-US"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대를 기록할 전망  </a:t>
                      </a:r>
                      <a:endPar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endParaRPr>
                    </a:p>
                    <a:p>
                      <a:pPr marL="216000" marR="0" lvl="2" indent="-108000" algn="just" defTabSz="914400" rtl="0" eaLnBrk="1" fontAlgn="auto" latinLnBrk="0" hangingPunct="1">
                        <a:lnSpc>
                          <a:spcPct val="110000"/>
                        </a:lnSpc>
                        <a:spcBef>
                          <a:spcPts val="500"/>
                        </a:spcBef>
                        <a:spcAft>
                          <a:spcPts val="0"/>
                        </a:spcAft>
                        <a:buClrTx/>
                        <a:buSzPct val="100000"/>
                        <a:buFont typeface="맑은 고딕" panose="020B0503020000020004" pitchFamily="50" charset="-127"/>
                        <a:buChar char="-"/>
                        <a:tabLst/>
                        <a:defRPr/>
                      </a:pP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국내 경제</a:t>
                      </a: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對</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중국 및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IT</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수출이 크게 감소하고 있으며</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민간소비 또한 금리 인상과 고물가로 소비 여력이 줄어들 것으로 예상</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글로벌 주요국 </a:t>
                      </a:r>
                      <a:r>
                        <a:rPr kumimoji="0" lang="ko-KR" altLang="en-US" sz="1000" kern="0" dirty="0" err="1">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긴축적</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통화 기조</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IT</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경기</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향방</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국내 건설경기 부진</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미</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중 갈등 전개 양상 등으로 향후 성장경로에 불확실성이 여전히 높은 상황 </a:t>
                      </a:r>
                      <a:endPar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endParaRPr>
                    </a:p>
                    <a:p>
                      <a:pPr marL="216000" marR="0" lvl="2" indent="-108000" algn="just" defTabSz="914400" rtl="0" eaLnBrk="1" fontAlgn="auto" latinLnBrk="0" hangingPunct="1">
                        <a:lnSpc>
                          <a:spcPct val="110000"/>
                        </a:lnSpc>
                        <a:spcBef>
                          <a:spcPts val="500"/>
                        </a:spcBef>
                        <a:spcAft>
                          <a:spcPts val="0"/>
                        </a:spcAft>
                        <a:buClrTx/>
                        <a:buSzPct val="100000"/>
                        <a:buFont typeface="맑은 고딕" panose="020B0503020000020004" pitchFamily="50" charset="-127"/>
                        <a:buChar char="-"/>
                        <a:tabLst/>
                        <a:defRPr/>
                      </a:pP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국내 경제</a:t>
                      </a: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수출입</a:t>
                      </a: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’22</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년 하반기부터 수출 감소세가 지속되고 있으며 특히 중국 </a:t>
                      </a:r>
                      <a:r>
                        <a:rPr kumimoji="0" lang="ko-KR" altLang="en-US" sz="1000" kern="0" dirty="0" err="1">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리오프닝</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효과 미비</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글로벌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IT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업황 부진 등의 영향으로 반도체 등 주요 품목 수출이 고전</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다만 자동차 등이 수출을 주도하고 있으며</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하반기 반도체 등의 수요 회복 시</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무역수지 적자 폭도 줄어들고 있으며 하반기부터 상품수출이 점차 개선될 것으로 전망 </a:t>
                      </a:r>
                      <a:endPar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endParaRPr>
                    </a:p>
                    <a:p>
                      <a:pPr marL="216000" marR="0" lvl="2" indent="-108000" algn="just" defTabSz="914400" rtl="0" eaLnBrk="1" fontAlgn="auto" latinLnBrk="0" hangingPunct="1">
                        <a:lnSpc>
                          <a:spcPct val="110000"/>
                        </a:lnSpc>
                        <a:spcBef>
                          <a:spcPts val="500"/>
                        </a:spcBef>
                        <a:spcAft>
                          <a:spcPts val="0"/>
                        </a:spcAft>
                        <a:buClrTx/>
                        <a:buSzPct val="100000"/>
                        <a:buFont typeface="맑은 고딕" panose="020B0503020000020004" pitchFamily="50" charset="-127"/>
                        <a:buChar char="-"/>
                        <a:tabLst/>
                        <a:defRPr/>
                      </a:pP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국내 경제</a:t>
                      </a: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민간소비</a:t>
                      </a: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b="0" kern="0" dirty="0" err="1">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펜트업</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수요가 약화되고 잦은 강우 등에 따른 대면서비스 소비 중심으로 회복세가 주춤</a:t>
                      </a:r>
                      <a:r>
                        <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금리 인상에 따른 가계부채 원리금상환 부담 증가</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대외 여건 불확실성 점증 등으로 민간소비 회복 모멘텀은 완만할 것으로 전망 </a:t>
                      </a:r>
                      <a:endPar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endParaRPr>
                    </a:p>
                    <a:p>
                      <a:pPr marL="216000" marR="0" lvl="2" indent="-108000" algn="just" defTabSz="914400" rtl="0" eaLnBrk="1" fontAlgn="auto" latinLnBrk="0" hangingPunct="1">
                        <a:lnSpc>
                          <a:spcPct val="110000"/>
                        </a:lnSpc>
                        <a:spcBef>
                          <a:spcPts val="500"/>
                        </a:spcBef>
                        <a:spcAft>
                          <a:spcPts val="0"/>
                        </a:spcAft>
                        <a:buClrTx/>
                        <a:buSzPct val="100000"/>
                        <a:buFont typeface="맑은 고딕" panose="020B0503020000020004" pitchFamily="50" charset="-127"/>
                        <a:buChar char="-"/>
                        <a:tabLst/>
                        <a:defRPr/>
                      </a:pP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국내 경제</a:t>
                      </a: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물가</a:t>
                      </a: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주요 원자재 및 에너지 가격 안정화 등으로 국내 소비자물가 상승폭이 줄어듦</a:t>
                      </a:r>
                      <a:r>
                        <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그러나 국제유가 상승 가능성</a:t>
                      </a:r>
                      <a:r>
                        <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점진적인 전기</a:t>
                      </a:r>
                      <a:r>
                        <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도시가스 공공요금 인상 예정 등에 따라 근원물가의 추가적인 상승압력 작용 가능성이 존재</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중국</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경제 회복 속도</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글로벌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IT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경기 반등과 지정학적 리스크와 이상기후로 인한 원자재가격 추가 상승 등 불확실성도 높음</a:t>
                      </a:r>
                      <a:endPar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endParaRPr>
                    </a:p>
                  </a:txBody>
                  <a:tcPr marR="72000" anchor="ctr" horzOverflow="overflow">
                    <a:lnL w="3175" cap="flat" cmpd="sng" algn="ctr">
                      <a:solidFill>
                        <a:schemeClr val="bg1">
                          <a:lumMod val="50000"/>
                        </a:schemeClr>
                      </a:solid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bg1">
                          <a:lumMod val="50000"/>
                        </a:schemeClr>
                      </a:solidFill>
                      <a:prstDash val="solid"/>
                      <a:round/>
                      <a:headEnd type="none" w="med" len="med"/>
                      <a:tailEnd type="none" w="med" len="med"/>
                    </a:lnB>
                    <a:lnTlToBr>
                      <a:noFill/>
                    </a:lnTlToBr>
                    <a:lnBlToTr>
                      <a:noFill/>
                    </a:lnBlToTr>
                    <a:solidFill>
                      <a:sysClr val="window" lastClr="FFFFFF"/>
                    </a:solidFill>
                  </a:tcPr>
                </a:tc>
                <a:extLst>
                  <a:ext uri="{0D108BD9-81ED-4DB2-BD59-A6C34878D82A}">
                    <a16:rowId xmlns:a16="http://schemas.microsoft.com/office/drawing/2014/main" val="10001"/>
                  </a:ext>
                </a:extLst>
              </a:tr>
              <a:tr h="926541">
                <a:tc>
                  <a:txBody>
                    <a:bodyPr/>
                    <a:lstStyle>
                      <a:lvl1pPr marL="0" algn="l" defTabSz="914400" rtl="0" eaLnBrk="1" latinLnBrk="0" hangingPunct="1">
                        <a:defRPr sz="1800" kern="1200">
                          <a:solidFill>
                            <a:schemeClr val="tx1"/>
                          </a:solidFill>
                          <a:latin typeface="맑은 고딕"/>
                        </a:defRPr>
                      </a:lvl1pPr>
                      <a:lvl2pPr marL="457200" algn="l" defTabSz="914400" rtl="0" eaLnBrk="1" latinLnBrk="0" hangingPunct="1">
                        <a:defRPr sz="1800" kern="1200">
                          <a:solidFill>
                            <a:schemeClr val="tx1"/>
                          </a:solidFill>
                          <a:latin typeface="맑은 고딕"/>
                        </a:defRPr>
                      </a:lvl2pPr>
                      <a:lvl3pPr marL="914400" algn="l" defTabSz="914400" rtl="0" eaLnBrk="1" latinLnBrk="0" hangingPunct="1">
                        <a:defRPr sz="1800" kern="1200">
                          <a:solidFill>
                            <a:schemeClr val="tx1"/>
                          </a:solidFill>
                          <a:latin typeface="맑은 고딕"/>
                        </a:defRPr>
                      </a:lvl3pPr>
                      <a:lvl4pPr marL="1371600" algn="l" defTabSz="914400" rtl="0" eaLnBrk="1" latinLnBrk="0" hangingPunct="1">
                        <a:defRPr sz="1800" kern="1200">
                          <a:solidFill>
                            <a:schemeClr val="tx1"/>
                          </a:solidFill>
                          <a:latin typeface="맑은 고딕"/>
                        </a:defRPr>
                      </a:lvl4pPr>
                      <a:lvl5pPr marL="1828800" algn="l" defTabSz="914400" rtl="0" eaLnBrk="1" latinLnBrk="0" hangingPunct="1">
                        <a:defRPr sz="1800" kern="1200">
                          <a:solidFill>
                            <a:schemeClr val="tx1"/>
                          </a:solidFill>
                          <a:latin typeface="맑은 고딕"/>
                        </a:defRPr>
                      </a:lvl5pPr>
                      <a:lvl6pPr marL="2286000" algn="l" defTabSz="914400" rtl="0" eaLnBrk="1" latinLnBrk="0" hangingPunct="1">
                        <a:defRPr sz="1800" kern="1200">
                          <a:solidFill>
                            <a:schemeClr val="tx1"/>
                          </a:solidFill>
                          <a:latin typeface="맑은 고딕"/>
                        </a:defRPr>
                      </a:lvl6pPr>
                      <a:lvl7pPr marL="2743200" algn="l" defTabSz="914400" rtl="0" eaLnBrk="1" latinLnBrk="0" hangingPunct="1">
                        <a:defRPr sz="1800" kern="1200">
                          <a:solidFill>
                            <a:schemeClr val="tx1"/>
                          </a:solidFill>
                          <a:latin typeface="맑은 고딕"/>
                        </a:defRPr>
                      </a:lvl7pPr>
                      <a:lvl8pPr marL="3200400" algn="l" defTabSz="914400" rtl="0" eaLnBrk="1" latinLnBrk="0" hangingPunct="1">
                        <a:defRPr sz="1800" kern="1200">
                          <a:solidFill>
                            <a:schemeClr val="tx1"/>
                          </a:solidFill>
                          <a:latin typeface="맑은 고딕"/>
                        </a:defRPr>
                      </a:lvl8pPr>
                      <a:lvl9pPr marL="3657600" algn="l" defTabSz="914400" rtl="0" eaLnBrk="1" latinLnBrk="0" hangingPunct="1">
                        <a:defRPr sz="1800" kern="1200">
                          <a:solidFill>
                            <a:schemeClr val="tx1"/>
                          </a:solidFill>
                          <a:latin typeface="맑은 고딕"/>
                        </a:defRPr>
                      </a:lvl9pPr>
                    </a:lstStyle>
                    <a:p>
                      <a:pPr marL="180975" marR="0" lvl="1" indent="-179388" algn="ctr" defTabSz="914400" rtl="0" eaLnBrk="1" fontAlgn="auto" latinLnBrk="1" hangingPunct="1">
                        <a:lnSpc>
                          <a:spcPct val="110000"/>
                        </a:lnSpc>
                        <a:spcBef>
                          <a:spcPts val="500"/>
                        </a:spcBef>
                        <a:spcAft>
                          <a:spcPts val="0"/>
                        </a:spcAft>
                        <a:buClr>
                          <a:srgbClr val="0C2D83"/>
                        </a:buClr>
                        <a:buSzPct val="85000"/>
                        <a:buFont typeface="Wingdings" pitchFamily="2" charset="2"/>
                        <a:buNone/>
                        <a:tabLst/>
                        <a:defRPr/>
                      </a:pPr>
                      <a:r>
                        <a:rPr kumimoji="0" lang="ko-KR" altLang="en-US" sz="11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금융안정성</a:t>
                      </a:r>
                    </a:p>
                  </a:txBody>
                  <a:tcPr marR="72000" anchor="ctr" horzOverflow="overflow">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6350" cap="flat" cmpd="sng" algn="ctr">
                      <a:solidFill>
                        <a:schemeClr val="accent1"/>
                      </a:solidFill>
                      <a:prstDash val="solid"/>
                      <a:round/>
                      <a:headEnd type="none" w="med" len="med"/>
                      <a:tailEnd type="none" w="med" len="med"/>
                    </a:lnB>
                    <a:lnTlToBr>
                      <a:noFill/>
                    </a:lnTlToBr>
                    <a:lnBlToTr>
                      <a:noFill/>
                    </a:lnBlToTr>
                    <a:solidFill>
                      <a:schemeClr val="bg1">
                        <a:lumMod val="95000"/>
                      </a:schemeClr>
                    </a:solidFill>
                  </a:tcPr>
                </a:tc>
                <a:tc>
                  <a:txBody>
                    <a:bodyPr/>
                    <a:lstStyle>
                      <a:lvl1pPr marL="0" algn="l" defTabSz="914400" rtl="0" eaLnBrk="1" latinLnBrk="0" hangingPunct="1">
                        <a:defRPr sz="1800" kern="1200">
                          <a:solidFill>
                            <a:schemeClr val="tx1"/>
                          </a:solidFill>
                          <a:latin typeface="맑은 고딕"/>
                        </a:defRPr>
                      </a:lvl1pPr>
                      <a:lvl2pPr marL="457200" algn="l" defTabSz="914400" rtl="0" eaLnBrk="1" latinLnBrk="0" hangingPunct="1">
                        <a:defRPr sz="1800" kern="1200">
                          <a:solidFill>
                            <a:schemeClr val="tx1"/>
                          </a:solidFill>
                          <a:latin typeface="맑은 고딕"/>
                        </a:defRPr>
                      </a:lvl2pPr>
                      <a:lvl3pPr marL="914400" algn="l" defTabSz="914400" rtl="0" eaLnBrk="1" latinLnBrk="0" hangingPunct="1">
                        <a:defRPr sz="1800" kern="1200">
                          <a:solidFill>
                            <a:schemeClr val="tx1"/>
                          </a:solidFill>
                          <a:latin typeface="맑은 고딕"/>
                        </a:defRPr>
                      </a:lvl3pPr>
                      <a:lvl4pPr marL="1371600" algn="l" defTabSz="914400" rtl="0" eaLnBrk="1" latinLnBrk="0" hangingPunct="1">
                        <a:defRPr sz="1800" kern="1200">
                          <a:solidFill>
                            <a:schemeClr val="tx1"/>
                          </a:solidFill>
                          <a:latin typeface="맑은 고딕"/>
                        </a:defRPr>
                      </a:lvl4pPr>
                      <a:lvl5pPr marL="1828800" algn="l" defTabSz="914400" rtl="0" eaLnBrk="1" latinLnBrk="0" hangingPunct="1">
                        <a:defRPr sz="1800" kern="1200">
                          <a:solidFill>
                            <a:schemeClr val="tx1"/>
                          </a:solidFill>
                          <a:latin typeface="맑은 고딕"/>
                        </a:defRPr>
                      </a:lvl5pPr>
                      <a:lvl6pPr marL="2286000" algn="l" defTabSz="914400" rtl="0" eaLnBrk="1" latinLnBrk="0" hangingPunct="1">
                        <a:defRPr sz="1800" kern="1200">
                          <a:solidFill>
                            <a:schemeClr val="tx1"/>
                          </a:solidFill>
                          <a:latin typeface="맑은 고딕"/>
                        </a:defRPr>
                      </a:lvl6pPr>
                      <a:lvl7pPr marL="2743200" algn="l" defTabSz="914400" rtl="0" eaLnBrk="1" latinLnBrk="0" hangingPunct="1">
                        <a:defRPr sz="1800" kern="1200">
                          <a:solidFill>
                            <a:schemeClr val="tx1"/>
                          </a:solidFill>
                          <a:latin typeface="맑은 고딕"/>
                        </a:defRPr>
                      </a:lvl7pPr>
                      <a:lvl8pPr marL="3200400" algn="l" defTabSz="914400" rtl="0" eaLnBrk="1" latinLnBrk="0" hangingPunct="1">
                        <a:defRPr sz="1800" kern="1200">
                          <a:solidFill>
                            <a:schemeClr val="tx1"/>
                          </a:solidFill>
                          <a:latin typeface="맑은 고딕"/>
                        </a:defRPr>
                      </a:lvl8pPr>
                      <a:lvl9pPr marL="3657600" algn="l" defTabSz="914400" rtl="0" eaLnBrk="1" latinLnBrk="0" hangingPunct="1">
                        <a:defRPr sz="1800" kern="1200">
                          <a:solidFill>
                            <a:schemeClr val="tx1"/>
                          </a:solidFill>
                          <a:latin typeface="맑은 고딕"/>
                        </a:defRPr>
                      </a:lvl9pPr>
                    </a:lstStyle>
                    <a:p>
                      <a:pPr marL="108000" lvl="1" indent="-108000" algn="just" defTabSz="914400" rtl="0" eaLnBrk="1" fontAlgn="auto" latinLnBrk="0" hangingPunct="1">
                        <a:lnSpc>
                          <a:spcPct val="110000"/>
                        </a:lnSpc>
                        <a:spcBef>
                          <a:spcPts val="500"/>
                        </a:spcBef>
                        <a:spcAft>
                          <a:spcPts val="0"/>
                        </a:spcAft>
                        <a:buClrTx/>
                        <a:buSzPct val="80000"/>
                        <a:buFont typeface="Arial" panose="020B0604020202020204" pitchFamily="34" charset="0"/>
                        <a:buChar char="•"/>
                        <a:defRPr/>
                      </a:pPr>
                      <a:r>
                        <a:rPr kumimoji="0" lang="ko-KR" altLang="en-US"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글로벌 은행 불안에도 불구하고 대체로 안정적인 국내 금융시스템</a:t>
                      </a: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높은 가계부채 수준과 주택가격 조정 등은 잠재 취약 요인으로 분석 </a:t>
                      </a:r>
                      <a:endPar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endParaRPr>
                    </a:p>
                    <a:p>
                      <a:pPr marL="216000" marR="0" lvl="2" indent="-108000" algn="just" defTabSz="914400" rtl="0" eaLnBrk="1" fontAlgn="auto" latinLnBrk="0" hangingPunct="1">
                        <a:lnSpc>
                          <a:spcPct val="110000"/>
                        </a:lnSpc>
                        <a:spcBef>
                          <a:spcPts val="500"/>
                        </a:spcBef>
                        <a:spcAft>
                          <a:spcPts val="0"/>
                        </a:spcAft>
                        <a:buClrTx/>
                        <a:buSzPct val="100000"/>
                        <a:buFont typeface="맑은 고딕" panose="020B0503020000020004" pitchFamily="50" charset="-127"/>
                        <a:buChar char="-"/>
                        <a:tabLst/>
                        <a:defRPr/>
                      </a:pP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신용시장</a:t>
                      </a: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민간신용의 증가세가 둔화되고 있으나</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주택관련 가계대출이 다시 늘어나고 가계 및 기업 부채 연체율이 상승</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향후 높은 금리수준이 지속되고 경기회복이 지연될 경우 취약차주와 자영업자</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한계기업 등 부실 확대 가능성에 유의할 필요 </a:t>
                      </a:r>
                      <a:endPar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endParaRPr>
                    </a:p>
                    <a:p>
                      <a:pPr marL="216000" marR="0" lvl="2" indent="-108000" algn="just" defTabSz="914400" rtl="0" eaLnBrk="1" fontAlgn="auto" latinLnBrk="0" hangingPunct="1">
                        <a:lnSpc>
                          <a:spcPct val="110000"/>
                        </a:lnSpc>
                        <a:spcBef>
                          <a:spcPts val="500"/>
                        </a:spcBef>
                        <a:spcAft>
                          <a:spcPts val="0"/>
                        </a:spcAft>
                        <a:buClrTx/>
                        <a:buSzPct val="100000"/>
                        <a:buFont typeface="맑은 고딕" panose="020B0503020000020004" pitchFamily="50" charset="-127"/>
                        <a:buChar char="-"/>
                        <a:tabLst/>
                        <a:defRPr/>
                      </a:pP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자산시장</a:t>
                      </a: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주식</a:t>
                      </a:r>
                      <a:r>
                        <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채권 가격이 글로벌 은행 불안 등으로 높은 변동성을 보였으나</a:t>
                      </a:r>
                      <a:r>
                        <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국내외 통화긴축 관련 기대 변화 등으로 상승세</a:t>
                      </a:r>
                      <a:r>
                        <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부동산가격은 </a:t>
                      </a:r>
                      <a:r>
                        <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’23</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년 들어 하락폭이 축소되고 있으며</a:t>
                      </a:r>
                      <a:r>
                        <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향후 주요국 통화정책 기조</a:t>
                      </a:r>
                      <a:r>
                        <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등 대내외 금융경제여건 변화가 자산시장에 미치는 영향 주시 필요 </a:t>
                      </a:r>
                      <a:endPar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endParaRPr>
                    </a:p>
                    <a:p>
                      <a:pPr marL="216000" marR="0" lvl="2" indent="-108000" algn="just" defTabSz="914400" rtl="0" eaLnBrk="1" fontAlgn="auto" latinLnBrk="0" hangingPunct="1">
                        <a:lnSpc>
                          <a:spcPct val="110000"/>
                        </a:lnSpc>
                        <a:spcBef>
                          <a:spcPts val="500"/>
                        </a:spcBef>
                        <a:spcAft>
                          <a:spcPts val="0"/>
                        </a:spcAft>
                        <a:buClrTx/>
                        <a:buSzPct val="100000"/>
                        <a:buFont typeface="맑은 고딕" panose="020B0503020000020004" pitchFamily="50" charset="-127"/>
                        <a:buChar char="-"/>
                        <a:tabLst/>
                        <a:defRPr/>
                      </a:pP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금융기관</a:t>
                      </a: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대출금리 상승 등의 영향으로 비은행금융기관이 자산건전성 하락 등에 대한 우려 존재</a:t>
                      </a:r>
                      <a:r>
                        <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향후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가계와 기업에 대한 금융지원조치 정상화 시 일부 금융기관의 자산건전성이 추가로 저하될 가능성이 있으며</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은행 등의 경우 손실흡수능력 등을 통해 직접적 영향은 제한적일 수 있음</a:t>
                      </a:r>
                      <a:endPar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endParaRPr>
                    </a:p>
                  </a:txBody>
                  <a:tcPr marR="72000" anchor="ctr" horzOverflow="overflow">
                    <a:lnL w="3175" cap="flat" cmpd="sng" algn="ctr">
                      <a:solidFill>
                        <a:schemeClr val="bg1">
                          <a:lumMod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lumMod val="50000"/>
                        </a:schemeClr>
                      </a:solidFill>
                      <a:prstDash val="solid"/>
                      <a:round/>
                      <a:headEnd type="none" w="med" len="med"/>
                      <a:tailEnd type="none" w="med" len="med"/>
                    </a:lnT>
                    <a:lnB w="6350" cap="flat" cmpd="sng" algn="ctr">
                      <a:solidFill>
                        <a:schemeClr val="accent1"/>
                      </a:solidFill>
                      <a:prstDash val="solid"/>
                      <a:round/>
                      <a:headEnd type="none" w="med" len="med"/>
                      <a:tailEnd type="none" w="med" len="med"/>
                    </a:lnB>
                    <a:lnTlToBr>
                      <a:noFill/>
                    </a:lnTlToBr>
                    <a:lnBlToTr>
                      <a:noFill/>
                    </a:lnBlToTr>
                    <a:solidFill>
                      <a:sysClr val="window" lastClr="FFFFFF"/>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6681535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a:extLst>
              <a:ext uri="{FF2B5EF4-FFF2-40B4-BE49-F238E27FC236}">
                <a16:creationId xmlns:a16="http://schemas.microsoft.com/office/drawing/2014/main" id="{9CF4ADBE-EF4D-4934-9EB8-74FF8A218790}"/>
              </a:ext>
            </a:extLst>
          </p:cNvPr>
          <p:cNvSpPr>
            <a:spLocks noGrp="1"/>
          </p:cNvSpPr>
          <p:nvPr>
            <p:ph type="body" sz="quarter" idx="10"/>
          </p:nvPr>
        </p:nvSpPr>
        <p:spPr>
          <a:xfrm>
            <a:off x="488949" y="333149"/>
            <a:ext cx="8928101" cy="184666"/>
          </a:xfrm>
        </p:spPr>
        <p:txBody>
          <a:bodyPr/>
          <a:lstStyle/>
          <a:p>
            <a:r>
              <a:rPr lang="en-US" altLang="ko-KR" dirty="0"/>
              <a:t>Ⅴ.</a:t>
            </a:r>
            <a:r>
              <a:rPr lang="ko-KR" altLang="en-US" dirty="0"/>
              <a:t> </a:t>
            </a:r>
            <a:r>
              <a:rPr lang="en-US" altLang="ko-KR" dirty="0"/>
              <a:t>2023</a:t>
            </a:r>
            <a:r>
              <a:rPr lang="ko-KR" altLang="en-US" dirty="0"/>
              <a:t>년 하반기 부실채권</a:t>
            </a:r>
            <a:r>
              <a:rPr lang="en-US" altLang="ko-KR" dirty="0"/>
              <a:t>(NPL) </a:t>
            </a:r>
            <a:r>
              <a:rPr lang="ko-KR" altLang="en-US" dirty="0"/>
              <a:t>시장 전망 </a:t>
            </a:r>
          </a:p>
        </p:txBody>
      </p:sp>
      <p:sp>
        <p:nvSpPr>
          <p:cNvPr id="3" name="텍스트 개체 틀 2">
            <a:extLst>
              <a:ext uri="{FF2B5EF4-FFF2-40B4-BE49-F238E27FC236}">
                <a16:creationId xmlns:a16="http://schemas.microsoft.com/office/drawing/2014/main" id="{CF49C5C8-C8EE-45CC-BCD5-E75DD6F37C0F}"/>
              </a:ext>
            </a:extLst>
          </p:cNvPr>
          <p:cNvSpPr>
            <a:spLocks noGrp="1"/>
          </p:cNvSpPr>
          <p:nvPr>
            <p:ph type="body" sz="quarter" idx="11"/>
          </p:nvPr>
        </p:nvSpPr>
        <p:spPr>
          <a:xfrm>
            <a:off x="488950" y="617249"/>
            <a:ext cx="8928100" cy="322262"/>
          </a:xfrm>
        </p:spPr>
        <p:txBody>
          <a:bodyPr/>
          <a:lstStyle/>
          <a:p>
            <a:pPr lvl="0"/>
            <a:r>
              <a:rPr lang="en-US" altLang="ko-KR" dirty="0"/>
              <a:t>2023</a:t>
            </a:r>
            <a:r>
              <a:rPr lang="ko-KR" altLang="en-US" dirty="0"/>
              <a:t>년 하반기 </a:t>
            </a:r>
            <a:r>
              <a:rPr lang="en-US" altLang="ko-KR" dirty="0"/>
              <a:t>NPL </a:t>
            </a:r>
            <a:r>
              <a:rPr lang="ko-KR" altLang="en-US" dirty="0"/>
              <a:t>시장 전망 </a:t>
            </a:r>
            <a:r>
              <a:rPr lang="en-US" altLang="ko-KR" dirty="0"/>
              <a:t>(2/3)</a:t>
            </a:r>
            <a:r>
              <a:rPr lang="ko-KR" altLang="en-US" dirty="0"/>
              <a:t> </a:t>
            </a:r>
          </a:p>
        </p:txBody>
      </p:sp>
      <p:graphicFrame>
        <p:nvGraphicFramePr>
          <p:cNvPr id="5" name="Group 3">
            <a:extLst>
              <a:ext uri="{FF2B5EF4-FFF2-40B4-BE49-F238E27FC236}">
                <a16:creationId xmlns:a16="http://schemas.microsoft.com/office/drawing/2014/main" id="{B802AA10-873A-4920-96D1-4AE83ACA4177}"/>
              </a:ext>
            </a:extLst>
          </p:cNvPr>
          <p:cNvGraphicFramePr>
            <a:graphicFrameLocks noGrp="1"/>
          </p:cNvGraphicFramePr>
          <p:nvPr>
            <p:extLst>
              <p:ext uri="{D42A27DB-BD31-4B8C-83A1-F6EECF244321}">
                <p14:modId xmlns:p14="http://schemas.microsoft.com/office/powerpoint/2010/main" val="1079435924"/>
              </p:ext>
            </p:extLst>
          </p:nvPr>
        </p:nvGraphicFramePr>
        <p:xfrm>
          <a:off x="488950" y="1216026"/>
          <a:ext cx="8928000" cy="4661874"/>
        </p:xfrm>
        <a:graphic>
          <a:graphicData uri="http://schemas.openxmlformats.org/drawingml/2006/table">
            <a:tbl>
              <a:tblPr/>
              <a:tblGrid>
                <a:gridCol w="1152000">
                  <a:extLst>
                    <a:ext uri="{9D8B030D-6E8A-4147-A177-3AD203B41FA5}">
                      <a16:colId xmlns:a16="http://schemas.microsoft.com/office/drawing/2014/main" val="20000"/>
                    </a:ext>
                  </a:extLst>
                </a:gridCol>
                <a:gridCol w="7776000">
                  <a:extLst>
                    <a:ext uri="{9D8B030D-6E8A-4147-A177-3AD203B41FA5}">
                      <a16:colId xmlns:a16="http://schemas.microsoft.com/office/drawing/2014/main" val="20001"/>
                    </a:ext>
                  </a:extLst>
                </a:gridCol>
              </a:tblGrid>
              <a:tr h="248400">
                <a:tc>
                  <a:txBody>
                    <a:bodyPr/>
                    <a:lstStyle>
                      <a:lvl1pPr marL="0" algn="l" defTabSz="914400" rtl="0" eaLnBrk="1" latinLnBrk="0" hangingPunct="1">
                        <a:defRPr sz="1800" kern="1200">
                          <a:solidFill>
                            <a:schemeClr val="tx1"/>
                          </a:solidFill>
                          <a:latin typeface="맑은 고딕"/>
                        </a:defRPr>
                      </a:lvl1pPr>
                      <a:lvl2pPr marL="457200" algn="l" defTabSz="914400" rtl="0" eaLnBrk="1" latinLnBrk="0" hangingPunct="1">
                        <a:defRPr sz="1800" kern="1200">
                          <a:solidFill>
                            <a:schemeClr val="tx1"/>
                          </a:solidFill>
                          <a:latin typeface="맑은 고딕"/>
                        </a:defRPr>
                      </a:lvl2pPr>
                      <a:lvl3pPr marL="914400" algn="l" defTabSz="914400" rtl="0" eaLnBrk="1" latinLnBrk="0" hangingPunct="1">
                        <a:defRPr sz="1800" kern="1200">
                          <a:solidFill>
                            <a:schemeClr val="tx1"/>
                          </a:solidFill>
                          <a:latin typeface="맑은 고딕"/>
                        </a:defRPr>
                      </a:lvl3pPr>
                      <a:lvl4pPr marL="1371600" algn="l" defTabSz="914400" rtl="0" eaLnBrk="1" latinLnBrk="0" hangingPunct="1">
                        <a:defRPr sz="1800" kern="1200">
                          <a:solidFill>
                            <a:schemeClr val="tx1"/>
                          </a:solidFill>
                          <a:latin typeface="맑은 고딕"/>
                        </a:defRPr>
                      </a:lvl4pPr>
                      <a:lvl5pPr marL="1828800" algn="l" defTabSz="914400" rtl="0" eaLnBrk="1" latinLnBrk="0" hangingPunct="1">
                        <a:defRPr sz="1800" kern="1200">
                          <a:solidFill>
                            <a:schemeClr val="tx1"/>
                          </a:solidFill>
                          <a:latin typeface="맑은 고딕"/>
                        </a:defRPr>
                      </a:lvl5pPr>
                      <a:lvl6pPr marL="2286000" algn="l" defTabSz="914400" rtl="0" eaLnBrk="1" latinLnBrk="0" hangingPunct="1">
                        <a:defRPr sz="1800" kern="1200">
                          <a:solidFill>
                            <a:schemeClr val="tx1"/>
                          </a:solidFill>
                          <a:latin typeface="맑은 고딕"/>
                        </a:defRPr>
                      </a:lvl6pPr>
                      <a:lvl7pPr marL="2743200" algn="l" defTabSz="914400" rtl="0" eaLnBrk="1" latinLnBrk="0" hangingPunct="1">
                        <a:defRPr sz="1800" kern="1200">
                          <a:solidFill>
                            <a:schemeClr val="tx1"/>
                          </a:solidFill>
                          <a:latin typeface="맑은 고딕"/>
                        </a:defRPr>
                      </a:lvl7pPr>
                      <a:lvl8pPr marL="3200400" algn="l" defTabSz="914400" rtl="0" eaLnBrk="1" latinLnBrk="0" hangingPunct="1">
                        <a:defRPr sz="1800" kern="1200">
                          <a:solidFill>
                            <a:schemeClr val="tx1"/>
                          </a:solidFill>
                          <a:latin typeface="맑은 고딕"/>
                        </a:defRPr>
                      </a:lvl8pPr>
                      <a:lvl9pPr marL="3657600" algn="l" defTabSz="914400" rtl="0" eaLnBrk="1" latinLnBrk="0" hangingPunct="1">
                        <a:defRPr sz="1800" kern="1200">
                          <a:solidFill>
                            <a:schemeClr val="tx1"/>
                          </a:solidFill>
                          <a:latin typeface="맑은 고딕"/>
                        </a:defRPr>
                      </a:lvl9pPr>
                    </a:lstStyle>
                    <a:p>
                      <a:pPr marL="180975" lvl="1" indent="-179388" algn="ctr" fontAlgn="auto" latinLnBrk="0">
                        <a:lnSpc>
                          <a:spcPct val="110000"/>
                        </a:lnSpc>
                        <a:spcBef>
                          <a:spcPts val="500"/>
                        </a:spcBef>
                        <a:spcAft>
                          <a:spcPts val="0"/>
                        </a:spcAft>
                        <a:buClr>
                          <a:srgbClr val="0C2D83"/>
                        </a:buClr>
                        <a:buSzPct val="85000"/>
                        <a:buFont typeface="Wingdings" pitchFamily="2" charset="2"/>
                        <a:buNone/>
                        <a:defRPr/>
                      </a:pPr>
                      <a:r>
                        <a:rPr kumimoji="0" lang="ko-KR" altLang="en-US" sz="1100" b="1" kern="0" dirty="0">
                          <a:ln>
                            <a:solidFill>
                              <a:schemeClr val="tx1">
                                <a:lumMod val="50000"/>
                                <a:lumOff val="50000"/>
                                <a:alpha val="0"/>
                              </a:schemeClr>
                            </a:solidFill>
                          </a:ln>
                          <a:solidFill>
                            <a:schemeClr val="bg1"/>
                          </a:solidFill>
                          <a:latin typeface="KoPub돋움체 Bold" panose="00000800000000000000" pitchFamily="2" charset="-127"/>
                          <a:ea typeface="KoPub돋움체 Bold" panose="00000800000000000000" pitchFamily="2" charset="-127"/>
                          <a:cs typeface="Times New Roman" pitchFamily="18" charset="0"/>
                        </a:rPr>
                        <a:t>구분</a:t>
                      </a:r>
                    </a:p>
                  </a:txBody>
                  <a:tcPr marR="72000" marT="36000" marB="36000" anchor="ctr" horzOverflow="overflow">
                    <a:lnL w="3175"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lnTlToBr>
                      <a:noFill/>
                    </a:lnTlToBr>
                    <a:lnBlToTr>
                      <a:noFill/>
                    </a:lnBlToTr>
                    <a:solidFill>
                      <a:schemeClr val="accent1"/>
                    </a:solidFill>
                  </a:tcPr>
                </a:tc>
                <a:tc>
                  <a:txBody>
                    <a:bodyPr/>
                    <a:lstStyle>
                      <a:lvl1pPr marL="0" algn="l" defTabSz="914400" rtl="0" eaLnBrk="1" latinLnBrk="0" hangingPunct="1">
                        <a:defRPr sz="1800" kern="1200">
                          <a:solidFill>
                            <a:schemeClr val="tx1"/>
                          </a:solidFill>
                          <a:latin typeface="맑은 고딕"/>
                        </a:defRPr>
                      </a:lvl1pPr>
                      <a:lvl2pPr marL="457200" algn="l" defTabSz="914400" rtl="0" eaLnBrk="1" latinLnBrk="0" hangingPunct="1">
                        <a:defRPr sz="1800" kern="1200">
                          <a:solidFill>
                            <a:schemeClr val="tx1"/>
                          </a:solidFill>
                          <a:latin typeface="맑은 고딕"/>
                        </a:defRPr>
                      </a:lvl2pPr>
                      <a:lvl3pPr marL="914400" algn="l" defTabSz="914400" rtl="0" eaLnBrk="1" latinLnBrk="0" hangingPunct="1">
                        <a:defRPr sz="1800" kern="1200">
                          <a:solidFill>
                            <a:schemeClr val="tx1"/>
                          </a:solidFill>
                          <a:latin typeface="맑은 고딕"/>
                        </a:defRPr>
                      </a:lvl3pPr>
                      <a:lvl4pPr marL="1371600" algn="l" defTabSz="914400" rtl="0" eaLnBrk="1" latinLnBrk="0" hangingPunct="1">
                        <a:defRPr sz="1800" kern="1200">
                          <a:solidFill>
                            <a:schemeClr val="tx1"/>
                          </a:solidFill>
                          <a:latin typeface="맑은 고딕"/>
                        </a:defRPr>
                      </a:lvl4pPr>
                      <a:lvl5pPr marL="1828800" algn="l" defTabSz="914400" rtl="0" eaLnBrk="1" latinLnBrk="0" hangingPunct="1">
                        <a:defRPr sz="1800" kern="1200">
                          <a:solidFill>
                            <a:schemeClr val="tx1"/>
                          </a:solidFill>
                          <a:latin typeface="맑은 고딕"/>
                        </a:defRPr>
                      </a:lvl5pPr>
                      <a:lvl6pPr marL="2286000" algn="l" defTabSz="914400" rtl="0" eaLnBrk="1" latinLnBrk="0" hangingPunct="1">
                        <a:defRPr sz="1800" kern="1200">
                          <a:solidFill>
                            <a:schemeClr val="tx1"/>
                          </a:solidFill>
                          <a:latin typeface="맑은 고딕"/>
                        </a:defRPr>
                      </a:lvl6pPr>
                      <a:lvl7pPr marL="2743200" algn="l" defTabSz="914400" rtl="0" eaLnBrk="1" latinLnBrk="0" hangingPunct="1">
                        <a:defRPr sz="1800" kern="1200">
                          <a:solidFill>
                            <a:schemeClr val="tx1"/>
                          </a:solidFill>
                          <a:latin typeface="맑은 고딕"/>
                        </a:defRPr>
                      </a:lvl7pPr>
                      <a:lvl8pPr marL="3200400" algn="l" defTabSz="914400" rtl="0" eaLnBrk="1" latinLnBrk="0" hangingPunct="1">
                        <a:defRPr sz="1800" kern="1200">
                          <a:solidFill>
                            <a:schemeClr val="tx1"/>
                          </a:solidFill>
                          <a:latin typeface="맑은 고딕"/>
                        </a:defRPr>
                      </a:lvl8pPr>
                      <a:lvl9pPr marL="3657600" algn="l" defTabSz="914400" rtl="0" eaLnBrk="1" latinLnBrk="0" hangingPunct="1">
                        <a:defRPr sz="1800" kern="1200">
                          <a:solidFill>
                            <a:schemeClr val="tx1"/>
                          </a:solidFill>
                          <a:latin typeface="맑은 고딕"/>
                        </a:defRPr>
                      </a:lvl9pPr>
                    </a:lstStyle>
                    <a:p>
                      <a:pPr marL="180975" lvl="1" indent="-179388" algn="ctr" fontAlgn="auto" latinLnBrk="0">
                        <a:lnSpc>
                          <a:spcPct val="110000"/>
                        </a:lnSpc>
                        <a:spcBef>
                          <a:spcPts val="500"/>
                        </a:spcBef>
                        <a:spcAft>
                          <a:spcPts val="0"/>
                        </a:spcAft>
                        <a:buClr>
                          <a:srgbClr val="0C2D83"/>
                        </a:buClr>
                        <a:buSzPct val="85000"/>
                        <a:buFont typeface="Wingdings" pitchFamily="2" charset="2"/>
                        <a:buNone/>
                        <a:defRPr/>
                      </a:pPr>
                      <a:r>
                        <a:rPr kumimoji="0" lang="ko-KR" altLang="en-US" sz="1100" b="1" kern="0" dirty="0">
                          <a:ln>
                            <a:solidFill>
                              <a:schemeClr val="tx1">
                                <a:lumMod val="50000"/>
                                <a:lumOff val="50000"/>
                                <a:alpha val="0"/>
                              </a:schemeClr>
                            </a:solidFill>
                          </a:ln>
                          <a:solidFill>
                            <a:schemeClr val="bg1"/>
                          </a:solidFill>
                          <a:latin typeface="KoPub돋움체 Bold" panose="00000800000000000000" pitchFamily="2" charset="-127"/>
                          <a:ea typeface="KoPub돋움체 Bold" panose="00000800000000000000" pitchFamily="2" charset="-127"/>
                          <a:cs typeface="Times New Roman" pitchFamily="18" charset="0"/>
                        </a:rPr>
                        <a:t>향후 전망 및 이슈</a:t>
                      </a:r>
                    </a:p>
                  </a:txBody>
                  <a:tcPr marR="72000" marT="36000" marB="36000" anchor="ctr" horzOverflow="overflow">
                    <a:lnL w="12700"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6350"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4413471">
                <a:tc>
                  <a:txBody>
                    <a:bodyPr/>
                    <a:lstStyle>
                      <a:lvl1pPr marL="0" algn="l" defTabSz="914400" rtl="0" eaLnBrk="1" latinLnBrk="0" hangingPunct="1">
                        <a:defRPr sz="1800" kern="1200">
                          <a:solidFill>
                            <a:schemeClr val="tx1"/>
                          </a:solidFill>
                          <a:latin typeface="맑은 고딕"/>
                        </a:defRPr>
                      </a:lvl1pPr>
                      <a:lvl2pPr marL="457200" algn="l" defTabSz="914400" rtl="0" eaLnBrk="1" latinLnBrk="0" hangingPunct="1">
                        <a:defRPr sz="1800" kern="1200">
                          <a:solidFill>
                            <a:schemeClr val="tx1"/>
                          </a:solidFill>
                          <a:latin typeface="맑은 고딕"/>
                        </a:defRPr>
                      </a:lvl2pPr>
                      <a:lvl3pPr marL="914400" algn="l" defTabSz="914400" rtl="0" eaLnBrk="1" latinLnBrk="0" hangingPunct="1">
                        <a:defRPr sz="1800" kern="1200">
                          <a:solidFill>
                            <a:schemeClr val="tx1"/>
                          </a:solidFill>
                          <a:latin typeface="맑은 고딕"/>
                        </a:defRPr>
                      </a:lvl3pPr>
                      <a:lvl4pPr marL="1371600" algn="l" defTabSz="914400" rtl="0" eaLnBrk="1" latinLnBrk="0" hangingPunct="1">
                        <a:defRPr sz="1800" kern="1200">
                          <a:solidFill>
                            <a:schemeClr val="tx1"/>
                          </a:solidFill>
                          <a:latin typeface="맑은 고딕"/>
                        </a:defRPr>
                      </a:lvl4pPr>
                      <a:lvl5pPr marL="1828800" algn="l" defTabSz="914400" rtl="0" eaLnBrk="1" latinLnBrk="0" hangingPunct="1">
                        <a:defRPr sz="1800" kern="1200">
                          <a:solidFill>
                            <a:schemeClr val="tx1"/>
                          </a:solidFill>
                          <a:latin typeface="맑은 고딕"/>
                        </a:defRPr>
                      </a:lvl5pPr>
                      <a:lvl6pPr marL="2286000" algn="l" defTabSz="914400" rtl="0" eaLnBrk="1" latinLnBrk="0" hangingPunct="1">
                        <a:defRPr sz="1800" kern="1200">
                          <a:solidFill>
                            <a:schemeClr val="tx1"/>
                          </a:solidFill>
                          <a:latin typeface="맑은 고딕"/>
                        </a:defRPr>
                      </a:lvl6pPr>
                      <a:lvl7pPr marL="2743200" algn="l" defTabSz="914400" rtl="0" eaLnBrk="1" latinLnBrk="0" hangingPunct="1">
                        <a:defRPr sz="1800" kern="1200">
                          <a:solidFill>
                            <a:schemeClr val="tx1"/>
                          </a:solidFill>
                          <a:latin typeface="맑은 고딕"/>
                        </a:defRPr>
                      </a:lvl7pPr>
                      <a:lvl8pPr marL="3200400" algn="l" defTabSz="914400" rtl="0" eaLnBrk="1" latinLnBrk="0" hangingPunct="1">
                        <a:defRPr sz="1800" kern="1200">
                          <a:solidFill>
                            <a:schemeClr val="tx1"/>
                          </a:solidFill>
                          <a:latin typeface="맑은 고딕"/>
                        </a:defRPr>
                      </a:lvl8pPr>
                      <a:lvl9pPr marL="3657600" algn="l" defTabSz="914400" rtl="0" eaLnBrk="1" latinLnBrk="0" hangingPunct="1">
                        <a:defRPr sz="1800" kern="1200">
                          <a:solidFill>
                            <a:schemeClr val="tx1"/>
                          </a:solidFill>
                          <a:latin typeface="맑은 고딕"/>
                        </a:defRPr>
                      </a:lvl9pPr>
                    </a:lstStyle>
                    <a:p>
                      <a:pPr marL="180975" marR="0" lvl="1" indent="-179388" algn="ctr" defTabSz="914400" rtl="0" eaLnBrk="1" fontAlgn="auto" latinLnBrk="1" hangingPunct="1">
                        <a:lnSpc>
                          <a:spcPct val="110000"/>
                        </a:lnSpc>
                        <a:spcBef>
                          <a:spcPts val="500"/>
                        </a:spcBef>
                        <a:spcAft>
                          <a:spcPts val="0"/>
                        </a:spcAft>
                        <a:buClr>
                          <a:srgbClr val="0C2D83"/>
                        </a:buClr>
                        <a:buSzPct val="85000"/>
                        <a:buFont typeface="Wingdings" pitchFamily="2" charset="2"/>
                        <a:buNone/>
                        <a:tabLst/>
                        <a:defRPr/>
                      </a:pPr>
                      <a:r>
                        <a:rPr kumimoji="0" lang="en-US" altLang="ko-KR" sz="11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NPL </a:t>
                      </a:r>
                      <a:r>
                        <a:rPr kumimoji="0" lang="ko-KR" altLang="en-US" sz="11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시장</a:t>
                      </a:r>
                    </a:p>
                  </a:txBody>
                  <a:tcPr marR="72000" anchor="ctr" horzOverflow="overflow">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noFill/>
                      <a:prstDash val="solid"/>
                      <a:round/>
                      <a:headEnd type="none" w="med" len="med"/>
                      <a:tailEnd type="none" w="med" len="med"/>
                    </a:lnT>
                    <a:lnB w="6350" cap="flat" cmpd="sng" algn="ctr">
                      <a:solidFill>
                        <a:schemeClr val="accent1"/>
                      </a:solidFill>
                      <a:prstDash val="solid"/>
                      <a:round/>
                      <a:headEnd type="none" w="med" len="med"/>
                      <a:tailEnd type="none" w="med" len="med"/>
                    </a:lnB>
                    <a:lnTlToBr>
                      <a:noFill/>
                    </a:lnTlToBr>
                    <a:lnBlToTr>
                      <a:noFill/>
                    </a:lnBlToTr>
                    <a:solidFill>
                      <a:schemeClr val="bg1">
                        <a:lumMod val="95000"/>
                      </a:schemeClr>
                    </a:solidFill>
                  </a:tcPr>
                </a:tc>
                <a:tc>
                  <a:txBody>
                    <a:bodyPr/>
                    <a:lstStyle>
                      <a:lvl1pPr marL="0" algn="l" defTabSz="914400" rtl="0" eaLnBrk="1" latinLnBrk="0" hangingPunct="1">
                        <a:defRPr sz="1800" kern="1200">
                          <a:solidFill>
                            <a:schemeClr val="tx1"/>
                          </a:solidFill>
                          <a:latin typeface="맑은 고딕"/>
                        </a:defRPr>
                      </a:lvl1pPr>
                      <a:lvl2pPr marL="457200" algn="l" defTabSz="914400" rtl="0" eaLnBrk="1" latinLnBrk="0" hangingPunct="1">
                        <a:defRPr sz="1800" kern="1200">
                          <a:solidFill>
                            <a:schemeClr val="tx1"/>
                          </a:solidFill>
                          <a:latin typeface="맑은 고딕"/>
                        </a:defRPr>
                      </a:lvl2pPr>
                      <a:lvl3pPr marL="914400" algn="l" defTabSz="914400" rtl="0" eaLnBrk="1" latinLnBrk="0" hangingPunct="1">
                        <a:defRPr sz="1800" kern="1200">
                          <a:solidFill>
                            <a:schemeClr val="tx1"/>
                          </a:solidFill>
                          <a:latin typeface="맑은 고딕"/>
                        </a:defRPr>
                      </a:lvl3pPr>
                      <a:lvl4pPr marL="1371600" algn="l" defTabSz="914400" rtl="0" eaLnBrk="1" latinLnBrk="0" hangingPunct="1">
                        <a:defRPr sz="1800" kern="1200">
                          <a:solidFill>
                            <a:schemeClr val="tx1"/>
                          </a:solidFill>
                          <a:latin typeface="맑은 고딕"/>
                        </a:defRPr>
                      </a:lvl4pPr>
                      <a:lvl5pPr marL="1828800" algn="l" defTabSz="914400" rtl="0" eaLnBrk="1" latinLnBrk="0" hangingPunct="1">
                        <a:defRPr sz="1800" kern="1200">
                          <a:solidFill>
                            <a:schemeClr val="tx1"/>
                          </a:solidFill>
                          <a:latin typeface="맑은 고딕"/>
                        </a:defRPr>
                      </a:lvl5pPr>
                      <a:lvl6pPr marL="2286000" algn="l" defTabSz="914400" rtl="0" eaLnBrk="1" latinLnBrk="0" hangingPunct="1">
                        <a:defRPr sz="1800" kern="1200">
                          <a:solidFill>
                            <a:schemeClr val="tx1"/>
                          </a:solidFill>
                          <a:latin typeface="맑은 고딕"/>
                        </a:defRPr>
                      </a:lvl6pPr>
                      <a:lvl7pPr marL="2743200" algn="l" defTabSz="914400" rtl="0" eaLnBrk="1" latinLnBrk="0" hangingPunct="1">
                        <a:defRPr sz="1800" kern="1200">
                          <a:solidFill>
                            <a:schemeClr val="tx1"/>
                          </a:solidFill>
                          <a:latin typeface="맑은 고딕"/>
                        </a:defRPr>
                      </a:lvl7pPr>
                      <a:lvl8pPr marL="3200400" algn="l" defTabSz="914400" rtl="0" eaLnBrk="1" latinLnBrk="0" hangingPunct="1">
                        <a:defRPr sz="1800" kern="1200">
                          <a:solidFill>
                            <a:schemeClr val="tx1"/>
                          </a:solidFill>
                          <a:latin typeface="맑은 고딕"/>
                        </a:defRPr>
                      </a:lvl8pPr>
                      <a:lvl9pPr marL="3657600" algn="l" defTabSz="914400" rtl="0" eaLnBrk="1" latinLnBrk="0" hangingPunct="1">
                        <a:defRPr sz="1800" kern="1200">
                          <a:solidFill>
                            <a:schemeClr val="tx1"/>
                          </a:solidFill>
                          <a:latin typeface="맑은 고딕"/>
                        </a:defRPr>
                      </a:lvl9pPr>
                    </a:lstStyle>
                    <a:p>
                      <a:pPr marL="108000" lvl="1" indent="-108000" algn="just" defTabSz="914400" rtl="0" eaLnBrk="1" fontAlgn="auto" latinLnBrk="0" hangingPunct="1">
                        <a:lnSpc>
                          <a:spcPct val="110000"/>
                        </a:lnSpc>
                        <a:spcBef>
                          <a:spcPts val="500"/>
                        </a:spcBef>
                        <a:spcAft>
                          <a:spcPts val="0"/>
                        </a:spcAft>
                        <a:buClrTx/>
                        <a:buSzPct val="80000"/>
                        <a:buFont typeface="Arial" panose="020B0604020202020204" pitchFamily="34" charset="0"/>
                        <a:buChar char="•"/>
                        <a:defRPr/>
                      </a:pP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공급</a:t>
                      </a: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고금리</a:t>
                      </a: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경기 둔화 등으로 부실채권 증가 가능성 확대 </a:t>
                      </a:r>
                    </a:p>
                    <a:p>
                      <a:pPr marL="216000" lvl="2" indent="-108000" algn="just" defTabSz="914400" rtl="0" eaLnBrk="1" fontAlgn="auto" latinLnBrk="0" hangingPunct="1">
                        <a:lnSpc>
                          <a:spcPct val="110000"/>
                        </a:lnSpc>
                        <a:spcBef>
                          <a:spcPts val="500"/>
                        </a:spcBef>
                        <a:spcAft>
                          <a:spcPts val="0"/>
                        </a:spcAft>
                        <a:buClrTx/>
                        <a:buSzPct val="100000"/>
                        <a:buFont typeface="맑은 고딕" panose="020B0503020000020004" pitchFamily="50" charset="-127"/>
                        <a:buChar char="-"/>
                        <a:defRPr/>
                      </a:pP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(NPL </a:t>
                      </a:r>
                      <a:r>
                        <a:rPr kumimoji="0" lang="ko-KR" altLang="en-US"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매각 물량 확대 예상</a:t>
                      </a: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고금리 지속</a:t>
                      </a:r>
                      <a:r>
                        <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실물경기 둔화로 기업의 채무상환능력이 저하되는 등 기업대출 부실화 가능성이 높아지며 부실채권 규모 확대 및 빠르게 연체채권 정리가 이루어질 가능성</a:t>
                      </a:r>
                      <a:r>
                        <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다만</a:t>
                      </a:r>
                      <a:r>
                        <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’22</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년 </a:t>
                      </a:r>
                      <a:r>
                        <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10</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월부터 시행중인 </a:t>
                      </a:r>
                      <a:r>
                        <a:rPr kumimoji="0" lang="ko-KR" altLang="en-US" sz="1000" b="0" kern="0" dirty="0" err="1">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새출발기금</a:t>
                      </a:r>
                      <a:r>
                        <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’23</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년</a:t>
                      </a:r>
                      <a:r>
                        <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1</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월 발표한 부동산금융 </a:t>
                      </a:r>
                      <a:r>
                        <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PF </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대출연장</a:t>
                      </a:r>
                      <a:r>
                        <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증권사 부동산 </a:t>
                      </a:r>
                      <a:r>
                        <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PF </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관련 리스크 완화 조치 등으로 증가 폭은 제한적일 가능성 상존 </a:t>
                      </a:r>
                      <a:endPar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endParaRPr>
                    </a:p>
                    <a:p>
                      <a:pPr marL="324000" marR="0" lvl="3" indent="-108000" algn="just" defTabSz="914400" rtl="0" eaLnBrk="1" fontAlgn="auto" latinLnBrk="0" hangingPunct="1">
                        <a:lnSpc>
                          <a:spcPct val="110000"/>
                        </a:lnSpc>
                        <a:spcBef>
                          <a:spcPts val="500"/>
                        </a:spcBef>
                        <a:spcAft>
                          <a:spcPts val="0"/>
                        </a:spcAft>
                        <a:buClrTx/>
                        <a:buSzPct val="100000"/>
                        <a:buFont typeface="Wingdings" panose="05000000000000000000" pitchFamily="2" charset="2"/>
                        <a:buChar char="Ø"/>
                        <a:tabLst/>
                        <a:defRPr/>
                      </a:pP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정부 금융지원 프로그램</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은행권 자산건전성 관리 등으로 국내은행의 원화대출 연체율은 하락세를 보였으나</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최근 누적된 금리인상 여파와 경기 둔화 영향이 겹치면서 신규발생 부실채권 규모가 증가하고 연체율도 상승</a:t>
                      </a:r>
                      <a:endPar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endParaRPr>
                    </a:p>
                    <a:p>
                      <a:pPr marL="324000" marR="0" lvl="3" indent="-108000" algn="just" defTabSz="914400" rtl="0" eaLnBrk="1" fontAlgn="auto" latinLnBrk="0" hangingPunct="1">
                        <a:lnSpc>
                          <a:spcPct val="110000"/>
                        </a:lnSpc>
                        <a:spcBef>
                          <a:spcPts val="500"/>
                        </a:spcBef>
                        <a:spcAft>
                          <a:spcPts val="0"/>
                        </a:spcAft>
                        <a:buClrTx/>
                        <a:buSzPct val="100000"/>
                        <a:buFont typeface="Wingdings" panose="05000000000000000000" pitchFamily="2" charset="2"/>
                        <a:buChar char="Ø"/>
                        <a:tabLst/>
                        <a:defRPr/>
                      </a:pP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’23</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년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9</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월 정부의 코로나</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19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금융지원 정책의 단계적 종료에도 불구하고 취약차주 및 수익성</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안정성이 악화된 국내 중소기업 중심으로 </a:t>
                      </a:r>
                      <a:r>
                        <a:rPr kumimoji="0" lang="ko-KR" altLang="en-US" sz="1000" kern="0" dirty="0" err="1">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누증된</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부실 대출이 한 번에 발생할 수 있다는 우려도 상존 </a:t>
                      </a:r>
                      <a:endPar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endParaRPr>
                    </a:p>
                    <a:p>
                      <a:pPr marL="324000" marR="0" lvl="3" indent="-108000" algn="just" defTabSz="914400" rtl="0" eaLnBrk="1" fontAlgn="auto" latinLnBrk="0" hangingPunct="1">
                        <a:lnSpc>
                          <a:spcPct val="110000"/>
                        </a:lnSpc>
                        <a:spcBef>
                          <a:spcPts val="500"/>
                        </a:spcBef>
                        <a:spcAft>
                          <a:spcPts val="0"/>
                        </a:spcAft>
                        <a:buClrTx/>
                        <a:buSzPct val="100000"/>
                        <a:buFont typeface="Wingdings" panose="05000000000000000000" pitchFamily="2" charset="2"/>
                        <a:buChar char="Ø"/>
                        <a:tabLst/>
                        <a:defRPr/>
                      </a:pP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’22</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년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10</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월 출범한 정부의 채무조정 프로그램</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00" kern="0" dirty="0" err="1">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새출발기금</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과 소상공인</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자영업자 대출 상환 유예조치</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(~’25</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년</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5</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대 금융지주 대주단 협의체의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PF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대출 만기연장</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신규자금 지원</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최근 전세사기 피해 사태 확산에 따라 실시된 경매 유예 조치</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등의 영향으로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NPL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출하 물량의 제한적 증가</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또는 출하 시점 지연 가능성도 상존 </a:t>
                      </a:r>
                      <a:endPar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endParaRPr>
                    </a:p>
                    <a:p>
                      <a:pPr marL="108000" lvl="1" indent="-108000" algn="just" defTabSz="914400" rtl="0" eaLnBrk="1" fontAlgn="auto" latinLnBrk="0" hangingPunct="1">
                        <a:lnSpc>
                          <a:spcPct val="110000"/>
                        </a:lnSpc>
                        <a:spcBef>
                          <a:spcPts val="500"/>
                        </a:spcBef>
                        <a:spcAft>
                          <a:spcPts val="0"/>
                        </a:spcAft>
                        <a:buClrTx/>
                        <a:buSzPct val="80000"/>
                        <a:buFont typeface="Arial" panose="020B0604020202020204" pitchFamily="34" charset="0"/>
                        <a:buChar char="•"/>
                        <a:defRPr/>
                      </a:pP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수요</a:t>
                      </a: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 NPL </a:t>
                      </a:r>
                      <a:r>
                        <a:rPr kumimoji="0" lang="ko-KR" altLang="en-US" sz="1050" b="1" kern="0" baseline="0" dirty="0" err="1">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전업사</a:t>
                      </a: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 조달금리 하락과</a:t>
                      </a: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수익성 기대 등으로 투자 집중 </a:t>
                      </a: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사업 기회 눈여겨보는 자산운용사 재진입하며 경쟁 심화</a:t>
                      </a:r>
                      <a:endPar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endParaRPr>
                    </a:p>
                    <a:p>
                      <a:pPr marL="216000" lvl="2" indent="-108000" algn="just" defTabSz="914400" rtl="0" eaLnBrk="1" fontAlgn="auto" latinLnBrk="0" hangingPunct="1">
                        <a:lnSpc>
                          <a:spcPct val="110000"/>
                        </a:lnSpc>
                        <a:spcBef>
                          <a:spcPts val="500"/>
                        </a:spcBef>
                        <a:spcAft>
                          <a:spcPts val="0"/>
                        </a:spcAft>
                        <a:buClrTx/>
                        <a:buSzPct val="100000"/>
                        <a:buFont typeface="맑은 고딕" panose="020B0503020000020004" pitchFamily="50" charset="-127"/>
                        <a:buChar char="-"/>
                        <a:defRPr/>
                      </a:pP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(NPL </a:t>
                      </a:r>
                      <a:r>
                        <a:rPr kumimoji="0" lang="ko-KR" altLang="en-US" sz="1000" b="1" kern="0" dirty="0" err="1">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전업사</a:t>
                      </a:r>
                      <a:r>
                        <a:rPr kumimoji="0" lang="ko-KR" altLang="en-US"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중심으로 경쟁 심화</a:t>
                      </a: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매각물량이 늘어나고 있음에도 불구</a:t>
                      </a:r>
                      <a:r>
                        <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NPL </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시장참여자가 증가하면서 경쟁이 심화되고 있음</a:t>
                      </a:r>
                      <a:r>
                        <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NPL</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전문 </a:t>
                      </a:r>
                      <a:r>
                        <a:rPr kumimoji="0" lang="ko-KR" altLang="en-US" sz="1000" b="0" kern="0" dirty="0" err="1">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투자자로서의</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역량</a:t>
                      </a:r>
                      <a:r>
                        <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계열사 지원 등으로 전업사의 강세가 지속</a:t>
                      </a:r>
                      <a:r>
                        <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다만 </a:t>
                      </a:r>
                      <a:r>
                        <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NPL </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물량 확대와 할인율 하락 가능성을 </a:t>
                      </a:r>
                      <a:r>
                        <a:rPr kumimoji="0" lang="ko-KR" altLang="en-US" sz="1000" b="0" kern="0" dirty="0" err="1">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염두한</a:t>
                      </a:r>
                      <a:r>
                        <a:rPr kumimoji="0" lang="ko-KR" altLang="en-US"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플레이어들의 사업 확대 및 재진입이 활발하여 향후 경쟁도 증가 전망 </a:t>
                      </a:r>
                      <a:endParaRPr kumimoji="0" lang="en-US" altLang="ko-KR" sz="1000" b="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endParaRPr>
                    </a:p>
                    <a:p>
                      <a:pPr marL="324000" marR="0" lvl="3" indent="-108000" algn="just" defTabSz="914400" rtl="0" eaLnBrk="1" fontAlgn="auto" latinLnBrk="0" hangingPunct="1">
                        <a:lnSpc>
                          <a:spcPct val="110000"/>
                        </a:lnSpc>
                        <a:spcBef>
                          <a:spcPts val="500"/>
                        </a:spcBef>
                        <a:spcAft>
                          <a:spcPts val="0"/>
                        </a:spcAft>
                        <a:buClrTx/>
                        <a:buSzPct val="100000"/>
                        <a:buFont typeface="Wingdings" panose="05000000000000000000" pitchFamily="2" charset="2"/>
                        <a:buChar char="Ø"/>
                        <a:tabLst/>
                        <a:defRPr/>
                      </a:pP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연합자산관리는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NPL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시장에서 선두 그룹의 지위를 유지하고 있으나</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기업구조조정 투자를 확대하고 있어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NPL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시장에서의 지위 변동 가능성</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기업구조조정 시장 리스크 등을 살펴볼 필요 </a:t>
                      </a:r>
                      <a:endPar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endParaRPr>
                    </a:p>
                    <a:p>
                      <a:pPr marL="324000" marR="0" lvl="3" indent="-108000" algn="just" defTabSz="914400" rtl="0" eaLnBrk="1" fontAlgn="auto" latinLnBrk="0" hangingPunct="1">
                        <a:lnSpc>
                          <a:spcPct val="110000"/>
                        </a:lnSpc>
                        <a:spcBef>
                          <a:spcPts val="500"/>
                        </a:spcBef>
                        <a:spcAft>
                          <a:spcPts val="0"/>
                        </a:spcAft>
                        <a:buClrTx/>
                        <a:buSzPct val="100000"/>
                        <a:buFont typeface="Wingdings" panose="05000000000000000000" pitchFamily="2" charset="2"/>
                        <a:buChar char="Ø"/>
                        <a:tabLst/>
                        <a:defRPr/>
                      </a:pP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하나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F&amp;I</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는 하나금융그룹의 지원을 바탕으로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NPL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투자를 공격적으로 확대 중</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’23</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년 상반기에는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NPL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시장 최대 투자자로 자리매김</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주 영업자산 대부분이 지방 소재 부동산과 연관되어 있어</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최근 국내 부동산경기 하강 등으로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NPL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투자자산 회수실적 변동 리스크가 상존 </a:t>
                      </a:r>
                      <a:endPar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endParaRPr>
                    </a:p>
                    <a:p>
                      <a:pPr marL="324000" marR="0" lvl="3" indent="-108000" algn="just" defTabSz="914400" rtl="0" eaLnBrk="1" fontAlgn="auto" latinLnBrk="0" hangingPunct="1">
                        <a:lnSpc>
                          <a:spcPct val="110000"/>
                        </a:lnSpc>
                        <a:spcBef>
                          <a:spcPts val="500"/>
                        </a:spcBef>
                        <a:spcAft>
                          <a:spcPts val="0"/>
                        </a:spcAft>
                        <a:buClrTx/>
                        <a:buSzPct val="100000"/>
                        <a:buFont typeface="Wingdings" panose="05000000000000000000" pitchFamily="2" charset="2"/>
                        <a:buChar char="Ø"/>
                        <a:tabLst/>
                        <a:defRPr/>
                      </a:pP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대신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F&amp;I</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는 자산관리 및 </a:t>
                      </a:r>
                      <a:r>
                        <a:rPr kumimoji="0" lang="ko-KR" altLang="en-US" sz="1000" kern="0" dirty="0" err="1">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업무수탁을</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수행하는 자회사인 </a:t>
                      </a:r>
                      <a:r>
                        <a:rPr kumimoji="0" lang="ko-KR" altLang="en-US" sz="1000" kern="0" dirty="0" err="1">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대신에이엠씨와</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함께 투자자산 회수 방안과 진행 상황에 대한 연구로 수익성 달성에 집중하는 한편</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오랜 업력에 기반한 투자 역량을 바탕으로</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NPL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투자에도 꾸준히 참여할 것으로 예상 </a:t>
                      </a:r>
                      <a:endParaRPr kumimoji="0" lang="en-US" altLang="ko-KR"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endParaRPr>
                    </a:p>
                  </a:txBody>
                  <a:tcPr marR="72000" anchor="ctr" horzOverflow="overflow">
                    <a:lnL w="3175" cap="flat" cmpd="sng" algn="ctr">
                      <a:solidFill>
                        <a:schemeClr val="bg1">
                          <a:lumMod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6350" cap="flat" cmpd="sng" algn="ctr">
                      <a:solidFill>
                        <a:schemeClr val="accent1"/>
                      </a:solidFill>
                      <a:prstDash val="solid"/>
                      <a:round/>
                      <a:headEnd type="none" w="med" len="med"/>
                      <a:tailEnd type="none" w="med" len="med"/>
                    </a:lnB>
                    <a:lnTlToBr>
                      <a:noFill/>
                    </a:lnTlToBr>
                    <a:lnBlToTr>
                      <a:noFill/>
                    </a:lnBlToTr>
                    <a:solidFill>
                      <a:sysClr val="window" lastClr="FFFFFF"/>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20790265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a:extLst>
              <a:ext uri="{FF2B5EF4-FFF2-40B4-BE49-F238E27FC236}">
                <a16:creationId xmlns:a16="http://schemas.microsoft.com/office/drawing/2014/main" id="{9CF4ADBE-EF4D-4934-9EB8-74FF8A218790}"/>
              </a:ext>
            </a:extLst>
          </p:cNvPr>
          <p:cNvSpPr>
            <a:spLocks noGrp="1"/>
          </p:cNvSpPr>
          <p:nvPr>
            <p:ph type="body" sz="quarter" idx="10"/>
          </p:nvPr>
        </p:nvSpPr>
        <p:spPr>
          <a:xfrm>
            <a:off x="488949" y="333149"/>
            <a:ext cx="8928101" cy="184666"/>
          </a:xfrm>
        </p:spPr>
        <p:txBody>
          <a:bodyPr/>
          <a:lstStyle/>
          <a:p>
            <a:r>
              <a:rPr lang="en-US" altLang="ko-KR" dirty="0"/>
              <a:t>Ⅴ.</a:t>
            </a:r>
            <a:r>
              <a:rPr lang="ko-KR" altLang="en-US" dirty="0"/>
              <a:t> </a:t>
            </a:r>
            <a:r>
              <a:rPr lang="en-US" altLang="ko-KR" dirty="0"/>
              <a:t>2023</a:t>
            </a:r>
            <a:r>
              <a:rPr lang="ko-KR" altLang="en-US" dirty="0"/>
              <a:t>년 하반기 부실채권</a:t>
            </a:r>
            <a:r>
              <a:rPr lang="en-US" altLang="ko-KR" dirty="0"/>
              <a:t>(NPL) </a:t>
            </a:r>
            <a:r>
              <a:rPr lang="ko-KR" altLang="en-US" dirty="0"/>
              <a:t>시장 전망 </a:t>
            </a:r>
          </a:p>
        </p:txBody>
      </p:sp>
      <p:sp>
        <p:nvSpPr>
          <p:cNvPr id="3" name="텍스트 개체 틀 2">
            <a:extLst>
              <a:ext uri="{FF2B5EF4-FFF2-40B4-BE49-F238E27FC236}">
                <a16:creationId xmlns:a16="http://schemas.microsoft.com/office/drawing/2014/main" id="{CF49C5C8-C8EE-45CC-BCD5-E75DD6F37C0F}"/>
              </a:ext>
            </a:extLst>
          </p:cNvPr>
          <p:cNvSpPr>
            <a:spLocks noGrp="1"/>
          </p:cNvSpPr>
          <p:nvPr>
            <p:ph type="body" sz="quarter" idx="11"/>
          </p:nvPr>
        </p:nvSpPr>
        <p:spPr>
          <a:xfrm>
            <a:off x="488950" y="617249"/>
            <a:ext cx="8928100" cy="322262"/>
          </a:xfrm>
        </p:spPr>
        <p:txBody>
          <a:bodyPr/>
          <a:lstStyle/>
          <a:p>
            <a:pPr lvl="0"/>
            <a:r>
              <a:rPr lang="en-US" altLang="ko-KR" dirty="0"/>
              <a:t>2023</a:t>
            </a:r>
            <a:r>
              <a:rPr lang="ko-KR" altLang="en-US" dirty="0"/>
              <a:t>년 하반기 </a:t>
            </a:r>
            <a:r>
              <a:rPr lang="en-US" altLang="ko-KR" dirty="0"/>
              <a:t>NPL </a:t>
            </a:r>
            <a:r>
              <a:rPr lang="ko-KR" altLang="en-US" dirty="0"/>
              <a:t>시장 전망 </a:t>
            </a:r>
            <a:r>
              <a:rPr lang="en-US" altLang="ko-KR" dirty="0"/>
              <a:t>(3/3)</a:t>
            </a:r>
            <a:r>
              <a:rPr lang="ko-KR" altLang="en-US" dirty="0"/>
              <a:t> </a:t>
            </a:r>
          </a:p>
        </p:txBody>
      </p:sp>
      <p:graphicFrame>
        <p:nvGraphicFramePr>
          <p:cNvPr id="6" name="Group 3">
            <a:extLst>
              <a:ext uri="{FF2B5EF4-FFF2-40B4-BE49-F238E27FC236}">
                <a16:creationId xmlns:a16="http://schemas.microsoft.com/office/drawing/2014/main" id="{1087FF4B-E31E-4A97-8695-A2C4AF3B00A9}"/>
              </a:ext>
            </a:extLst>
          </p:cNvPr>
          <p:cNvGraphicFramePr>
            <a:graphicFrameLocks noGrp="1"/>
          </p:cNvGraphicFramePr>
          <p:nvPr>
            <p:extLst>
              <p:ext uri="{D42A27DB-BD31-4B8C-83A1-F6EECF244321}">
                <p14:modId xmlns:p14="http://schemas.microsoft.com/office/powerpoint/2010/main" val="2800345560"/>
              </p:ext>
            </p:extLst>
          </p:nvPr>
        </p:nvGraphicFramePr>
        <p:xfrm>
          <a:off x="488950" y="1216026"/>
          <a:ext cx="8928000" cy="4675613"/>
        </p:xfrm>
        <a:graphic>
          <a:graphicData uri="http://schemas.openxmlformats.org/drawingml/2006/table">
            <a:tbl>
              <a:tblPr/>
              <a:tblGrid>
                <a:gridCol w="1152000">
                  <a:extLst>
                    <a:ext uri="{9D8B030D-6E8A-4147-A177-3AD203B41FA5}">
                      <a16:colId xmlns:a16="http://schemas.microsoft.com/office/drawing/2014/main" val="20000"/>
                    </a:ext>
                  </a:extLst>
                </a:gridCol>
                <a:gridCol w="7776000">
                  <a:extLst>
                    <a:ext uri="{9D8B030D-6E8A-4147-A177-3AD203B41FA5}">
                      <a16:colId xmlns:a16="http://schemas.microsoft.com/office/drawing/2014/main" val="20001"/>
                    </a:ext>
                  </a:extLst>
                </a:gridCol>
              </a:tblGrid>
              <a:tr h="248400">
                <a:tc>
                  <a:txBody>
                    <a:bodyPr/>
                    <a:lstStyle>
                      <a:lvl1pPr marL="0" algn="l" defTabSz="914400" rtl="0" eaLnBrk="1" latinLnBrk="0" hangingPunct="1">
                        <a:defRPr sz="1800" kern="1200">
                          <a:solidFill>
                            <a:schemeClr val="tx1"/>
                          </a:solidFill>
                          <a:latin typeface="맑은 고딕"/>
                        </a:defRPr>
                      </a:lvl1pPr>
                      <a:lvl2pPr marL="457200" algn="l" defTabSz="914400" rtl="0" eaLnBrk="1" latinLnBrk="0" hangingPunct="1">
                        <a:defRPr sz="1800" kern="1200">
                          <a:solidFill>
                            <a:schemeClr val="tx1"/>
                          </a:solidFill>
                          <a:latin typeface="맑은 고딕"/>
                        </a:defRPr>
                      </a:lvl2pPr>
                      <a:lvl3pPr marL="914400" algn="l" defTabSz="914400" rtl="0" eaLnBrk="1" latinLnBrk="0" hangingPunct="1">
                        <a:defRPr sz="1800" kern="1200">
                          <a:solidFill>
                            <a:schemeClr val="tx1"/>
                          </a:solidFill>
                          <a:latin typeface="맑은 고딕"/>
                        </a:defRPr>
                      </a:lvl3pPr>
                      <a:lvl4pPr marL="1371600" algn="l" defTabSz="914400" rtl="0" eaLnBrk="1" latinLnBrk="0" hangingPunct="1">
                        <a:defRPr sz="1800" kern="1200">
                          <a:solidFill>
                            <a:schemeClr val="tx1"/>
                          </a:solidFill>
                          <a:latin typeface="맑은 고딕"/>
                        </a:defRPr>
                      </a:lvl4pPr>
                      <a:lvl5pPr marL="1828800" algn="l" defTabSz="914400" rtl="0" eaLnBrk="1" latinLnBrk="0" hangingPunct="1">
                        <a:defRPr sz="1800" kern="1200">
                          <a:solidFill>
                            <a:schemeClr val="tx1"/>
                          </a:solidFill>
                          <a:latin typeface="맑은 고딕"/>
                        </a:defRPr>
                      </a:lvl5pPr>
                      <a:lvl6pPr marL="2286000" algn="l" defTabSz="914400" rtl="0" eaLnBrk="1" latinLnBrk="0" hangingPunct="1">
                        <a:defRPr sz="1800" kern="1200">
                          <a:solidFill>
                            <a:schemeClr val="tx1"/>
                          </a:solidFill>
                          <a:latin typeface="맑은 고딕"/>
                        </a:defRPr>
                      </a:lvl6pPr>
                      <a:lvl7pPr marL="2743200" algn="l" defTabSz="914400" rtl="0" eaLnBrk="1" latinLnBrk="0" hangingPunct="1">
                        <a:defRPr sz="1800" kern="1200">
                          <a:solidFill>
                            <a:schemeClr val="tx1"/>
                          </a:solidFill>
                          <a:latin typeface="맑은 고딕"/>
                        </a:defRPr>
                      </a:lvl7pPr>
                      <a:lvl8pPr marL="3200400" algn="l" defTabSz="914400" rtl="0" eaLnBrk="1" latinLnBrk="0" hangingPunct="1">
                        <a:defRPr sz="1800" kern="1200">
                          <a:solidFill>
                            <a:schemeClr val="tx1"/>
                          </a:solidFill>
                          <a:latin typeface="맑은 고딕"/>
                        </a:defRPr>
                      </a:lvl8pPr>
                      <a:lvl9pPr marL="3657600" algn="l" defTabSz="914400" rtl="0" eaLnBrk="1" latinLnBrk="0" hangingPunct="1">
                        <a:defRPr sz="1800" kern="1200">
                          <a:solidFill>
                            <a:schemeClr val="tx1"/>
                          </a:solidFill>
                          <a:latin typeface="맑은 고딕"/>
                        </a:defRPr>
                      </a:lvl9pPr>
                    </a:lstStyle>
                    <a:p>
                      <a:pPr marL="180975" lvl="1" indent="-179388" algn="ctr" fontAlgn="auto" latinLnBrk="0">
                        <a:lnSpc>
                          <a:spcPct val="110000"/>
                        </a:lnSpc>
                        <a:spcBef>
                          <a:spcPts val="500"/>
                        </a:spcBef>
                        <a:spcAft>
                          <a:spcPts val="0"/>
                        </a:spcAft>
                        <a:buClr>
                          <a:srgbClr val="0C2D83"/>
                        </a:buClr>
                        <a:buSzPct val="85000"/>
                        <a:buFont typeface="Wingdings" pitchFamily="2" charset="2"/>
                        <a:buNone/>
                        <a:defRPr/>
                      </a:pPr>
                      <a:r>
                        <a:rPr kumimoji="0" lang="ko-KR" altLang="en-US" sz="1100" b="1" kern="0" dirty="0">
                          <a:ln>
                            <a:solidFill>
                              <a:schemeClr val="tx1">
                                <a:lumMod val="50000"/>
                                <a:lumOff val="50000"/>
                                <a:alpha val="0"/>
                              </a:schemeClr>
                            </a:solidFill>
                          </a:ln>
                          <a:solidFill>
                            <a:schemeClr val="bg1"/>
                          </a:solidFill>
                          <a:latin typeface="KoPub돋움체 Bold" panose="00000800000000000000" pitchFamily="2" charset="-127"/>
                          <a:ea typeface="KoPub돋움체 Bold" panose="00000800000000000000" pitchFamily="2" charset="-127"/>
                          <a:cs typeface="Times New Roman" pitchFamily="18" charset="0"/>
                        </a:rPr>
                        <a:t>구분</a:t>
                      </a:r>
                    </a:p>
                  </a:txBody>
                  <a:tcPr marR="72000" marT="36000" marB="36000" anchor="ctr" horzOverflow="overflow">
                    <a:lnL w="3175"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lnTlToBr>
                      <a:noFill/>
                    </a:lnTlToBr>
                    <a:lnBlToTr>
                      <a:noFill/>
                    </a:lnBlToTr>
                    <a:solidFill>
                      <a:schemeClr val="accent1"/>
                    </a:solidFill>
                  </a:tcPr>
                </a:tc>
                <a:tc>
                  <a:txBody>
                    <a:bodyPr/>
                    <a:lstStyle>
                      <a:lvl1pPr marL="0" algn="l" defTabSz="914400" rtl="0" eaLnBrk="1" latinLnBrk="0" hangingPunct="1">
                        <a:defRPr sz="1800" kern="1200">
                          <a:solidFill>
                            <a:schemeClr val="tx1"/>
                          </a:solidFill>
                          <a:latin typeface="맑은 고딕"/>
                        </a:defRPr>
                      </a:lvl1pPr>
                      <a:lvl2pPr marL="457200" algn="l" defTabSz="914400" rtl="0" eaLnBrk="1" latinLnBrk="0" hangingPunct="1">
                        <a:defRPr sz="1800" kern="1200">
                          <a:solidFill>
                            <a:schemeClr val="tx1"/>
                          </a:solidFill>
                          <a:latin typeface="맑은 고딕"/>
                        </a:defRPr>
                      </a:lvl2pPr>
                      <a:lvl3pPr marL="914400" algn="l" defTabSz="914400" rtl="0" eaLnBrk="1" latinLnBrk="0" hangingPunct="1">
                        <a:defRPr sz="1800" kern="1200">
                          <a:solidFill>
                            <a:schemeClr val="tx1"/>
                          </a:solidFill>
                          <a:latin typeface="맑은 고딕"/>
                        </a:defRPr>
                      </a:lvl3pPr>
                      <a:lvl4pPr marL="1371600" algn="l" defTabSz="914400" rtl="0" eaLnBrk="1" latinLnBrk="0" hangingPunct="1">
                        <a:defRPr sz="1800" kern="1200">
                          <a:solidFill>
                            <a:schemeClr val="tx1"/>
                          </a:solidFill>
                          <a:latin typeface="맑은 고딕"/>
                        </a:defRPr>
                      </a:lvl4pPr>
                      <a:lvl5pPr marL="1828800" algn="l" defTabSz="914400" rtl="0" eaLnBrk="1" latinLnBrk="0" hangingPunct="1">
                        <a:defRPr sz="1800" kern="1200">
                          <a:solidFill>
                            <a:schemeClr val="tx1"/>
                          </a:solidFill>
                          <a:latin typeface="맑은 고딕"/>
                        </a:defRPr>
                      </a:lvl5pPr>
                      <a:lvl6pPr marL="2286000" algn="l" defTabSz="914400" rtl="0" eaLnBrk="1" latinLnBrk="0" hangingPunct="1">
                        <a:defRPr sz="1800" kern="1200">
                          <a:solidFill>
                            <a:schemeClr val="tx1"/>
                          </a:solidFill>
                          <a:latin typeface="맑은 고딕"/>
                        </a:defRPr>
                      </a:lvl6pPr>
                      <a:lvl7pPr marL="2743200" algn="l" defTabSz="914400" rtl="0" eaLnBrk="1" latinLnBrk="0" hangingPunct="1">
                        <a:defRPr sz="1800" kern="1200">
                          <a:solidFill>
                            <a:schemeClr val="tx1"/>
                          </a:solidFill>
                          <a:latin typeface="맑은 고딕"/>
                        </a:defRPr>
                      </a:lvl7pPr>
                      <a:lvl8pPr marL="3200400" algn="l" defTabSz="914400" rtl="0" eaLnBrk="1" latinLnBrk="0" hangingPunct="1">
                        <a:defRPr sz="1800" kern="1200">
                          <a:solidFill>
                            <a:schemeClr val="tx1"/>
                          </a:solidFill>
                          <a:latin typeface="맑은 고딕"/>
                        </a:defRPr>
                      </a:lvl8pPr>
                      <a:lvl9pPr marL="3657600" algn="l" defTabSz="914400" rtl="0" eaLnBrk="1" latinLnBrk="0" hangingPunct="1">
                        <a:defRPr sz="1800" kern="1200">
                          <a:solidFill>
                            <a:schemeClr val="tx1"/>
                          </a:solidFill>
                          <a:latin typeface="맑은 고딕"/>
                        </a:defRPr>
                      </a:lvl9pPr>
                    </a:lstStyle>
                    <a:p>
                      <a:pPr marL="180975" lvl="1" indent="-179388" algn="ctr" fontAlgn="auto" latinLnBrk="0">
                        <a:lnSpc>
                          <a:spcPct val="110000"/>
                        </a:lnSpc>
                        <a:spcBef>
                          <a:spcPts val="500"/>
                        </a:spcBef>
                        <a:spcAft>
                          <a:spcPts val="0"/>
                        </a:spcAft>
                        <a:buClr>
                          <a:srgbClr val="0C2D83"/>
                        </a:buClr>
                        <a:buSzPct val="85000"/>
                        <a:buFont typeface="Wingdings" pitchFamily="2" charset="2"/>
                        <a:buNone/>
                        <a:defRPr/>
                      </a:pPr>
                      <a:r>
                        <a:rPr kumimoji="0" lang="ko-KR" altLang="en-US" sz="1100" b="1" kern="0" dirty="0">
                          <a:ln>
                            <a:solidFill>
                              <a:schemeClr val="tx1">
                                <a:lumMod val="50000"/>
                                <a:lumOff val="50000"/>
                                <a:alpha val="0"/>
                              </a:schemeClr>
                            </a:solidFill>
                          </a:ln>
                          <a:solidFill>
                            <a:schemeClr val="bg1"/>
                          </a:solidFill>
                          <a:latin typeface="KoPub돋움체 Bold" panose="00000800000000000000" pitchFamily="2" charset="-127"/>
                          <a:ea typeface="KoPub돋움체 Bold" panose="00000800000000000000" pitchFamily="2" charset="-127"/>
                          <a:cs typeface="Times New Roman" pitchFamily="18" charset="0"/>
                        </a:rPr>
                        <a:t>향후 전망 및 이슈</a:t>
                      </a:r>
                    </a:p>
                  </a:txBody>
                  <a:tcPr marR="72000" marT="36000" marB="36000" anchor="ctr" horzOverflow="overflow">
                    <a:lnL w="12700"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6350"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4427210">
                <a:tc>
                  <a:txBody>
                    <a:bodyPr/>
                    <a:lstStyle>
                      <a:lvl1pPr marL="0" algn="l" defTabSz="914400" rtl="0" eaLnBrk="1" latinLnBrk="0" hangingPunct="1">
                        <a:defRPr sz="1800" kern="1200">
                          <a:solidFill>
                            <a:schemeClr val="tx1"/>
                          </a:solidFill>
                          <a:latin typeface="맑은 고딕"/>
                        </a:defRPr>
                      </a:lvl1pPr>
                      <a:lvl2pPr marL="457200" algn="l" defTabSz="914400" rtl="0" eaLnBrk="1" latinLnBrk="0" hangingPunct="1">
                        <a:defRPr sz="1800" kern="1200">
                          <a:solidFill>
                            <a:schemeClr val="tx1"/>
                          </a:solidFill>
                          <a:latin typeface="맑은 고딕"/>
                        </a:defRPr>
                      </a:lvl2pPr>
                      <a:lvl3pPr marL="914400" algn="l" defTabSz="914400" rtl="0" eaLnBrk="1" latinLnBrk="0" hangingPunct="1">
                        <a:defRPr sz="1800" kern="1200">
                          <a:solidFill>
                            <a:schemeClr val="tx1"/>
                          </a:solidFill>
                          <a:latin typeface="맑은 고딕"/>
                        </a:defRPr>
                      </a:lvl3pPr>
                      <a:lvl4pPr marL="1371600" algn="l" defTabSz="914400" rtl="0" eaLnBrk="1" latinLnBrk="0" hangingPunct="1">
                        <a:defRPr sz="1800" kern="1200">
                          <a:solidFill>
                            <a:schemeClr val="tx1"/>
                          </a:solidFill>
                          <a:latin typeface="맑은 고딕"/>
                        </a:defRPr>
                      </a:lvl4pPr>
                      <a:lvl5pPr marL="1828800" algn="l" defTabSz="914400" rtl="0" eaLnBrk="1" latinLnBrk="0" hangingPunct="1">
                        <a:defRPr sz="1800" kern="1200">
                          <a:solidFill>
                            <a:schemeClr val="tx1"/>
                          </a:solidFill>
                          <a:latin typeface="맑은 고딕"/>
                        </a:defRPr>
                      </a:lvl5pPr>
                      <a:lvl6pPr marL="2286000" algn="l" defTabSz="914400" rtl="0" eaLnBrk="1" latinLnBrk="0" hangingPunct="1">
                        <a:defRPr sz="1800" kern="1200">
                          <a:solidFill>
                            <a:schemeClr val="tx1"/>
                          </a:solidFill>
                          <a:latin typeface="맑은 고딕"/>
                        </a:defRPr>
                      </a:lvl6pPr>
                      <a:lvl7pPr marL="2743200" algn="l" defTabSz="914400" rtl="0" eaLnBrk="1" latinLnBrk="0" hangingPunct="1">
                        <a:defRPr sz="1800" kern="1200">
                          <a:solidFill>
                            <a:schemeClr val="tx1"/>
                          </a:solidFill>
                          <a:latin typeface="맑은 고딕"/>
                        </a:defRPr>
                      </a:lvl7pPr>
                      <a:lvl8pPr marL="3200400" algn="l" defTabSz="914400" rtl="0" eaLnBrk="1" latinLnBrk="0" hangingPunct="1">
                        <a:defRPr sz="1800" kern="1200">
                          <a:solidFill>
                            <a:schemeClr val="tx1"/>
                          </a:solidFill>
                          <a:latin typeface="맑은 고딕"/>
                        </a:defRPr>
                      </a:lvl8pPr>
                      <a:lvl9pPr marL="3657600" algn="l" defTabSz="914400" rtl="0" eaLnBrk="1" latinLnBrk="0" hangingPunct="1">
                        <a:defRPr sz="1800" kern="1200">
                          <a:solidFill>
                            <a:schemeClr val="tx1"/>
                          </a:solidFill>
                          <a:latin typeface="맑은 고딕"/>
                        </a:defRPr>
                      </a:lvl9pPr>
                    </a:lstStyle>
                    <a:p>
                      <a:pPr marL="180975" marR="0" lvl="1" indent="-179388" algn="ctr" defTabSz="914400" rtl="0" eaLnBrk="1" fontAlgn="auto" latinLnBrk="1" hangingPunct="1">
                        <a:lnSpc>
                          <a:spcPct val="110000"/>
                        </a:lnSpc>
                        <a:spcBef>
                          <a:spcPts val="500"/>
                        </a:spcBef>
                        <a:spcAft>
                          <a:spcPts val="0"/>
                        </a:spcAft>
                        <a:buClr>
                          <a:srgbClr val="0C2D83"/>
                        </a:buClr>
                        <a:buSzPct val="85000"/>
                        <a:buFont typeface="Wingdings" pitchFamily="2" charset="2"/>
                        <a:buNone/>
                        <a:tabLst/>
                        <a:defRPr/>
                      </a:pPr>
                      <a:r>
                        <a:rPr kumimoji="0" lang="en-US" altLang="ko-KR" sz="11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NPL </a:t>
                      </a:r>
                      <a:r>
                        <a:rPr kumimoji="0" lang="ko-KR" altLang="en-US" sz="11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시장</a:t>
                      </a:r>
                    </a:p>
                  </a:txBody>
                  <a:tcPr marR="72000" anchor="ctr" horzOverflow="overflow">
                    <a:lnL w="3175" cap="flat" cmpd="sng" algn="ctr">
                      <a:noFill/>
                      <a:prstDash val="solid"/>
                      <a:round/>
                      <a:headEnd type="none" w="med" len="med"/>
                      <a:tailEnd type="none" w="med" len="med"/>
                    </a:lnL>
                    <a:lnR w="3175" cap="flat" cmpd="sng" algn="ctr">
                      <a:solidFill>
                        <a:schemeClr val="bg1">
                          <a:lumMod val="50000"/>
                        </a:schemeClr>
                      </a:solidFill>
                      <a:prstDash val="solid"/>
                      <a:round/>
                      <a:headEnd type="none" w="med" len="med"/>
                      <a:tailEnd type="none" w="med" len="med"/>
                    </a:lnR>
                    <a:lnT w="3175" cap="flat" cmpd="sng" algn="ctr">
                      <a:noFill/>
                      <a:prstDash val="solid"/>
                      <a:round/>
                      <a:headEnd type="none" w="med" len="med"/>
                      <a:tailEnd type="none" w="med" len="med"/>
                    </a:lnT>
                    <a:lnB w="6350" cap="flat" cmpd="sng" algn="ctr">
                      <a:solidFill>
                        <a:schemeClr val="accent1"/>
                      </a:solidFill>
                      <a:prstDash val="solid"/>
                      <a:round/>
                      <a:headEnd type="none" w="med" len="med"/>
                      <a:tailEnd type="none" w="med" len="med"/>
                    </a:lnB>
                    <a:lnTlToBr>
                      <a:noFill/>
                    </a:lnTlToBr>
                    <a:lnBlToTr>
                      <a:noFill/>
                    </a:lnBlToTr>
                    <a:solidFill>
                      <a:schemeClr val="bg1">
                        <a:lumMod val="95000"/>
                      </a:schemeClr>
                    </a:solidFill>
                  </a:tcPr>
                </a:tc>
                <a:tc>
                  <a:txBody>
                    <a:bodyPr/>
                    <a:lstStyle>
                      <a:lvl1pPr marL="0" algn="l" defTabSz="914400" rtl="0" eaLnBrk="1" latinLnBrk="0" hangingPunct="1">
                        <a:defRPr sz="1800" kern="1200">
                          <a:solidFill>
                            <a:schemeClr val="tx1"/>
                          </a:solidFill>
                          <a:latin typeface="맑은 고딕"/>
                        </a:defRPr>
                      </a:lvl1pPr>
                      <a:lvl2pPr marL="457200" algn="l" defTabSz="914400" rtl="0" eaLnBrk="1" latinLnBrk="0" hangingPunct="1">
                        <a:defRPr sz="1800" kern="1200">
                          <a:solidFill>
                            <a:schemeClr val="tx1"/>
                          </a:solidFill>
                          <a:latin typeface="맑은 고딕"/>
                        </a:defRPr>
                      </a:lvl2pPr>
                      <a:lvl3pPr marL="914400" algn="l" defTabSz="914400" rtl="0" eaLnBrk="1" latinLnBrk="0" hangingPunct="1">
                        <a:defRPr sz="1800" kern="1200">
                          <a:solidFill>
                            <a:schemeClr val="tx1"/>
                          </a:solidFill>
                          <a:latin typeface="맑은 고딕"/>
                        </a:defRPr>
                      </a:lvl3pPr>
                      <a:lvl4pPr marL="1371600" algn="l" defTabSz="914400" rtl="0" eaLnBrk="1" latinLnBrk="0" hangingPunct="1">
                        <a:defRPr sz="1800" kern="1200">
                          <a:solidFill>
                            <a:schemeClr val="tx1"/>
                          </a:solidFill>
                          <a:latin typeface="맑은 고딕"/>
                        </a:defRPr>
                      </a:lvl4pPr>
                      <a:lvl5pPr marL="1828800" algn="l" defTabSz="914400" rtl="0" eaLnBrk="1" latinLnBrk="0" hangingPunct="1">
                        <a:defRPr sz="1800" kern="1200">
                          <a:solidFill>
                            <a:schemeClr val="tx1"/>
                          </a:solidFill>
                          <a:latin typeface="맑은 고딕"/>
                        </a:defRPr>
                      </a:lvl5pPr>
                      <a:lvl6pPr marL="2286000" algn="l" defTabSz="914400" rtl="0" eaLnBrk="1" latinLnBrk="0" hangingPunct="1">
                        <a:defRPr sz="1800" kern="1200">
                          <a:solidFill>
                            <a:schemeClr val="tx1"/>
                          </a:solidFill>
                          <a:latin typeface="맑은 고딕"/>
                        </a:defRPr>
                      </a:lvl6pPr>
                      <a:lvl7pPr marL="2743200" algn="l" defTabSz="914400" rtl="0" eaLnBrk="1" latinLnBrk="0" hangingPunct="1">
                        <a:defRPr sz="1800" kern="1200">
                          <a:solidFill>
                            <a:schemeClr val="tx1"/>
                          </a:solidFill>
                          <a:latin typeface="맑은 고딕"/>
                        </a:defRPr>
                      </a:lvl7pPr>
                      <a:lvl8pPr marL="3200400" algn="l" defTabSz="914400" rtl="0" eaLnBrk="1" latinLnBrk="0" hangingPunct="1">
                        <a:defRPr sz="1800" kern="1200">
                          <a:solidFill>
                            <a:schemeClr val="tx1"/>
                          </a:solidFill>
                          <a:latin typeface="맑은 고딕"/>
                        </a:defRPr>
                      </a:lvl8pPr>
                      <a:lvl9pPr marL="3657600" algn="l" defTabSz="914400" rtl="0" eaLnBrk="1" latinLnBrk="0" hangingPunct="1">
                        <a:defRPr sz="1800" kern="1200">
                          <a:solidFill>
                            <a:schemeClr val="tx1"/>
                          </a:solidFill>
                          <a:latin typeface="맑은 고딕"/>
                        </a:defRPr>
                      </a:lvl9pPr>
                    </a:lstStyle>
                    <a:p>
                      <a:pPr marL="108000" lvl="1" indent="-108000" algn="just" defTabSz="914400" rtl="0" eaLnBrk="1" fontAlgn="auto" latinLnBrk="0" hangingPunct="1">
                        <a:lnSpc>
                          <a:spcPct val="110000"/>
                        </a:lnSpc>
                        <a:spcBef>
                          <a:spcPts val="500"/>
                        </a:spcBef>
                        <a:spcAft>
                          <a:spcPts val="0"/>
                        </a:spcAft>
                        <a:buClrTx/>
                        <a:buSzPct val="80000"/>
                        <a:buFont typeface="Arial" panose="020B0604020202020204" pitchFamily="34" charset="0"/>
                        <a:buChar char="•"/>
                        <a:defRPr/>
                      </a:pP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수요</a:t>
                      </a: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 NPL </a:t>
                      </a:r>
                      <a:r>
                        <a:rPr kumimoji="0" lang="ko-KR" altLang="en-US" sz="1050" b="1" kern="0" baseline="0" dirty="0" err="1">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전업사</a:t>
                      </a: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 조달금리 하락과</a:t>
                      </a: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수익성 기대 등으로 투자 집중 </a:t>
                      </a: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사업 기회 눈여겨보는 자산운용사 재진입하며 경쟁 심화 </a:t>
                      </a: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계속</a:t>
                      </a: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a:t>
                      </a:r>
                    </a:p>
                    <a:p>
                      <a:pPr marL="216000" lvl="2" indent="-108000" algn="just" defTabSz="914400" rtl="0" eaLnBrk="1" fontAlgn="auto" latinLnBrk="0" hangingPunct="1">
                        <a:lnSpc>
                          <a:spcPct val="110000"/>
                        </a:lnSpc>
                        <a:spcBef>
                          <a:spcPts val="500"/>
                        </a:spcBef>
                        <a:spcAft>
                          <a:spcPts val="0"/>
                        </a:spcAft>
                        <a:buClrTx/>
                        <a:buSzPct val="100000"/>
                        <a:buFont typeface="맑은 고딕" panose="020B0503020000020004" pitchFamily="50" charset="-127"/>
                        <a:buChar char="-"/>
                        <a:defRPr/>
                      </a:pP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신규 플레이어의 활발한 사업은 경쟁 구도에 영향</a:t>
                      </a: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신규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NPL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전업사의 공격적 영업과 자산운용사의 재진입으로 기존 시장 지위에 변화 발생 가능성  </a:t>
                      </a:r>
                      <a:endPar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endParaRPr>
                    </a:p>
                    <a:p>
                      <a:pPr marL="324000" marR="0" lvl="3" indent="-108000" algn="just" defTabSz="914400" rtl="0" eaLnBrk="1" fontAlgn="auto" latinLnBrk="0" hangingPunct="1">
                        <a:lnSpc>
                          <a:spcPct val="110000"/>
                        </a:lnSpc>
                        <a:spcBef>
                          <a:spcPts val="500"/>
                        </a:spcBef>
                        <a:spcAft>
                          <a:spcPts val="0"/>
                        </a:spcAft>
                        <a:buClrTx/>
                        <a:buSzPct val="100000"/>
                        <a:buFont typeface="Wingdings" panose="05000000000000000000" pitchFamily="2" charset="2"/>
                        <a:buChar char="Ø"/>
                        <a:tabLst/>
                        <a:defRPr/>
                      </a:pP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우리금융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F&amp;I</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는 </a:t>
                      </a:r>
                      <a:r>
                        <a:rPr kumimoji="0" lang="ko-KR" altLang="en-US" sz="1000" kern="0" dirty="0" err="1">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우리금융지주의</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비은행 사업 포트폴리오 확대 전략과 더불어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’23</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년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3</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월 첫 회사채 발행으로 운영자금 마련에 성공하면서 자본시장에서의 조달을 늘려 나가며 보다 적극적인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NPL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투자를 단행할 것으로 예상 </a:t>
                      </a:r>
                      <a:endPar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endParaRPr>
                    </a:p>
                    <a:p>
                      <a:pPr marL="324000" marR="0" lvl="3" indent="-108000" algn="just" defTabSz="914400" rtl="0" eaLnBrk="1" fontAlgn="auto" latinLnBrk="0" hangingPunct="1">
                        <a:lnSpc>
                          <a:spcPct val="110000"/>
                        </a:lnSpc>
                        <a:spcBef>
                          <a:spcPts val="500"/>
                        </a:spcBef>
                        <a:spcAft>
                          <a:spcPts val="0"/>
                        </a:spcAft>
                        <a:buClrTx/>
                        <a:buSzPct val="100000"/>
                        <a:buFont typeface="Wingdings" panose="05000000000000000000" pitchFamily="2" charset="2"/>
                        <a:buChar char="Ø"/>
                        <a:tabLst/>
                        <a:defRPr/>
                      </a:pP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키움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F&amp;I</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는 지속적인 유상증자에 힘입어 수익 기반을 확대하고 있으나 업력이 길지 않고</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NPL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시장 경쟁 심화 추세가 지속되면서 시장 지위 안정화까지는 시간이 소요될 전망</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다만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’23</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년 상반기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NPL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투자규모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3</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위까지 올라 양호한 시장점유율을 빠르게 확보할 가능성도 존재 </a:t>
                      </a:r>
                      <a:endParaRPr kumimoji="0" lang="en-US" altLang="ko-KR"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endParaRPr>
                    </a:p>
                    <a:p>
                      <a:pPr marL="324000" marR="0" lvl="3" indent="-108000" algn="just" defTabSz="914400" rtl="0" eaLnBrk="1" fontAlgn="auto" latinLnBrk="0" hangingPunct="1">
                        <a:lnSpc>
                          <a:spcPct val="110000"/>
                        </a:lnSpc>
                        <a:spcBef>
                          <a:spcPts val="500"/>
                        </a:spcBef>
                        <a:spcAft>
                          <a:spcPts val="0"/>
                        </a:spcAft>
                        <a:buClrTx/>
                        <a:buSzPct val="100000"/>
                        <a:buFont typeface="Wingdings" panose="05000000000000000000" pitchFamily="2" charset="2"/>
                        <a:buChar char="Ø"/>
                        <a:tabLst/>
                        <a:defRPr/>
                      </a:pPr>
                      <a:r>
                        <a:rPr kumimoji="0" lang="ko-KR" altLang="en-US"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noProof="0" dirty="0" err="1">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이지스자산운용은</a:t>
                      </a:r>
                      <a:r>
                        <a:rPr kumimoji="0" lang="ko-KR" altLang="en-US"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en-US" altLang="ko-KR"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’23</a:t>
                      </a:r>
                      <a:r>
                        <a:rPr kumimoji="0" lang="ko-KR" altLang="en-US"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년 들어 대규모 </a:t>
                      </a:r>
                      <a:r>
                        <a:rPr kumimoji="0" lang="en-US" altLang="ko-KR"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NPL </a:t>
                      </a:r>
                      <a:r>
                        <a:rPr kumimoji="0" lang="ko-KR" altLang="en-US"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펀드를 연이어 조성하고 부실채권 매입 투자자로서 입찰에 참여하면서 향후 </a:t>
                      </a:r>
                      <a:r>
                        <a:rPr kumimoji="0" lang="en-US" altLang="ko-KR"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NPL </a:t>
                      </a:r>
                      <a:r>
                        <a:rPr kumimoji="0" lang="ko-KR" altLang="en-US"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투자를 늘려 나갈 것으로 예상 </a:t>
                      </a:r>
                      <a:endParaRPr kumimoji="0" lang="en-US" altLang="ko-KR" sz="1050" b="1" kern="0" baseline="0" dirty="0">
                        <a:ln>
                          <a:solidFill>
                            <a:schemeClr val="tx1">
                              <a:lumMod val="50000"/>
                              <a:lumOff val="50000"/>
                              <a:alpha val="0"/>
                            </a:schemeClr>
                          </a:solidFill>
                        </a:ln>
                        <a:solidFill>
                          <a:schemeClr val="tx2"/>
                        </a:solidFill>
                        <a:latin typeface="KoPub돋움체 Medium" panose="00000600000000000000" pitchFamily="2" charset="-127"/>
                        <a:ea typeface="KoPub돋움체 Medium" panose="00000600000000000000" pitchFamily="2" charset="-127"/>
                        <a:cs typeface="Times New Roman" pitchFamily="18" charset="0"/>
                      </a:endParaRPr>
                    </a:p>
                    <a:p>
                      <a:pPr marL="88900" marR="0" lvl="2" indent="-88900" algn="just" defTabSz="914400" rtl="0" eaLnBrk="1" fontAlgn="auto" latinLnBrk="0" hangingPunct="1">
                        <a:lnSpc>
                          <a:spcPct val="110000"/>
                        </a:lnSpc>
                        <a:spcBef>
                          <a:spcPts val="500"/>
                        </a:spcBef>
                        <a:spcAft>
                          <a:spcPts val="0"/>
                        </a:spcAft>
                        <a:buClrTx/>
                        <a:buSzPct val="100000"/>
                        <a:buFont typeface="Arial" panose="020B0604020202020204" pitchFamily="34" charset="0"/>
                        <a:buChar char="•"/>
                        <a:tabLst>
                          <a:tab pos="88900" algn="l"/>
                        </a:tabLst>
                        <a:defRPr/>
                      </a:pP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리스크 요인</a:t>
                      </a: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경쟁 심화에 따른 </a:t>
                      </a: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NPL</a:t>
                      </a:r>
                      <a:r>
                        <a:rPr kumimoji="0" lang="ko-KR" altLang="en-US"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50" b="1" kern="0" baseline="0" dirty="0" err="1">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매입률</a:t>
                      </a:r>
                      <a:r>
                        <a:rPr kumimoji="0" lang="ko-KR" altLang="en-US"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 상승 및 경기 불확실성에 따른 </a:t>
                      </a: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NPL </a:t>
                      </a:r>
                      <a:r>
                        <a:rPr kumimoji="0" lang="ko-KR" altLang="en-US"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회수</a:t>
                      </a: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관리 성과 모니터링 및 안정적 자금조달 구조</a:t>
                      </a:r>
                      <a:r>
                        <a:rPr kumimoji="0" lang="en-US" altLang="ko-KR"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50" b="1" kern="0" baseline="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rPr>
                        <a:t>유동성 관리 방안 마련 필요 </a:t>
                      </a:r>
                      <a:endParaRPr kumimoji="0" lang="en-US" altLang="ko-KR" sz="1000" kern="0" dirty="0">
                        <a:ln>
                          <a:solidFill>
                            <a:schemeClr val="tx1">
                              <a:lumMod val="50000"/>
                              <a:lumOff val="50000"/>
                              <a:alpha val="0"/>
                            </a:schemeClr>
                          </a:solidFill>
                        </a:ln>
                        <a:solidFill>
                          <a:schemeClr val="accent1"/>
                        </a:solidFill>
                        <a:latin typeface="KoPub돋움체 Medium" panose="00000600000000000000" pitchFamily="2" charset="-127"/>
                        <a:ea typeface="KoPub돋움체 Medium" panose="00000600000000000000" pitchFamily="2" charset="-127"/>
                        <a:cs typeface="Times New Roman" pitchFamily="18" charset="0"/>
                      </a:endParaRPr>
                    </a:p>
                    <a:p>
                      <a:pPr marL="216000" lvl="2" indent="-108000" algn="just" defTabSz="914400" rtl="0" eaLnBrk="1" fontAlgn="auto" latinLnBrk="0" hangingPunct="1">
                        <a:lnSpc>
                          <a:spcPct val="110000"/>
                        </a:lnSpc>
                        <a:spcBef>
                          <a:spcPts val="500"/>
                        </a:spcBef>
                        <a:spcAft>
                          <a:spcPts val="0"/>
                        </a:spcAft>
                        <a:buClrTx/>
                        <a:buSzPct val="100000"/>
                        <a:buFont typeface="맑은 고딕" panose="020B0503020000020004" pitchFamily="50" charset="-127"/>
                        <a:buChar char="-"/>
                        <a:defRPr/>
                      </a:pP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00" b="1" kern="0" dirty="0" err="1">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매입률</a:t>
                      </a: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상승</a:t>
                      </a: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기투자한 투자자산 회수 가능성 및 회수가액 하락 등 유의</a:t>
                      </a:r>
                      <a:r>
                        <a:rPr kumimoji="0" lang="en-US" altLang="ko-KR" sz="1000" b="1"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NPL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시장 경쟁 심화로 </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NPL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투자자산 </a:t>
                      </a:r>
                      <a:r>
                        <a:rPr kumimoji="0" lang="ko-KR" altLang="en-US" sz="1000" kern="0" dirty="0" err="1">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매입률</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관리 필요</a:t>
                      </a:r>
                      <a:r>
                        <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부동산 경기 하강에 따라 투자자금 회수 지연 또는 회수가액 하락 가능성 등을 고려하여 관련 리스크 및 건전성 관리 필요성이 높은 상황 </a:t>
                      </a:r>
                      <a:endParaRPr kumimoji="0" lang="en-US" altLang="ko-KR" sz="1000" kern="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endParaRPr>
                    </a:p>
                    <a:p>
                      <a:pPr marL="324000" marR="0" lvl="3" indent="-108000" algn="just" defTabSz="914400" rtl="0" eaLnBrk="1" fontAlgn="auto" latinLnBrk="0" hangingPunct="1">
                        <a:lnSpc>
                          <a:spcPct val="110000"/>
                        </a:lnSpc>
                        <a:spcBef>
                          <a:spcPts val="500"/>
                        </a:spcBef>
                        <a:spcAft>
                          <a:spcPts val="0"/>
                        </a:spcAft>
                        <a:buClrTx/>
                        <a:buSzPct val="100000"/>
                        <a:buFont typeface="Wingdings" panose="05000000000000000000" pitchFamily="2" charset="2"/>
                        <a:buChar char="Ø"/>
                        <a:tabLst/>
                        <a:defRPr/>
                      </a:pPr>
                      <a:r>
                        <a:rPr kumimoji="0" lang="ko-KR" altLang="en-US"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en-US" altLang="ko-KR"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NPL </a:t>
                      </a:r>
                      <a:r>
                        <a:rPr kumimoji="0" lang="ko-KR" altLang="en-US"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물량 점증에도 불구하고 업계 경쟁 심화로 미상환 원금잔액</a:t>
                      </a:r>
                      <a:r>
                        <a:rPr kumimoji="0" lang="en-US" altLang="ko-KR"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(OPB) </a:t>
                      </a:r>
                      <a:r>
                        <a:rPr kumimoji="0" lang="ko-KR" altLang="en-US"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대비 낙찰금이 </a:t>
                      </a:r>
                      <a:r>
                        <a:rPr kumimoji="0" lang="en-US" altLang="ko-KR"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100%</a:t>
                      </a:r>
                      <a:r>
                        <a:rPr kumimoji="0" lang="ko-KR" altLang="en-US"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를 넘어서는 사례가 발생하는 등 </a:t>
                      </a:r>
                      <a:r>
                        <a:rPr kumimoji="0" lang="en-US" altLang="ko-KR"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NPL </a:t>
                      </a:r>
                      <a:r>
                        <a:rPr kumimoji="0" lang="ko-KR" altLang="en-US"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투자 </a:t>
                      </a:r>
                      <a:r>
                        <a:rPr kumimoji="0" lang="ko-KR" altLang="en-US" sz="1000" kern="0" noProof="0" dirty="0" err="1">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매입률</a:t>
                      </a:r>
                      <a:r>
                        <a:rPr kumimoji="0" lang="ko-KR" altLang="en-US"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상승에 따라 수익성 </a:t>
                      </a:r>
                      <a:r>
                        <a:rPr kumimoji="0" lang="ko-KR" altLang="en-US" sz="1000" kern="0" noProof="0" dirty="0" err="1">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하방</a:t>
                      </a:r>
                      <a:r>
                        <a:rPr kumimoji="0" lang="ko-KR" altLang="en-US"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가능성에 유의  </a:t>
                      </a:r>
                      <a:endParaRPr kumimoji="0" lang="en-US" altLang="ko-KR"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endParaRPr>
                    </a:p>
                    <a:p>
                      <a:pPr marL="324000" marR="0" lvl="3" indent="-108000" algn="just" defTabSz="914400" rtl="0" eaLnBrk="1" fontAlgn="auto" latinLnBrk="0" hangingPunct="1">
                        <a:lnSpc>
                          <a:spcPct val="110000"/>
                        </a:lnSpc>
                        <a:spcBef>
                          <a:spcPts val="500"/>
                        </a:spcBef>
                        <a:spcAft>
                          <a:spcPts val="0"/>
                        </a:spcAft>
                        <a:buClrTx/>
                        <a:buSzPct val="100000"/>
                        <a:buFont typeface="Wingdings" panose="05000000000000000000" pitchFamily="2" charset="2"/>
                        <a:buChar char="Ø"/>
                        <a:tabLst/>
                        <a:defRPr/>
                      </a:pPr>
                      <a:r>
                        <a:rPr kumimoji="0" lang="ko-KR" altLang="en-US"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고금리 상황과</a:t>
                      </a:r>
                      <a:r>
                        <a:rPr kumimoji="0" lang="en-US" altLang="ko-KR"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대내외 경기 불확실성이 지속되면서 국내 부동산 자산 가치가 조정되는 상황이므로 투자자금 회수 속도 저하와 기 투자한 </a:t>
                      </a:r>
                      <a:r>
                        <a:rPr kumimoji="0" lang="en-US" altLang="ko-KR"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NPL </a:t>
                      </a:r>
                      <a:r>
                        <a:rPr kumimoji="0" lang="ko-KR" altLang="en-US"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자산의 회수가액 하락으로 인한 부담 상존</a:t>
                      </a:r>
                      <a:r>
                        <a:rPr kumimoji="0" lang="en-US" altLang="ko-KR"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이에 자본관리 능력을 확보하고 회수율</a:t>
                      </a:r>
                      <a:r>
                        <a:rPr kumimoji="0" lang="en-US" altLang="ko-KR"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a:t>
                      </a:r>
                      <a:r>
                        <a:rPr kumimoji="0" lang="ko-KR" altLang="en-US"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회수속도 추이 등을 지속적으로 모니터링할 필요</a:t>
                      </a:r>
                      <a:endParaRPr kumimoji="0" lang="en-US" altLang="ko-KR"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endParaRPr>
                    </a:p>
                    <a:p>
                      <a:pPr marL="324000" marR="0" lvl="3" indent="-108000" algn="just" defTabSz="914400" rtl="0" eaLnBrk="1" fontAlgn="auto" latinLnBrk="0" hangingPunct="1">
                        <a:lnSpc>
                          <a:spcPct val="110000"/>
                        </a:lnSpc>
                        <a:spcBef>
                          <a:spcPts val="500"/>
                        </a:spcBef>
                        <a:spcAft>
                          <a:spcPts val="0"/>
                        </a:spcAft>
                        <a:buClrTx/>
                        <a:buSzPct val="100000"/>
                        <a:buFont typeface="Wingdings" panose="05000000000000000000" pitchFamily="2" charset="2"/>
                        <a:buChar char="Ø"/>
                        <a:tabLst/>
                        <a:defRPr/>
                      </a:pPr>
                      <a:r>
                        <a:rPr kumimoji="0" lang="ko-KR" altLang="en-US"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향후 </a:t>
                      </a:r>
                      <a:r>
                        <a:rPr kumimoji="0" lang="en-US" altLang="ko-KR"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NPL </a:t>
                      </a:r>
                      <a:r>
                        <a:rPr kumimoji="0" lang="ko-KR" altLang="en-US"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시장</a:t>
                      </a:r>
                      <a:r>
                        <a:rPr kumimoji="0" lang="en-US" altLang="ko-KR"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매각 규모 증가에 따라 </a:t>
                      </a:r>
                      <a:r>
                        <a:rPr kumimoji="0" lang="en-US" altLang="ko-KR"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NPL </a:t>
                      </a:r>
                      <a:r>
                        <a:rPr kumimoji="0" lang="ko-KR" altLang="en-US"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매입사의</a:t>
                      </a:r>
                      <a:r>
                        <a:rPr kumimoji="0" lang="en-US" altLang="ko-KR"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NPL </a:t>
                      </a:r>
                      <a:r>
                        <a:rPr kumimoji="0" lang="ko-KR" altLang="en-US"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채권 인수 규모 확대 시</a:t>
                      </a:r>
                      <a:r>
                        <a:rPr kumimoji="0" lang="en-US" altLang="ko-KR"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차입부채 조달 규모 증가가 불가피하므로</a:t>
                      </a:r>
                      <a:r>
                        <a:rPr kumimoji="0" lang="en-US" altLang="ko-KR"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장기 투자재원 마련 및 재무 안정성 유지를 위한 선제적 </a:t>
                      </a:r>
                      <a:r>
                        <a:rPr kumimoji="0" lang="ko-KR" altLang="en-US" sz="1000" kern="0" noProof="0" dirty="0" err="1">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손실흡수력</a:t>
                      </a:r>
                      <a:r>
                        <a:rPr kumimoji="0" lang="en-US" altLang="ko-KR"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 </a:t>
                      </a:r>
                      <a:r>
                        <a:rPr kumimoji="0" lang="ko-KR" altLang="en-US"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rPr>
                        <a:t>유동성 관리 역량 확보 필요  </a:t>
                      </a:r>
                      <a:endParaRPr kumimoji="0" lang="en-US" altLang="ko-KR" sz="1000" kern="0" noProof="0" dirty="0">
                        <a:ln>
                          <a:solidFill>
                            <a:schemeClr val="tx1">
                              <a:lumMod val="50000"/>
                              <a:lumOff val="50000"/>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Times New Roman" pitchFamily="18" charset="0"/>
                      </a:endParaRPr>
                    </a:p>
                  </a:txBody>
                  <a:tcPr marR="72000" anchor="ctr" horzOverflow="overflow">
                    <a:lnL w="3175" cap="flat" cmpd="sng" algn="ctr">
                      <a:solidFill>
                        <a:schemeClr val="bg1">
                          <a:lumMod val="50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6350" cap="flat" cmpd="sng" algn="ctr">
                      <a:solidFill>
                        <a:schemeClr val="accent1"/>
                      </a:solidFill>
                      <a:prstDash val="solid"/>
                      <a:round/>
                      <a:headEnd type="none" w="med" len="med"/>
                      <a:tailEnd type="none" w="med" len="med"/>
                    </a:lnB>
                    <a:lnTlToBr>
                      <a:noFill/>
                    </a:lnTlToBr>
                    <a:lnBlToTr>
                      <a:noFill/>
                    </a:lnBlToTr>
                    <a:solidFill>
                      <a:sysClr val="window" lastClr="FFFFFF"/>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53140283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표 8">
            <a:extLst>
              <a:ext uri="{FF2B5EF4-FFF2-40B4-BE49-F238E27FC236}">
                <a16:creationId xmlns:a16="http://schemas.microsoft.com/office/drawing/2014/main" id="{8AC9A263-D491-42CC-A1AC-E139BFC1D24D}"/>
              </a:ext>
            </a:extLst>
          </p:cNvPr>
          <p:cNvGraphicFramePr>
            <a:graphicFrameLocks noGrp="1"/>
          </p:cNvGraphicFramePr>
          <p:nvPr>
            <p:extLst>
              <p:ext uri="{D42A27DB-BD31-4B8C-83A1-F6EECF244321}">
                <p14:modId xmlns:p14="http://schemas.microsoft.com/office/powerpoint/2010/main" val="1624087607"/>
              </p:ext>
            </p:extLst>
          </p:nvPr>
        </p:nvGraphicFramePr>
        <p:xfrm>
          <a:off x="814389" y="1382936"/>
          <a:ext cx="8277225" cy="1907400"/>
        </p:xfrm>
        <a:graphic>
          <a:graphicData uri="http://schemas.openxmlformats.org/drawingml/2006/table">
            <a:tbl>
              <a:tblPr firstRow="1" bandRow="1">
                <a:tableStyleId>{5C22544A-7EE6-4342-B048-85BDC9FD1C3A}</a:tableStyleId>
              </a:tblPr>
              <a:tblGrid>
                <a:gridCol w="1655445">
                  <a:extLst>
                    <a:ext uri="{9D8B030D-6E8A-4147-A177-3AD203B41FA5}">
                      <a16:colId xmlns:a16="http://schemas.microsoft.com/office/drawing/2014/main" val="968525178"/>
                    </a:ext>
                  </a:extLst>
                </a:gridCol>
                <a:gridCol w="1655445">
                  <a:extLst>
                    <a:ext uri="{9D8B030D-6E8A-4147-A177-3AD203B41FA5}">
                      <a16:colId xmlns:a16="http://schemas.microsoft.com/office/drawing/2014/main" val="2373283035"/>
                    </a:ext>
                  </a:extLst>
                </a:gridCol>
                <a:gridCol w="1655445">
                  <a:extLst>
                    <a:ext uri="{9D8B030D-6E8A-4147-A177-3AD203B41FA5}">
                      <a16:colId xmlns:a16="http://schemas.microsoft.com/office/drawing/2014/main" val="2192865859"/>
                    </a:ext>
                  </a:extLst>
                </a:gridCol>
                <a:gridCol w="1655445">
                  <a:extLst>
                    <a:ext uri="{9D8B030D-6E8A-4147-A177-3AD203B41FA5}">
                      <a16:colId xmlns:a16="http://schemas.microsoft.com/office/drawing/2014/main" val="3835351547"/>
                    </a:ext>
                  </a:extLst>
                </a:gridCol>
                <a:gridCol w="1655445">
                  <a:extLst>
                    <a:ext uri="{9D8B030D-6E8A-4147-A177-3AD203B41FA5}">
                      <a16:colId xmlns:a16="http://schemas.microsoft.com/office/drawing/2014/main" val="1712257969"/>
                    </a:ext>
                  </a:extLst>
                </a:gridCol>
              </a:tblGrid>
              <a:tr h="0">
                <a:tc gridSpan="5">
                  <a:txBody>
                    <a:bodyPr/>
                    <a:lstStyle/>
                    <a:p>
                      <a:pPr marL="0" marR="0" lvl="0" indent="0" algn="l" defTabSz="495285" rtl="0" eaLnBrk="1" fontAlgn="auto" latinLnBrk="1" hangingPunct="1">
                        <a:lnSpc>
                          <a:spcPct val="100000"/>
                        </a:lnSpc>
                        <a:spcBef>
                          <a:spcPts val="0"/>
                        </a:spcBef>
                        <a:spcAft>
                          <a:spcPts val="0"/>
                        </a:spcAft>
                        <a:buClrTx/>
                        <a:buSzTx/>
                        <a:buFontTx/>
                        <a:buNone/>
                        <a:tabLst/>
                        <a:defRPr/>
                      </a:pPr>
                      <a:r>
                        <a:rPr kumimoji="0" lang="en-US" altLang="ko-KR" sz="1300" b="0" i="0" u="none" strike="noStrike" kern="0" cap="none" spc="0" normalizeH="0" baseline="0" noProof="0" dirty="0">
                          <a:ln>
                            <a:solidFill>
                              <a:srgbClr val="00338D">
                                <a:alpha val="0"/>
                              </a:srgbClr>
                            </a:solidFill>
                          </a:ln>
                          <a:solidFill>
                            <a:schemeClr val="tx2"/>
                          </a:solidFill>
                          <a:effectLst/>
                          <a:uLnTx/>
                          <a:uFillTx/>
                          <a:latin typeface="+mj-ea"/>
                          <a:ea typeface="+mj-ea"/>
                          <a:cs typeface="Arial" panose="020B0604020202020204" pitchFamily="34" charset="0"/>
                        </a:rPr>
                        <a:t>NPL </a:t>
                      </a:r>
                      <a:r>
                        <a:rPr kumimoji="0" lang="ko-KR" altLang="en-US" sz="1300" b="0" i="0" u="none" strike="noStrike" kern="0" cap="none" spc="0" normalizeH="0" baseline="0" noProof="0" dirty="0">
                          <a:ln>
                            <a:solidFill>
                              <a:srgbClr val="00338D">
                                <a:alpha val="0"/>
                              </a:srgbClr>
                            </a:solidFill>
                          </a:ln>
                          <a:solidFill>
                            <a:schemeClr val="tx2"/>
                          </a:solidFill>
                          <a:effectLst/>
                          <a:uLnTx/>
                          <a:uFillTx/>
                          <a:latin typeface="+mj-ea"/>
                          <a:ea typeface="+mj-ea"/>
                          <a:cs typeface="Arial" panose="020B0604020202020204" pitchFamily="34" charset="0"/>
                        </a:rPr>
                        <a:t>서비스 </a:t>
                      </a:r>
                      <a:r>
                        <a:rPr kumimoji="0" lang="ko-KR" altLang="en-US" sz="1300" b="0" i="0" u="none" strike="noStrike" kern="0" cap="none" spc="0" normalizeH="0" baseline="0" noProof="0" dirty="0" err="1">
                          <a:ln>
                            <a:solidFill>
                              <a:srgbClr val="00338D">
                                <a:alpha val="0"/>
                              </a:srgbClr>
                            </a:solidFill>
                          </a:ln>
                          <a:solidFill>
                            <a:schemeClr val="tx2"/>
                          </a:solidFill>
                          <a:effectLst/>
                          <a:uLnTx/>
                          <a:uFillTx/>
                          <a:latin typeface="+mj-ea"/>
                          <a:ea typeface="+mj-ea"/>
                          <a:cs typeface="Arial" panose="020B0604020202020204" pitchFamily="34" charset="0"/>
                        </a:rPr>
                        <a:t>전문팀</a:t>
                      </a:r>
                      <a:endParaRPr lang="en-US" altLang="ko-KR" sz="1300" b="0" spc="0" dirty="0">
                        <a:ln>
                          <a:solidFill>
                            <a:srgbClr val="00338D">
                              <a:alpha val="0"/>
                            </a:srgbClr>
                          </a:solidFill>
                        </a:ln>
                        <a:solidFill>
                          <a:schemeClr val="tx2"/>
                        </a:solidFill>
                        <a:latin typeface="+mj-ea"/>
                        <a:ea typeface="+mj-ea"/>
                        <a:cs typeface="Arial" panose="020B0604020202020204" pitchFamily="34" charset="0"/>
                      </a:endParaRPr>
                    </a:p>
                  </a:txBody>
                  <a:tcPr marL="0" marR="0" marT="1800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hMerge="1">
                  <a:txBody>
                    <a:bodyPr/>
                    <a:lstStyle/>
                    <a:p>
                      <a:pPr latinLnBrk="1"/>
                      <a:endParaRPr lang="ko-KR" altLang="en-US" sz="1200">
                        <a:latin typeface="+mn-ea"/>
                        <a:ea typeface="+mn-ea"/>
                      </a:endParaRPr>
                    </a:p>
                  </a:txBody>
                  <a:tcPr marL="0" marR="0" marT="0" marB="0">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noFill/>
                  </a:tcPr>
                </a:tc>
                <a:tc hMerge="1">
                  <a:txBody>
                    <a:bodyPr/>
                    <a:lstStyle/>
                    <a:p>
                      <a:pPr latinLnBrk="1"/>
                      <a:endParaRPr lang="ko-KR" altLang="en-US" sz="1200">
                        <a:latin typeface="+mn-ea"/>
                        <a:ea typeface="+mn-ea"/>
                      </a:endParaRPr>
                    </a:p>
                  </a:txBody>
                  <a:tcPr marL="0" marR="0" marT="0" marB="0">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noFill/>
                  </a:tcPr>
                </a:tc>
                <a:tc hMerge="1">
                  <a:txBody>
                    <a:bodyPr/>
                    <a:lstStyle/>
                    <a:p>
                      <a:pPr marL="0" marR="0" indent="0" algn="l" defTabSz="495285" rtl="0" eaLnBrk="1" fontAlgn="auto" latinLnBrk="1" hangingPunct="1">
                        <a:lnSpc>
                          <a:spcPct val="100000"/>
                        </a:lnSpc>
                        <a:spcBef>
                          <a:spcPts val="0"/>
                        </a:spcBef>
                        <a:spcAft>
                          <a:spcPts val="0"/>
                        </a:spcAft>
                        <a:buClrTx/>
                        <a:buSzTx/>
                        <a:buFontTx/>
                        <a:buNone/>
                        <a:tabLst/>
                        <a:defRPr/>
                      </a:pPr>
                      <a:endParaRPr lang="en-US" altLang="ko-KR" sz="1400" b="1" spc="59">
                        <a:solidFill>
                          <a:srgbClr val="00338D"/>
                        </a:solidFill>
                        <a:latin typeface="+mn-ea"/>
                        <a:ea typeface="+mn-ea"/>
                        <a:cs typeface="Arial" panose="020B0604020202020204" pitchFamily="34" charset="0"/>
                      </a:endParaRPr>
                    </a:p>
                  </a:txBody>
                  <a:tcPr marL="0" marR="0" marT="0" marB="0">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noFill/>
                  </a:tcPr>
                </a:tc>
                <a:tc hMerge="1">
                  <a:txBody>
                    <a:bodyPr/>
                    <a:lstStyle/>
                    <a:p>
                      <a:pPr latinLnBrk="1"/>
                      <a:endParaRPr lang="ko-KR" altLang="en-US"/>
                    </a:p>
                  </a:txBody>
                  <a:tcPr/>
                </a:tc>
                <a:extLst>
                  <a:ext uri="{0D108BD9-81ED-4DB2-BD59-A6C34878D82A}">
                    <a16:rowId xmlns:a16="http://schemas.microsoft.com/office/drawing/2014/main" val="3340873500"/>
                  </a:ext>
                </a:extLst>
              </a:tr>
              <a:tr h="0">
                <a:tc>
                  <a:txBody>
                    <a:bodyPr/>
                    <a:lstStyle/>
                    <a:p>
                      <a:pPr marL="0" defTabSz="914400">
                        <a:lnSpc>
                          <a:spcPct val="100000"/>
                        </a:lnSpc>
                        <a:spcBef>
                          <a:spcPts val="0"/>
                        </a:spcBef>
                        <a:spcAft>
                          <a:spcPts val="0"/>
                        </a:spcAft>
                        <a:defRPr/>
                      </a:pPr>
                      <a:r>
                        <a:rPr lang="en-US" altLang="ko-KR" sz="1050" b="0" spc="0" baseline="0" dirty="0">
                          <a:ln>
                            <a:solidFill>
                              <a:schemeClr val="accent1">
                                <a:alpha val="0"/>
                              </a:schemeClr>
                            </a:solidFill>
                          </a:ln>
                          <a:solidFill>
                            <a:schemeClr val="tx2"/>
                          </a:solidFill>
                          <a:latin typeface="+mj-ea"/>
                          <a:ea typeface="+mj-ea"/>
                          <a:cs typeface="Arial" pitchFamily="34" charset="0"/>
                        </a:rPr>
                        <a:t>Deal Advisory</a:t>
                      </a:r>
                    </a:p>
                  </a:txBody>
                  <a:tcPr marL="0" marR="0" marT="144000" marB="72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defTabSz="914400">
                        <a:lnSpc>
                          <a:spcPct val="100000"/>
                        </a:lnSpc>
                        <a:spcBef>
                          <a:spcPts val="0"/>
                        </a:spcBef>
                        <a:spcAft>
                          <a:spcPts val="0"/>
                        </a:spcAft>
                        <a:defRPr/>
                      </a:pPr>
                      <a:endParaRPr lang="en-US" altLang="ko-KR" sz="850" b="0" spc="0" baseline="0" dirty="0">
                        <a:ln>
                          <a:solidFill>
                            <a:schemeClr val="accent1">
                              <a:alpha val="0"/>
                            </a:schemeClr>
                          </a:solidFill>
                        </a:ln>
                        <a:solidFill>
                          <a:schemeClr val="tx2"/>
                        </a:solidFill>
                        <a:latin typeface="+mn-ea"/>
                        <a:ea typeface="+mn-ea"/>
                        <a:cs typeface="Arial" pitchFamily="34"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defTabSz="914400">
                        <a:lnSpc>
                          <a:spcPct val="100000"/>
                        </a:lnSpc>
                        <a:spcBef>
                          <a:spcPts val="0"/>
                        </a:spcBef>
                        <a:spcAft>
                          <a:spcPts val="0"/>
                        </a:spcAft>
                        <a:defRPr/>
                      </a:pPr>
                      <a:endParaRPr lang="en-US" altLang="ko-KR" sz="850" b="0" spc="0" baseline="0" dirty="0">
                        <a:ln>
                          <a:solidFill>
                            <a:schemeClr val="accent1">
                              <a:alpha val="0"/>
                            </a:schemeClr>
                          </a:solidFill>
                        </a:ln>
                        <a:solidFill>
                          <a:schemeClr val="tx2"/>
                        </a:solidFill>
                        <a:latin typeface="+mn-ea"/>
                        <a:ea typeface="+mn-ea"/>
                        <a:cs typeface="Arial" pitchFamily="34"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defTabSz="914400">
                        <a:lnSpc>
                          <a:spcPct val="100000"/>
                        </a:lnSpc>
                        <a:spcBef>
                          <a:spcPts val="0"/>
                        </a:spcBef>
                        <a:spcAft>
                          <a:spcPts val="0"/>
                        </a:spcAft>
                        <a:defRPr/>
                      </a:pPr>
                      <a:endParaRPr lang="en-US" altLang="ko-KR" sz="850" b="0" spc="0" baseline="0" dirty="0">
                        <a:ln>
                          <a:solidFill>
                            <a:schemeClr val="accent1">
                              <a:alpha val="0"/>
                            </a:schemeClr>
                          </a:solidFill>
                        </a:ln>
                        <a:solidFill>
                          <a:schemeClr val="tx2"/>
                        </a:solidFill>
                        <a:latin typeface="+mn-ea"/>
                        <a:ea typeface="+mn-ea"/>
                        <a:cs typeface="Arial" pitchFamily="34"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defTabSz="914400">
                        <a:lnSpc>
                          <a:spcPct val="100000"/>
                        </a:lnSpc>
                        <a:spcBef>
                          <a:spcPts val="0"/>
                        </a:spcBef>
                        <a:defRPr/>
                      </a:pPr>
                      <a:endParaRPr lang="en-US" altLang="ko-KR" sz="850" b="0" spc="0" baseline="0" dirty="0">
                        <a:ln>
                          <a:solidFill>
                            <a:schemeClr val="accent1">
                              <a:alpha val="0"/>
                            </a:schemeClr>
                          </a:solidFill>
                        </a:ln>
                        <a:solidFill>
                          <a:schemeClr val="tx2"/>
                        </a:solidFill>
                        <a:latin typeface="+mn-ea"/>
                        <a:ea typeface="+mn-ea"/>
                        <a:cs typeface="Arial" pitchFamily="34"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345086232"/>
                  </a:ext>
                </a:extLst>
              </a:tr>
              <a:tr h="0">
                <a:tc>
                  <a:txBody>
                    <a:bodyPr/>
                    <a:lstStyle/>
                    <a:p>
                      <a:pPr marL="0" defTabSz="914400">
                        <a:lnSpc>
                          <a:spcPct val="100000"/>
                        </a:lnSpc>
                        <a:spcBef>
                          <a:spcPts val="0"/>
                        </a:spcBef>
                        <a:spcAft>
                          <a:spcPts val="0"/>
                        </a:spcAft>
                        <a:defRPr/>
                      </a:pPr>
                      <a:r>
                        <a:rPr kumimoji="0" lang="ko-KR" altLang="en-US" sz="850" b="1" i="0" u="none" strike="noStrike" kern="0" cap="none" spc="0" normalizeH="0" baseline="0" dirty="0">
                          <a:ln>
                            <a:solidFill>
                              <a:schemeClr val="accent5">
                                <a:alpha val="0"/>
                              </a:schemeClr>
                            </a:solidFill>
                          </a:ln>
                          <a:solidFill>
                            <a:schemeClr val="tx2"/>
                          </a:solidFill>
                          <a:effectLst/>
                          <a:uLnTx/>
                          <a:uFillTx/>
                          <a:latin typeface="+mn-ea"/>
                          <a:ea typeface="+mn-ea"/>
                          <a:cs typeface="Arial" pitchFamily="34" charset="0"/>
                        </a:rPr>
                        <a:t>이재현</a:t>
                      </a:r>
                    </a:p>
                    <a:p>
                      <a:pPr marL="0" defTabSz="914400">
                        <a:lnSpc>
                          <a:spcPct val="100000"/>
                        </a:lnSpc>
                        <a:spcBef>
                          <a:spcPts val="0"/>
                        </a:spcBef>
                        <a:spcAft>
                          <a:spcPts val="0"/>
                        </a:spcAft>
                        <a:defRPr/>
                      </a:pPr>
                      <a:r>
                        <a:rPr kumimoji="0" lang="ko-KR" altLang="en-US" sz="850" b="0" i="0" u="none" strike="noStrike" kern="0" cap="none" spc="0" normalizeH="0" baseline="0" dirty="0" err="1">
                          <a:ln>
                            <a:solidFill>
                              <a:schemeClr val="accent5">
                                <a:alpha val="0"/>
                              </a:schemeClr>
                            </a:solidFill>
                          </a:ln>
                          <a:solidFill>
                            <a:schemeClr val="tx2"/>
                          </a:solidFill>
                          <a:effectLst/>
                          <a:uLnTx/>
                          <a:uFillTx/>
                          <a:latin typeface="+mn-ea"/>
                          <a:ea typeface="+mn-ea"/>
                          <a:cs typeface="Arial" pitchFamily="34" charset="0"/>
                        </a:rPr>
                        <a:t>부대표</a:t>
                      </a:r>
                      <a:endParaRPr kumimoji="0" lang="ko-KR" altLang="en-US" sz="850" b="0" i="0" u="none" strike="noStrike" kern="0" cap="none" spc="0" normalizeH="0" baseline="0" dirty="0">
                        <a:ln>
                          <a:solidFill>
                            <a:schemeClr val="accent5">
                              <a:alpha val="0"/>
                            </a:schemeClr>
                          </a:solidFill>
                        </a:ln>
                        <a:solidFill>
                          <a:schemeClr val="tx2"/>
                        </a:solidFill>
                        <a:effectLst/>
                        <a:uLnTx/>
                        <a:uFillTx/>
                        <a:latin typeface="+mn-ea"/>
                        <a:ea typeface="+mn-ea"/>
                        <a:cs typeface="Arial" pitchFamily="34" charset="0"/>
                      </a:endParaRPr>
                    </a:p>
                    <a:p>
                      <a:pPr marL="0" defTabSz="914400">
                        <a:lnSpc>
                          <a:spcPct val="100000"/>
                        </a:lnSpc>
                        <a:spcBef>
                          <a:spcPts val="0"/>
                        </a:spcBef>
                        <a:spcAft>
                          <a:spcPts val="0"/>
                        </a:spcAft>
                        <a:defRPr/>
                      </a:pPr>
                      <a:r>
                        <a:rPr kumimoji="0" lang="en-US" altLang="ko-KR" sz="850" b="0" i="0" u="none" strike="noStrike" kern="0" cap="none" spc="0" normalizeH="0" baseline="0" dirty="0">
                          <a:ln>
                            <a:solidFill>
                              <a:schemeClr val="accent5">
                                <a:alpha val="0"/>
                              </a:schemeClr>
                            </a:solidFill>
                          </a:ln>
                          <a:solidFill>
                            <a:schemeClr val="tx2"/>
                          </a:solidFill>
                          <a:effectLst/>
                          <a:uLnTx/>
                          <a:uFillTx/>
                          <a:latin typeface="+mn-ea"/>
                          <a:ea typeface="+mn-ea"/>
                          <a:cs typeface="Arial" pitchFamily="34" charset="0"/>
                        </a:rPr>
                        <a:t>T 02-2112-0714</a:t>
                      </a:r>
                    </a:p>
                    <a:p>
                      <a:pPr marL="0" defTabSz="914400">
                        <a:lnSpc>
                          <a:spcPct val="100000"/>
                        </a:lnSpc>
                        <a:spcBef>
                          <a:spcPts val="0"/>
                        </a:spcBef>
                        <a:spcAft>
                          <a:spcPts val="0"/>
                        </a:spcAft>
                        <a:defRPr/>
                      </a:pPr>
                      <a:r>
                        <a:rPr kumimoji="0" lang="en-US" altLang="ko-KR" sz="850" b="0" i="0" u="none" strike="noStrike" kern="0" cap="none" spc="0" normalizeH="0" baseline="0" dirty="0">
                          <a:ln>
                            <a:solidFill>
                              <a:schemeClr val="accent5">
                                <a:alpha val="0"/>
                              </a:schemeClr>
                            </a:solidFill>
                          </a:ln>
                          <a:solidFill>
                            <a:schemeClr val="tx2"/>
                          </a:solidFill>
                          <a:effectLst/>
                          <a:uLnTx/>
                          <a:uFillTx/>
                          <a:latin typeface="+mn-ea"/>
                          <a:ea typeface="+mn-ea"/>
                          <a:cs typeface="Arial" pitchFamily="34" charset="0"/>
                        </a:rPr>
                        <a:t>E jaehyeonlee@kr.kpmg.com</a:t>
                      </a:r>
                    </a:p>
                    <a:p>
                      <a:pPr marL="0" defTabSz="914400">
                        <a:lnSpc>
                          <a:spcPct val="100000"/>
                        </a:lnSpc>
                        <a:spcBef>
                          <a:spcPts val="0"/>
                        </a:spcBef>
                        <a:spcAft>
                          <a:spcPts val="0"/>
                        </a:spcAft>
                        <a:defRPr/>
                      </a:pPr>
                      <a:endParaRPr kumimoji="0" lang="en-US" altLang="ko-KR" sz="850" b="0" i="0" u="none" strike="noStrike" kern="0" cap="none" spc="0" normalizeH="0" baseline="0" dirty="0">
                        <a:ln>
                          <a:solidFill>
                            <a:schemeClr val="accent5">
                              <a:alpha val="0"/>
                            </a:schemeClr>
                          </a:solidFill>
                        </a:ln>
                        <a:solidFill>
                          <a:schemeClr val="tx2"/>
                        </a:solidFill>
                        <a:effectLst/>
                        <a:uLnTx/>
                        <a:uFillTx/>
                        <a:latin typeface="+mn-ea"/>
                        <a:ea typeface="+mn-ea"/>
                        <a:cs typeface="Arial" pitchFamily="34"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defTabSz="914400">
                        <a:lnSpc>
                          <a:spcPct val="100000"/>
                        </a:lnSpc>
                        <a:spcBef>
                          <a:spcPts val="0"/>
                        </a:spcBef>
                        <a:spcAft>
                          <a:spcPts val="0"/>
                        </a:spcAft>
                        <a:defRPr/>
                      </a:pPr>
                      <a:r>
                        <a:rPr kumimoji="0" lang="ko-KR" altLang="en-US" sz="850" b="1" i="0" u="none" strike="noStrike" kern="0" cap="none" spc="0" normalizeH="0" baseline="0" dirty="0">
                          <a:ln>
                            <a:solidFill>
                              <a:schemeClr val="accent5">
                                <a:alpha val="0"/>
                              </a:schemeClr>
                            </a:solidFill>
                          </a:ln>
                          <a:solidFill>
                            <a:schemeClr val="tx2"/>
                          </a:solidFill>
                          <a:effectLst/>
                          <a:uLnTx/>
                          <a:uFillTx/>
                          <a:latin typeface="+mn-ea"/>
                          <a:ea typeface="+mn-ea"/>
                          <a:cs typeface="Arial" pitchFamily="34" charset="0"/>
                        </a:rPr>
                        <a:t>김정환</a:t>
                      </a:r>
                    </a:p>
                    <a:p>
                      <a:pPr marL="0" defTabSz="914400">
                        <a:lnSpc>
                          <a:spcPct val="100000"/>
                        </a:lnSpc>
                        <a:spcBef>
                          <a:spcPts val="0"/>
                        </a:spcBef>
                        <a:spcAft>
                          <a:spcPts val="0"/>
                        </a:spcAft>
                        <a:defRPr/>
                      </a:pPr>
                      <a:r>
                        <a:rPr kumimoji="0" lang="ko-KR" altLang="en-US" sz="850" b="0" i="0" u="none" strike="noStrike" kern="0" cap="none" spc="0" normalizeH="0" baseline="0" dirty="0">
                          <a:ln>
                            <a:solidFill>
                              <a:schemeClr val="accent5">
                                <a:alpha val="0"/>
                              </a:schemeClr>
                            </a:solidFill>
                          </a:ln>
                          <a:solidFill>
                            <a:schemeClr val="tx2"/>
                          </a:solidFill>
                          <a:effectLst/>
                          <a:uLnTx/>
                          <a:uFillTx/>
                          <a:latin typeface="+mn-ea"/>
                          <a:ea typeface="+mn-ea"/>
                          <a:cs typeface="Arial" pitchFamily="34" charset="0"/>
                        </a:rPr>
                        <a:t>전무</a:t>
                      </a:r>
                    </a:p>
                    <a:p>
                      <a:pPr marL="0" defTabSz="914400">
                        <a:lnSpc>
                          <a:spcPct val="100000"/>
                        </a:lnSpc>
                        <a:spcBef>
                          <a:spcPts val="0"/>
                        </a:spcBef>
                        <a:spcAft>
                          <a:spcPts val="0"/>
                        </a:spcAft>
                        <a:defRPr/>
                      </a:pPr>
                      <a:r>
                        <a:rPr kumimoji="0" lang="en-US" altLang="ko-KR" sz="850" b="0" i="0" u="none" strike="noStrike" kern="0" cap="none" spc="0" normalizeH="0" baseline="0" dirty="0">
                          <a:ln>
                            <a:solidFill>
                              <a:schemeClr val="accent5">
                                <a:alpha val="0"/>
                              </a:schemeClr>
                            </a:solidFill>
                          </a:ln>
                          <a:solidFill>
                            <a:schemeClr val="tx2"/>
                          </a:solidFill>
                          <a:effectLst/>
                          <a:uLnTx/>
                          <a:uFillTx/>
                          <a:latin typeface="+mn-ea"/>
                          <a:ea typeface="+mn-ea"/>
                          <a:cs typeface="Arial" pitchFamily="34" charset="0"/>
                        </a:rPr>
                        <a:t>T 02-2112-3133</a:t>
                      </a:r>
                    </a:p>
                    <a:p>
                      <a:pPr marL="0" defTabSz="914400">
                        <a:lnSpc>
                          <a:spcPct val="100000"/>
                        </a:lnSpc>
                        <a:spcBef>
                          <a:spcPts val="0"/>
                        </a:spcBef>
                        <a:spcAft>
                          <a:spcPts val="0"/>
                        </a:spcAft>
                        <a:defRPr/>
                      </a:pPr>
                      <a:r>
                        <a:rPr kumimoji="0" lang="en-US" altLang="ko-KR" sz="850" b="0" i="0" u="none" strike="noStrike" kern="0" cap="none" spc="0" normalizeH="0" baseline="0" dirty="0">
                          <a:ln>
                            <a:solidFill>
                              <a:schemeClr val="accent5">
                                <a:alpha val="0"/>
                              </a:schemeClr>
                            </a:solidFill>
                          </a:ln>
                          <a:solidFill>
                            <a:schemeClr val="tx2"/>
                          </a:solidFill>
                          <a:effectLst/>
                          <a:uLnTx/>
                          <a:uFillTx/>
                          <a:latin typeface="+mn-ea"/>
                          <a:ea typeface="+mn-ea"/>
                          <a:cs typeface="Arial" pitchFamily="34" charset="0"/>
                        </a:rPr>
                        <a:t>E junghwankim@kr.kpmg.com</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eaLnBrk="1" fontAlgn="auto" hangingPunct="1">
                        <a:lnSpc>
                          <a:spcPct val="100000"/>
                        </a:lnSpc>
                        <a:spcBef>
                          <a:spcPts val="0"/>
                        </a:spcBef>
                        <a:spcAft>
                          <a:spcPts val="0"/>
                        </a:spcAft>
                        <a:defRPr/>
                      </a:pPr>
                      <a:r>
                        <a:rPr lang="ko-KR" altLang="en-US" sz="850" b="1" u="none" cap="none" spc="0" baseline="0" dirty="0">
                          <a:ln>
                            <a:solidFill>
                              <a:schemeClr val="accent5">
                                <a:alpha val="0"/>
                              </a:schemeClr>
                            </a:solidFill>
                          </a:ln>
                          <a:solidFill>
                            <a:schemeClr val="tx2"/>
                          </a:solidFill>
                          <a:effectLst/>
                          <a:latin typeface="+mn-ea"/>
                          <a:ea typeface="+mn-ea"/>
                          <a:cs typeface="Arial" pitchFamily="34" charset="0"/>
                        </a:rPr>
                        <a:t>양진혁</a:t>
                      </a:r>
                    </a:p>
                    <a:p>
                      <a:pPr marL="0" eaLnBrk="1" fontAlgn="auto" hangingPunct="1">
                        <a:lnSpc>
                          <a:spcPct val="100000"/>
                        </a:lnSpc>
                        <a:spcBef>
                          <a:spcPts val="0"/>
                        </a:spcBef>
                        <a:spcAft>
                          <a:spcPts val="0"/>
                        </a:spcAft>
                        <a:defRPr/>
                      </a:pPr>
                      <a:r>
                        <a:rPr lang="ko-KR" altLang="en-US" sz="850" b="0" u="none" cap="none" spc="0" baseline="0" dirty="0">
                          <a:ln>
                            <a:solidFill>
                              <a:schemeClr val="accent5">
                                <a:alpha val="0"/>
                              </a:schemeClr>
                            </a:solidFill>
                          </a:ln>
                          <a:solidFill>
                            <a:schemeClr val="tx2"/>
                          </a:solidFill>
                          <a:effectLst/>
                          <a:latin typeface="+mn-ea"/>
                          <a:ea typeface="+mn-ea"/>
                          <a:cs typeface="Arial" pitchFamily="34" charset="0"/>
                        </a:rPr>
                        <a:t>전무</a:t>
                      </a:r>
                    </a:p>
                    <a:p>
                      <a:pPr marL="0" eaLnBrk="1" fontAlgn="auto" hangingPunct="1">
                        <a:lnSpc>
                          <a:spcPct val="100000"/>
                        </a:lnSpc>
                        <a:spcBef>
                          <a:spcPts val="0"/>
                        </a:spcBef>
                        <a:spcAft>
                          <a:spcPts val="0"/>
                        </a:spcAft>
                        <a:defRPr/>
                      </a:pPr>
                      <a:r>
                        <a:rPr lang="en-US" altLang="ko-KR" sz="850" b="0" u="none" cap="none" spc="0" baseline="0" dirty="0">
                          <a:ln>
                            <a:solidFill>
                              <a:schemeClr val="accent5">
                                <a:alpha val="0"/>
                              </a:schemeClr>
                            </a:solidFill>
                          </a:ln>
                          <a:solidFill>
                            <a:schemeClr val="tx2"/>
                          </a:solidFill>
                          <a:effectLst/>
                          <a:latin typeface="+mn-ea"/>
                          <a:ea typeface="+mn-ea"/>
                          <a:cs typeface="Arial" pitchFamily="34" charset="0"/>
                        </a:rPr>
                        <a:t>T 02-2112-0432</a:t>
                      </a:r>
                    </a:p>
                    <a:p>
                      <a:pPr marL="0" eaLnBrk="1" fontAlgn="auto" hangingPunct="1">
                        <a:lnSpc>
                          <a:spcPct val="100000"/>
                        </a:lnSpc>
                        <a:spcBef>
                          <a:spcPts val="0"/>
                        </a:spcBef>
                        <a:spcAft>
                          <a:spcPts val="0"/>
                        </a:spcAft>
                        <a:defRPr/>
                      </a:pPr>
                      <a:r>
                        <a:rPr lang="en-US" altLang="ko-KR" sz="850" b="0" u="none" cap="none" spc="0" baseline="0" dirty="0">
                          <a:ln>
                            <a:solidFill>
                              <a:schemeClr val="accent5">
                                <a:alpha val="0"/>
                              </a:schemeClr>
                            </a:solidFill>
                          </a:ln>
                          <a:solidFill>
                            <a:schemeClr val="tx2"/>
                          </a:solidFill>
                          <a:effectLst/>
                          <a:latin typeface="+mn-ea"/>
                          <a:ea typeface="+mn-ea"/>
                          <a:cs typeface="Arial" pitchFamily="34" charset="0"/>
                        </a:rPr>
                        <a:t>E jinhyukyang@kr.kpmg.com</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defTabSz="914400">
                        <a:lnSpc>
                          <a:spcPct val="100000"/>
                        </a:lnSpc>
                        <a:spcBef>
                          <a:spcPts val="0"/>
                        </a:spcBef>
                        <a:spcAft>
                          <a:spcPts val="0"/>
                        </a:spcAft>
                        <a:defRPr/>
                      </a:pPr>
                      <a:r>
                        <a:rPr kumimoji="0" lang="ko-KR" altLang="en-US" sz="850" b="1" i="0" u="none" strike="noStrike" kern="0" cap="none" spc="0" normalizeH="0" baseline="0" dirty="0" err="1">
                          <a:ln>
                            <a:solidFill>
                              <a:schemeClr val="accent5">
                                <a:alpha val="0"/>
                              </a:schemeClr>
                            </a:solidFill>
                          </a:ln>
                          <a:solidFill>
                            <a:schemeClr val="tx2"/>
                          </a:solidFill>
                          <a:effectLst/>
                          <a:uLnTx/>
                          <a:uFillTx/>
                          <a:latin typeface="+mn-ea"/>
                          <a:ea typeface="+mn-ea"/>
                          <a:cs typeface="Arial" pitchFamily="34" charset="0"/>
                        </a:rPr>
                        <a:t>박현</a:t>
                      </a:r>
                      <a:endParaRPr kumimoji="0" lang="ko-KR" altLang="en-US" sz="850" b="1" i="0" u="none" strike="noStrike" kern="0" cap="none" spc="0" normalizeH="0" baseline="0" dirty="0">
                        <a:ln>
                          <a:solidFill>
                            <a:schemeClr val="accent5">
                              <a:alpha val="0"/>
                            </a:schemeClr>
                          </a:solidFill>
                        </a:ln>
                        <a:solidFill>
                          <a:schemeClr val="tx2"/>
                        </a:solidFill>
                        <a:effectLst/>
                        <a:uLnTx/>
                        <a:uFillTx/>
                        <a:latin typeface="+mn-ea"/>
                        <a:ea typeface="+mn-ea"/>
                        <a:cs typeface="Arial" pitchFamily="34" charset="0"/>
                      </a:endParaRPr>
                    </a:p>
                    <a:p>
                      <a:pPr marL="0" defTabSz="914400">
                        <a:lnSpc>
                          <a:spcPct val="100000"/>
                        </a:lnSpc>
                        <a:spcBef>
                          <a:spcPts val="0"/>
                        </a:spcBef>
                        <a:spcAft>
                          <a:spcPts val="0"/>
                        </a:spcAft>
                        <a:defRPr/>
                      </a:pPr>
                      <a:r>
                        <a:rPr kumimoji="0" lang="ko-KR" altLang="en-US" sz="850" b="0" i="0" u="none" strike="noStrike" kern="0" cap="none" spc="0" normalizeH="0" baseline="0" dirty="0">
                          <a:ln>
                            <a:solidFill>
                              <a:schemeClr val="accent5">
                                <a:alpha val="0"/>
                              </a:schemeClr>
                            </a:solidFill>
                          </a:ln>
                          <a:solidFill>
                            <a:schemeClr val="tx2"/>
                          </a:solidFill>
                          <a:effectLst/>
                          <a:uLnTx/>
                          <a:uFillTx/>
                          <a:latin typeface="+mn-ea"/>
                          <a:ea typeface="+mn-ea"/>
                          <a:cs typeface="Arial" pitchFamily="34" charset="0"/>
                        </a:rPr>
                        <a:t>상무</a:t>
                      </a:r>
                    </a:p>
                    <a:p>
                      <a:pPr marL="0" defTabSz="914400">
                        <a:lnSpc>
                          <a:spcPct val="100000"/>
                        </a:lnSpc>
                        <a:spcBef>
                          <a:spcPts val="0"/>
                        </a:spcBef>
                        <a:spcAft>
                          <a:spcPts val="0"/>
                        </a:spcAft>
                        <a:defRPr/>
                      </a:pPr>
                      <a:r>
                        <a:rPr kumimoji="0" lang="en-US" altLang="ko-KR" sz="850" b="0" i="0" u="none" strike="noStrike" kern="0" cap="none" spc="0" normalizeH="0" baseline="0" dirty="0">
                          <a:ln>
                            <a:solidFill>
                              <a:schemeClr val="accent5">
                                <a:alpha val="0"/>
                              </a:schemeClr>
                            </a:solidFill>
                          </a:ln>
                          <a:solidFill>
                            <a:schemeClr val="tx2"/>
                          </a:solidFill>
                          <a:effectLst/>
                          <a:uLnTx/>
                          <a:uFillTx/>
                          <a:latin typeface="+mn-ea"/>
                          <a:ea typeface="+mn-ea"/>
                          <a:cs typeface="Arial" pitchFamily="34" charset="0"/>
                        </a:rPr>
                        <a:t>T 02-2112-7428</a:t>
                      </a:r>
                    </a:p>
                    <a:p>
                      <a:pPr marL="0" defTabSz="914400">
                        <a:lnSpc>
                          <a:spcPct val="100000"/>
                        </a:lnSpc>
                        <a:spcBef>
                          <a:spcPts val="0"/>
                        </a:spcBef>
                        <a:spcAft>
                          <a:spcPts val="0"/>
                        </a:spcAft>
                        <a:defRPr/>
                      </a:pPr>
                      <a:r>
                        <a:rPr kumimoji="0" lang="en-US" altLang="ko-KR" sz="850" b="0" i="0" u="none" strike="noStrike" kern="0" cap="none" spc="0" normalizeH="0" baseline="0" dirty="0">
                          <a:ln>
                            <a:solidFill>
                              <a:schemeClr val="accent5">
                                <a:alpha val="0"/>
                              </a:schemeClr>
                            </a:solidFill>
                          </a:ln>
                          <a:solidFill>
                            <a:schemeClr val="tx2"/>
                          </a:solidFill>
                          <a:effectLst/>
                          <a:uLnTx/>
                          <a:uFillTx/>
                          <a:latin typeface="+mn-ea"/>
                          <a:ea typeface="+mn-ea"/>
                          <a:cs typeface="Arial" pitchFamily="34" charset="0"/>
                        </a:rPr>
                        <a:t>E hyunpark@kr.kpmg.com</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defTabSz="914400">
                        <a:lnSpc>
                          <a:spcPct val="100000"/>
                        </a:lnSpc>
                        <a:spcBef>
                          <a:spcPts val="0"/>
                        </a:spcBef>
                        <a:spcAft>
                          <a:spcPts val="0"/>
                        </a:spcAft>
                        <a:defRPr/>
                      </a:pPr>
                      <a:endParaRPr kumimoji="0" lang="en-US" altLang="ko-KR" sz="850" b="0" i="0" u="none" strike="noStrike" kern="0" cap="none" spc="0" normalizeH="0" baseline="0" dirty="0">
                        <a:ln>
                          <a:solidFill>
                            <a:schemeClr val="accent1">
                              <a:alpha val="0"/>
                            </a:schemeClr>
                          </a:solidFill>
                        </a:ln>
                        <a:solidFill>
                          <a:schemeClr val="tx2"/>
                        </a:solidFill>
                        <a:effectLst/>
                        <a:uLnTx/>
                        <a:uFillTx/>
                        <a:latin typeface="+mn-ea"/>
                        <a:ea typeface="+mn-ea"/>
                        <a:cs typeface="Arial" pitchFamily="34"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29372684"/>
                  </a:ext>
                </a:extLst>
              </a:tr>
              <a:tr h="0">
                <a:tc>
                  <a:txBody>
                    <a:bodyPr/>
                    <a:lstStyle/>
                    <a:p>
                      <a:pPr marL="0" defTabSz="914400">
                        <a:lnSpc>
                          <a:spcPct val="100000"/>
                        </a:lnSpc>
                        <a:spcBef>
                          <a:spcPts val="0"/>
                        </a:spcBef>
                        <a:spcAft>
                          <a:spcPts val="0"/>
                        </a:spcAft>
                        <a:defRPr/>
                      </a:pPr>
                      <a:endParaRPr lang="en-US" altLang="ko-KR" sz="1050" b="0" spc="0" baseline="0" dirty="0">
                        <a:ln>
                          <a:solidFill>
                            <a:schemeClr val="accent1">
                              <a:alpha val="0"/>
                            </a:schemeClr>
                          </a:solidFill>
                        </a:ln>
                        <a:solidFill>
                          <a:schemeClr val="tx2"/>
                        </a:solidFill>
                        <a:latin typeface="+mj-ea"/>
                        <a:ea typeface="+mj-ea"/>
                        <a:cs typeface="Arial" pitchFamily="34" charset="0"/>
                      </a:endParaRPr>
                    </a:p>
                  </a:txBody>
                  <a:tcPr marL="0" marR="0" marT="144000" marB="72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defTabSz="914400">
                        <a:lnSpc>
                          <a:spcPct val="100000"/>
                        </a:lnSpc>
                        <a:spcBef>
                          <a:spcPts val="0"/>
                        </a:spcBef>
                        <a:spcAft>
                          <a:spcPts val="0"/>
                        </a:spcAft>
                        <a:defRPr/>
                      </a:pPr>
                      <a:endParaRPr lang="en-US" altLang="ko-KR" sz="850" b="0" spc="0" baseline="0" dirty="0">
                        <a:ln>
                          <a:solidFill>
                            <a:schemeClr val="accent1">
                              <a:alpha val="0"/>
                            </a:schemeClr>
                          </a:solidFill>
                        </a:ln>
                        <a:solidFill>
                          <a:schemeClr val="tx2"/>
                        </a:solidFill>
                        <a:latin typeface="+mn-ea"/>
                        <a:ea typeface="+mn-ea"/>
                        <a:cs typeface="Arial" pitchFamily="34"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defTabSz="914400">
                        <a:lnSpc>
                          <a:spcPct val="100000"/>
                        </a:lnSpc>
                        <a:spcBef>
                          <a:spcPts val="0"/>
                        </a:spcBef>
                        <a:spcAft>
                          <a:spcPts val="0"/>
                        </a:spcAft>
                        <a:defRPr/>
                      </a:pPr>
                      <a:endParaRPr lang="en-US" altLang="ko-KR" sz="850" b="0" spc="0" baseline="0" dirty="0">
                        <a:ln>
                          <a:solidFill>
                            <a:schemeClr val="accent1">
                              <a:alpha val="0"/>
                            </a:schemeClr>
                          </a:solidFill>
                        </a:ln>
                        <a:solidFill>
                          <a:schemeClr val="tx2"/>
                        </a:solidFill>
                        <a:latin typeface="+mn-ea"/>
                        <a:ea typeface="+mn-ea"/>
                        <a:cs typeface="Arial" pitchFamily="34"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defTabSz="914400">
                        <a:lnSpc>
                          <a:spcPct val="100000"/>
                        </a:lnSpc>
                        <a:spcBef>
                          <a:spcPts val="0"/>
                        </a:spcBef>
                        <a:spcAft>
                          <a:spcPts val="0"/>
                        </a:spcAft>
                        <a:defRPr/>
                      </a:pPr>
                      <a:endParaRPr lang="en-US" altLang="ko-KR" sz="850" b="0" spc="0" baseline="0" dirty="0">
                        <a:ln>
                          <a:solidFill>
                            <a:schemeClr val="accent1">
                              <a:alpha val="0"/>
                            </a:schemeClr>
                          </a:solidFill>
                        </a:ln>
                        <a:solidFill>
                          <a:schemeClr val="tx2"/>
                        </a:solidFill>
                        <a:latin typeface="+mn-ea"/>
                        <a:ea typeface="+mn-ea"/>
                        <a:cs typeface="Arial" pitchFamily="34"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defTabSz="914400">
                        <a:lnSpc>
                          <a:spcPct val="100000"/>
                        </a:lnSpc>
                        <a:spcBef>
                          <a:spcPts val="0"/>
                        </a:spcBef>
                        <a:defRPr/>
                      </a:pPr>
                      <a:endParaRPr lang="en-US" altLang="ko-KR" sz="850" b="0" spc="0" baseline="0" dirty="0">
                        <a:ln>
                          <a:solidFill>
                            <a:schemeClr val="accent1">
                              <a:alpha val="0"/>
                            </a:schemeClr>
                          </a:solidFill>
                        </a:ln>
                        <a:solidFill>
                          <a:schemeClr val="tx2"/>
                        </a:solidFill>
                        <a:latin typeface="+mn-ea"/>
                        <a:ea typeface="+mn-ea"/>
                        <a:cs typeface="Arial" pitchFamily="34"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464032743"/>
                  </a:ext>
                </a:extLst>
              </a:tr>
              <a:tr h="0">
                <a:tc>
                  <a:txBody>
                    <a:bodyPr/>
                    <a:lstStyle/>
                    <a:p>
                      <a:pPr marL="0" defTabSz="914400">
                        <a:lnSpc>
                          <a:spcPct val="100000"/>
                        </a:lnSpc>
                        <a:spcBef>
                          <a:spcPts val="0"/>
                        </a:spcBef>
                        <a:spcAft>
                          <a:spcPts val="0"/>
                        </a:spcAft>
                        <a:defRPr/>
                      </a:pPr>
                      <a:endParaRPr kumimoji="0" lang="en-US" altLang="ko-KR" sz="850" b="0" i="0" u="none" strike="noStrike" kern="0" cap="none" spc="0" normalizeH="0" baseline="0" dirty="0">
                        <a:ln>
                          <a:solidFill>
                            <a:schemeClr val="accent1">
                              <a:alpha val="0"/>
                            </a:schemeClr>
                          </a:solidFill>
                        </a:ln>
                        <a:solidFill>
                          <a:schemeClr val="tx2"/>
                        </a:solidFill>
                        <a:effectLst/>
                        <a:uLnTx/>
                        <a:uFillTx/>
                        <a:latin typeface="+mn-ea"/>
                        <a:ea typeface="+mn-ea"/>
                        <a:cs typeface="Arial" pitchFamily="34"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defTabSz="914400">
                        <a:lnSpc>
                          <a:spcPct val="100000"/>
                        </a:lnSpc>
                        <a:spcBef>
                          <a:spcPts val="0"/>
                        </a:spcBef>
                        <a:spcAft>
                          <a:spcPts val="0"/>
                        </a:spcAft>
                        <a:defRPr/>
                      </a:pPr>
                      <a:endParaRPr kumimoji="0" lang="en-US" altLang="ko-KR" sz="850" b="0" i="0" u="none" strike="noStrike" kern="0" cap="none" spc="0" normalizeH="0" baseline="0" dirty="0">
                        <a:ln>
                          <a:solidFill>
                            <a:schemeClr val="accent1">
                              <a:alpha val="0"/>
                            </a:schemeClr>
                          </a:solidFill>
                        </a:ln>
                        <a:solidFill>
                          <a:schemeClr val="tx2"/>
                        </a:solidFill>
                        <a:effectLst/>
                        <a:uLnTx/>
                        <a:uFillTx/>
                        <a:latin typeface="+mn-ea"/>
                        <a:ea typeface="+mn-ea"/>
                        <a:cs typeface="Arial" pitchFamily="34"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defTabSz="914400">
                        <a:lnSpc>
                          <a:spcPct val="100000"/>
                        </a:lnSpc>
                        <a:spcBef>
                          <a:spcPts val="0"/>
                        </a:spcBef>
                        <a:spcAft>
                          <a:spcPts val="0"/>
                        </a:spcAft>
                        <a:defRPr/>
                      </a:pPr>
                      <a:endParaRPr kumimoji="0" lang="en-US" altLang="ko-KR" sz="850" b="0" i="0" u="none" strike="noStrike" kern="0" cap="none" spc="0" normalizeH="0" baseline="0" dirty="0">
                        <a:ln>
                          <a:solidFill>
                            <a:schemeClr val="accent1">
                              <a:alpha val="0"/>
                            </a:schemeClr>
                          </a:solidFill>
                        </a:ln>
                        <a:solidFill>
                          <a:schemeClr val="tx2"/>
                        </a:solidFill>
                        <a:effectLst/>
                        <a:uLnTx/>
                        <a:uFillTx/>
                        <a:latin typeface="+mn-ea"/>
                        <a:ea typeface="+mn-ea"/>
                        <a:cs typeface="Arial" pitchFamily="34"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defTabSz="914400">
                        <a:lnSpc>
                          <a:spcPct val="100000"/>
                        </a:lnSpc>
                        <a:spcBef>
                          <a:spcPts val="0"/>
                        </a:spcBef>
                        <a:spcAft>
                          <a:spcPts val="0"/>
                        </a:spcAft>
                        <a:defRPr/>
                      </a:pPr>
                      <a:endParaRPr kumimoji="0" lang="en-US" altLang="ko-KR" sz="850" b="0" i="0" u="none" strike="noStrike" kern="0" cap="none" spc="0" normalizeH="0" baseline="0" dirty="0">
                        <a:ln>
                          <a:solidFill>
                            <a:schemeClr val="accent1">
                              <a:alpha val="0"/>
                            </a:schemeClr>
                          </a:solidFill>
                        </a:ln>
                        <a:solidFill>
                          <a:schemeClr val="tx2"/>
                        </a:solidFill>
                        <a:effectLst/>
                        <a:uLnTx/>
                        <a:uFillTx/>
                        <a:latin typeface="+mn-ea"/>
                        <a:ea typeface="+mn-ea"/>
                        <a:cs typeface="Arial" pitchFamily="34"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defTabSz="914400">
                        <a:lnSpc>
                          <a:spcPct val="100000"/>
                        </a:lnSpc>
                        <a:spcBef>
                          <a:spcPts val="0"/>
                        </a:spcBef>
                        <a:spcAft>
                          <a:spcPts val="0"/>
                        </a:spcAft>
                        <a:defRPr/>
                      </a:pPr>
                      <a:endParaRPr kumimoji="0" lang="en-US" altLang="ko-KR" sz="850" b="0" i="0" u="none" strike="noStrike" kern="0" cap="none" spc="0" normalizeH="0" baseline="0" dirty="0">
                        <a:ln>
                          <a:solidFill>
                            <a:schemeClr val="accent1">
                              <a:alpha val="0"/>
                            </a:schemeClr>
                          </a:solidFill>
                        </a:ln>
                        <a:solidFill>
                          <a:schemeClr val="tx2"/>
                        </a:solidFill>
                        <a:effectLst/>
                        <a:uLnTx/>
                        <a:uFillTx/>
                        <a:latin typeface="+mn-ea"/>
                        <a:ea typeface="+mn-ea"/>
                        <a:cs typeface="Arial" pitchFamily="34"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603696042"/>
                  </a:ext>
                </a:extLst>
              </a:tr>
            </a:tbl>
          </a:graphicData>
        </a:graphic>
      </p:graphicFrame>
      <p:sp>
        <p:nvSpPr>
          <p:cNvPr id="5" name="object 8">
            <a:extLst>
              <a:ext uri="{FF2B5EF4-FFF2-40B4-BE49-F238E27FC236}">
                <a16:creationId xmlns:a16="http://schemas.microsoft.com/office/drawing/2014/main" id="{CF77BD3D-D2F8-4136-8E3F-427E9770157C}"/>
              </a:ext>
            </a:extLst>
          </p:cNvPr>
          <p:cNvSpPr txBox="1"/>
          <p:nvPr/>
        </p:nvSpPr>
        <p:spPr>
          <a:xfrm>
            <a:off x="814388" y="934037"/>
            <a:ext cx="4899964" cy="492443"/>
          </a:xfrm>
          <a:prstGeom prst="rect">
            <a:avLst/>
          </a:prstGeom>
          <a:noFill/>
        </p:spPr>
        <p:txBody>
          <a:bodyPr wrap="square" lIns="0" tIns="0" rIns="0" bIns="0" rtlCol="0" anchor="b" anchorCtr="0">
            <a:spAutoFit/>
          </a:bodyPr>
          <a:lstStyle>
            <a:defPPr>
              <a:defRPr lang="en-US"/>
            </a:defPPr>
            <a:lvl1pPr>
              <a:defRPr sz="3900">
                <a:solidFill>
                  <a:prstClr val="white"/>
                </a:solidFill>
                <a:latin typeface="KPMG Extralight"/>
                <a:cs typeface="KPMG Extralight"/>
              </a:defRPr>
            </a:lvl1pPr>
          </a:lstStyle>
          <a:p>
            <a:pPr marL="0" marR="0" lvl="0" indent="0" algn="l" defTabSz="839602" rtl="0" eaLnBrk="1" fontAlgn="auto" latinLnBrk="1"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solidFill>
                    <a:srgbClr val="0091DA">
                      <a:alpha val="0"/>
                    </a:srgbClr>
                  </a:solidFill>
                </a:ln>
                <a:solidFill>
                  <a:srgbClr val="00338D"/>
                </a:solidFill>
                <a:effectLst/>
                <a:uLnTx/>
                <a:uFillTx/>
                <a:latin typeface="KPMG Bold" panose="020B0803030202040204" pitchFamily="34" charset="0"/>
                <a:ea typeface="KoPub돋움체 Medium"/>
              </a:rPr>
              <a:t>Business Contacts</a:t>
            </a:r>
          </a:p>
        </p:txBody>
      </p:sp>
    </p:spTree>
    <p:extLst>
      <p:ext uri="{BB962C8B-B14F-4D97-AF65-F5344CB8AC3E}">
        <p14:creationId xmlns:p14="http://schemas.microsoft.com/office/powerpoint/2010/main" val="36263113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텍스트 개체 틀 27">
            <a:extLst>
              <a:ext uri="{FF2B5EF4-FFF2-40B4-BE49-F238E27FC236}">
                <a16:creationId xmlns:a16="http://schemas.microsoft.com/office/drawing/2014/main" id="{259D3791-25DA-4E03-8E5F-258A6FDEB7E2}"/>
              </a:ext>
            </a:extLst>
          </p:cNvPr>
          <p:cNvSpPr>
            <a:spLocks noGrp="1"/>
          </p:cNvSpPr>
          <p:nvPr>
            <p:ph type="body" sz="quarter" idx="10"/>
          </p:nvPr>
        </p:nvSpPr>
        <p:spPr>
          <a:xfrm>
            <a:off x="488949" y="333149"/>
            <a:ext cx="8928101" cy="184666"/>
          </a:xfrm>
        </p:spPr>
        <p:txBody>
          <a:bodyPr/>
          <a:lstStyle/>
          <a:p>
            <a:r>
              <a:rPr lang="en-US" altLang="ko-KR" noProof="0" dirty="0"/>
              <a:t>I. </a:t>
            </a:r>
            <a:r>
              <a:rPr lang="ko-KR" altLang="en-US" dirty="0"/>
              <a:t>국내외 경제 동향</a:t>
            </a:r>
            <a:endParaRPr lang="en-US" altLang="ko-KR" noProof="0" dirty="0"/>
          </a:p>
        </p:txBody>
      </p:sp>
      <p:sp>
        <p:nvSpPr>
          <p:cNvPr id="29" name="텍스트 개체 틀 28">
            <a:extLst>
              <a:ext uri="{FF2B5EF4-FFF2-40B4-BE49-F238E27FC236}">
                <a16:creationId xmlns:a16="http://schemas.microsoft.com/office/drawing/2014/main" id="{D76A6FAF-1367-4DCA-84D3-8A949242B9D3}"/>
              </a:ext>
            </a:extLst>
          </p:cNvPr>
          <p:cNvSpPr>
            <a:spLocks noGrp="1"/>
          </p:cNvSpPr>
          <p:nvPr>
            <p:ph type="body" sz="quarter" idx="11"/>
          </p:nvPr>
        </p:nvSpPr>
        <p:spPr>
          <a:xfrm>
            <a:off x="488950" y="617249"/>
            <a:ext cx="8928100" cy="322262"/>
          </a:xfrm>
        </p:spPr>
        <p:txBody>
          <a:bodyPr/>
          <a:lstStyle/>
          <a:p>
            <a:pPr lvl="0"/>
            <a:r>
              <a:rPr lang="en-US" altLang="ko-KR" dirty="0"/>
              <a:t>2. </a:t>
            </a:r>
            <a:r>
              <a:rPr lang="ko-KR" altLang="en-US" dirty="0"/>
              <a:t>부문별 경기 동향 상세 </a:t>
            </a:r>
            <a:r>
              <a:rPr lang="en-US" altLang="ko-KR" dirty="0">
                <a:latin typeface="KoPub돋움체 Medium" panose="02020603020101020101" pitchFamily="18" charset="-127"/>
                <a:ea typeface="KoPub돋움체 Medium" panose="02020603020101020101" pitchFamily="18" charset="-127"/>
              </a:rPr>
              <a:t>》 ① </a:t>
            </a:r>
            <a:r>
              <a:rPr lang="ko-KR" altLang="en-US" dirty="0">
                <a:latin typeface="KoPub돋움체 Medium" panose="02020603020101020101" pitchFamily="18" charset="-127"/>
                <a:ea typeface="KoPub돋움체 Medium" panose="02020603020101020101" pitchFamily="18" charset="-127"/>
              </a:rPr>
              <a:t>소비 </a:t>
            </a:r>
            <a:endParaRPr lang="ko-KR" altLang="en-US" noProof="0" dirty="0">
              <a:latin typeface="KoPub돋움체 Medium" panose="02020603020101020101" pitchFamily="18" charset="-127"/>
              <a:ea typeface="KoPub돋움체 Medium" panose="02020603020101020101" pitchFamily="18" charset="-127"/>
            </a:endParaRPr>
          </a:p>
        </p:txBody>
      </p:sp>
      <p:sp>
        <p:nvSpPr>
          <p:cNvPr id="30" name="텍스트 개체 틀 29">
            <a:extLst>
              <a:ext uri="{FF2B5EF4-FFF2-40B4-BE49-F238E27FC236}">
                <a16:creationId xmlns:a16="http://schemas.microsoft.com/office/drawing/2014/main" id="{183C42BE-A3A8-4442-962E-02357DF3145F}"/>
              </a:ext>
            </a:extLst>
          </p:cNvPr>
          <p:cNvSpPr>
            <a:spLocks noGrp="1"/>
          </p:cNvSpPr>
          <p:nvPr>
            <p:ph type="body" sz="quarter" idx="13"/>
          </p:nvPr>
        </p:nvSpPr>
        <p:spPr>
          <a:xfrm>
            <a:off x="488950" y="1162471"/>
            <a:ext cx="8928100" cy="864737"/>
          </a:xfrm>
        </p:spPr>
        <p:txBody>
          <a:bodyPr/>
          <a:lstStyle/>
          <a:p>
            <a:pPr lvl="0" algn="just"/>
            <a:r>
              <a:rPr lang="ko-KR" altLang="en-US" dirty="0"/>
              <a:t>민간소비는 방역조치 추가 해제 등으로 회복세가 재개되었으나 </a:t>
            </a:r>
            <a:r>
              <a:rPr lang="ko-KR" altLang="en-US" dirty="0" err="1"/>
              <a:t>펜트업</a:t>
            </a:r>
            <a:r>
              <a:rPr lang="ko-KR" altLang="en-US" dirty="0"/>
              <a:t> 수요가 약화되는 한편</a:t>
            </a:r>
            <a:r>
              <a:rPr lang="en-US" altLang="ko-KR" dirty="0"/>
              <a:t>, </a:t>
            </a:r>
            <a:r>
              <a:rPr lang="ko-KR" altLang="en-US" dirty="0"/>
              <a:t>’</a:t>
            </a:r>
            <a:r>
              <a:rPr lang="en-US" altLang="ko-KR" dirty="0"/>
              <a:t>23</a:t>
            </a:r>
            <a:r>
              <a:rPr lang="ko-KR" altLang="en-US" dirty="0"/>
              <a:t>년 </a:t>
            </a:r>
            <a:r>
              <a:rPr lang="en-US" altLang="ko-KR" dirty="0"/>
              <a:t>2</a:t>
            </a:r>
            <a:r>
              <a:rPr lang="ko-KR" altLang="en-US" dirty="0"/>
              <a:t>분기 가구당 월평균 실질소득은 </a:t>
            </a:r>
            <a:r>
              <a:rPr lang="ko-KR" altLang="en-US" dirty="0" err="1"/>
              <a:t>전년동분기대비</a:t>
            </a:r>
            <a:r>
              <a:rPr lang="ko-KR" altLang="en-US" dirty="0"/>
              <a:t> </a:t>
            </a:r>
            <a:r>
              <a:rPr lang="en-US" altLang="ko-KR" dirty="0"/>
              <a:t>2.7% </a:t>
            </a:r>
            <a:r>
              <a:rPr lang="ko-KR" altLang="en-US" dirty="0"/>
              <a:t>감소하여 민간소비 회복 속도는 완만할 전망</a:t>
            </a:r>
            <a:r>
              <a:rPr lang="en-US" altLang="ko-KR" dirty="0"/>
              <a:t>. ’23</a:t>
            </a:r>
            <a:r>
              <a:rPr lang="ko-KR" altLang="en-US" dirty="0"/>
              <a:t>년 </a:t>
            </a:r>
            <a:r>
              <a:rPr lang="en-US" altLang="ko-KR" dirty="0"/>
              <a:t>8</a:t>
            </a:r>
            <a:r>
              <a:rPr lang="ko-KR" altLang="en-US" dirty="0"/>
              <a:t>월 소비자심리지수와 향후경기전망</a:t>
            </a:r>
            <a:r>
              <a:rPr lang="en-US" altLang="ko-KR" dirty="0"/>
              <a:t>CSI</a:t>
            </a:r>
            <a:r>
              <a:rPr lang="ko-KR" altLang="en-US" dirty="0"/>
              <a:t>는 각각 </a:t>
            </a:r>
            <a:r>
              <a:rPr lang="en-US" altLang="ko-KR" dirty="0"/>
              <a:t>103.1, 80</a:t>
            </a:r>
            <a:r>
              <a:rPr lang="ko-KR" altLang="en-US" dirty="0"/>
              <a:t>을 기록했으나 고물가</a:t>
            </a:r>
            <a:r>
              <a:rPr lang="en-US" altLang="ko-KR" dirty="0"/>
              <a:t>, </a:t>
            </a:r>
            <a:r>
              <a:rPr lang="ko-KR" altLang="en-US" dirty="0"/>
              <a:t>수출경기 회복 지연 등으로 상승세가 제약될 소지</a:t>
            </a:r>
          </a:p>
        </p:txBody>
      </p:sp>
      <p:sp>
        <p:nvSpPr>
          <p:cNvPr id="37" name="TextBox 36">
            <a:extLst>
              <a:ext uri="{FF2B5EF4-FFF2-40B4-BE49-F238E27FC236}">
                <a16:creationId xmlns:a16="http://schemas.microsoft.com/office/drawing/2014/main" id="{8690654A-16B0-409E-A237-90AC0ADB9FBF}"/>
              </a:ext>
            </a:extLst>
          </p:cNvPr>
          <p:cNvSpPr txBox="1"/>
          <p:nvPr/>
        </p:nvSpPr>
        <p:spPr>
          <a:xfrm>
            <a:off x="489000" y="5599278"/>
            <a:ext cx="4278265" cy="601497"/>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한국은행</a:t>
            </a:r>
            <a:r>
              <a:rPr lang="en-US" altLang="ko-KR" dirty="0">
                <a:solidFill>
                  <a:schemeClr val="bg1">
                    <a:lumMod val="50000"/>
                  </a:schemeClr>
                </a:solidFill>
              </a:rPr>
              <a:t>, </a:t>
            </a:r>
            <a:r>
              <a:rPr lang="ko-KR" altLang="en-US" dirty="0">
                <a:solidFill>
                  <a:schemeClr val="bg1">
                    <a:lumMod val="50000"/>
                  </a:schemeClr>
                </a:solidFill>
              </a:rPr>
              <a:t>통계청</a:t>
            </a:r>
          </a:p>
          <a:p>
            <a:r>
              <a:rPr lang="en-US" altLang="ko-KR" dirty="0">
                <a:solidFill>
                  <a:schemeClr val="bg1">
                    <a:lumMod val="50000"/>
                  </a:schemeClr>
                </a:solidFill>
              </a:rPr>
              <a:t>Note 1: 2019</a:t>
            </a:r>
            <a:r>
              <a:rPr lang="ko-KR" altLang="en-US" dirty="0">
                <a:solidFill>
                  <a:schemeClr val="bg1">
                    <a:lumMod val="50000"/>
                  </a:schemeClr>
                </a:solidFill>
              </a:rPr>
              <a:t>년까지는 통계청 가계동향조사</a:t>
            </a:r>
            <a:r>
              <a:rPr lang="en-US" altLang="ko-KR" dirty="0">
                <a:solidFill>
                  <a:schemeClr val="bg1">
                    <a:lumMod val="50000"/>
                  </a:schemeClr>
                </a:solidFill>
              </a:rPr>
              <a:t>(</a:t>
            </a:r>
            <a:r>
              <a:rPr lang="ko-KR" altLang="en-US" dirty="0">
                <a:solidFill>
                  <a:schemeClr val="bg1">
                    <a:lumMod val="50000"/>
                  </a:schemeClr>
                </a:solidFill>
              </a:rPr>
              <a:t>소득부문</a:t>
            </a:r>
            <a:r>
              <a:rPr lang="en-US" altLang="ko-KR" dirty="0">
                <a:solidFill>
                  <a:schemeClr val="bg1">
                    <a:lumMod val="50000"/>
                  </a:schemeClr>
                </a:solidFill>
              </a:rPr>
              <a:t>) </a:t>
            </a:r>
            <a:r>
              <a:rPr lang="ko-KR" altLang="en-US" dirty="0">
                <a:solidFill>
                  <a:schemeClr val="bg1">
                    <a:lumMod val="50000"/>
                  </a:schemeClr>
                </a:solidFill>
              </a:rPr>
              <a:t>및 </a:t>
            </a:r>
            <a:r>
              <a:rPr lang="en-US" altLang="ko-KR" dirty="0">
                <a:solidFill>
                  <a:schemeClr val="bg1">
                    <a:lumMod val="50000"/>
                  </a:schemeClr>
                </a:solidFill>
              </a:rPr>
              <a:t>2020</a:t>
            </a:r>
            <a:r>
              <a:rPr lang="ko-KR" altLang="en-US" dirty="0">
                <a:solidFill>
                  <a:schemeClr val="bg1">
                    <a:lumMod val="50000"/>
                  </a:schemeClr>
                </a:solidFill>
              </a:rPr>
              <a:t>년 가계동향조사 활용 </a:t>
            </a:r>
          </a:p>
          <a:p>
            <a:r>
              <a:rPr lang="en-US" altLang="ko-KR" dirty="0">
                <a:solidFill>
                  <a:schemeClr val="bg1">
                    <a:lumMod val="50000"/>
                  </a:schemeClr>
                </a:solidFill>
              </a:rPr>
              <a:t>Note 2: </a:t>
            </a:r>
            <a:r>
              <a:rPr lang="ko-KR" altLang="en-US" dirty="0">
                <a:solidFill>
                  <a:schemeClr val="bg1">
                    <a:lumMod val="50000"/>
                  </a:schemeClr>
                </a:solidFill>
              </a:rPr>
              <a:t>가구당 월평균 가계수지</a:t>
            </a:r>
            <a:r>
              <a:rPr lang="en-US" altLang="ko-KR" dirty="0">
                <a:solidFill>
                  <a:schemeClr val="bg1">
                    <a:lumMod val="50000"/>
                  </a:schemeClr>
                </a:solidFill>
              </a:rPr>
              <a:t>, </a:t>
            </a:r>
            <a:r>
              <a:rPr lang="ko-KR" altLang="en-US" dirty="0">
                <a:solidFill>
                  <a:schemeClr val="bg1">
                    <a:lumMod val="50000"/>
                  </a:schemeClr>
                </a:solidFill>
              </a:rPr>
              <a:t>전국 </a:t>
            </a:r>
            <a:r>
              <a:rPr lang="en-US" altLang="ko-KR" dirty="0">
                <a:solidFill>
                  <a:schemeClr val="bg1">
                    <a:lumMod val="50000"/>
                  </a:schemeClr>
                </a:solidFill>
              </a:rPr>
              <a:t>2</a:t>
            </a:r>
            <a:r>
              <a:rPr lang="ko-KR" altLang="en-US" dirty="0">
                <a:solidFill>
                  <a:schemeClr val="bg1">
                    <a:lumMod val="50000"/>
                  </a:schemeClr>
                </a:solidFill>
              </a:rPr>
              <a:t>인 이상 가구의 월평균 실질소득 기준</a:t>
            </a:r>
            <a:r>
              <a:rPr lang="en-US" altLang="ko-KR" dirty="0">
                <a:solidFill>
                  <a:schemeClr val="bg1">
                    <a:lumMod val="50000"/>
                  </a:schemeClr>
                </a:solidFill>
              </a:rPr>
              <a:t>, </a:t>
            </a:r>
            <a:r>
              <a:rPr lang="ko-KR" altLang="en-US" dirty="0">
                <a:solidFill>
                  <a:schemeClr val="bg1">
                    <a:lumMod val="50000"/>
                  </a:schemeClr>
                </a:solidFill>
              </a:rPr>
              <a:t>전년동기대비 가계소득 증감률</a:t>
            </a:r>
          </a:p>
        </p:txBody>
      </p:sp>
      <p:sp>
        <p:nvSpPr>
          <p:cNvPr id="96" name="TextBox 95">
            <a:extLst>
              <a:ext uri="{FF2B5EF4-FFF2-40B4-BE49-F238E27FC236}">
                <a16:creationId xmlns:a16="http://schemas.microsoft.com/office/drawing/2014/main" id="{36B2EBF2-6E16-4B8F-BC9B-36E8DF98BCB8}"/>
              </a:ext>
            </a:extLst>
          </p:cNvPr>
          <p:cNvSpPr txBox="1"/>
          <p:nvPr/>
        </p:nvSpPr>
        <p:spPr>
          <a:xfrm>
            <a:off x="5145129" y="5968610"/>
            <a:ext cx="4278265" cy="232165"/>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Source: </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한국은행</a:t>
            </a:r>
            <a:r>
              <a:rPr lang="en-US" altLang="ko-KR" dirty="0">
                <a:solidFill>
                  <a:schemeClr val="bg1">
                    <a:lumMod val="50000"/>
                  </a:schemeClr>
                </a:solidFill>
              </a:rPr>
              <a:t> </a:t>
            </a:r>
            <a:endPar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endParaRPr>
          </a:p>
        </p:txBody>
      </p:sp>
      <p:grpSp>
        <p:nvGrpSpPr>
          <p:cNvPr id="20" name="그룹 19">
            <a:extLst>
              <a:ext uri="{FF2B5EF4-FFF2-40B4-BE49-F238E27FC236}">
                <a16:creationId xmlns:a16="http://schemas.microsoft.com/office/drawing/2014/main" id="{6F47E8D3-4137-45D5-8A4A-0FF6E6687EBE}"/>
              </a:ext>
            </a:extLst>
          </p:cNvPr>
          <p:cNvGrpSpPr/>
          <p:nvPr/>
        </p:nvGrpSpPr>
        <p:grpSpPr>
          <a:xfrm>
            <a:off x="490443" y="2180758"/>
            <a:ext cx="4271921" cy="276837"/>
            <a:chOff x="704850" y="2013298"/>
            <a:chExt cx="4140200" cy="276837"/>
          </a:xfrm>
        </p:grpSpPr>
        <p:sp>
          <p:nvSpPr>
            <p:cNvPr id="21" name="TextBox 20">
              <a:extLst>
                <a:ext uri="{FF2B5EF4-FFF2-40B4-BE49-F238E27FC236}">
                  <a16:creationId xmlns:a16="http://schemas.microsoft.com/office/drawing/2014/main" id="{754DA180-7EE8-46A3-AC97-0263A73D098E}"/>
                </a:ext>
              </a:extLst>
            </p:cNvPr>
            <p:cNvSpPr txBox="1"/>
            <p:nvPr/>
          </p:nvSpPr>
          <p:spPr>
            <a:xfrm>
              <a:off x="704850" y="2046854"/>
              <a:ext cx="2186496"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가구소득과 민간소비 증감률 추이</a:t>
              </a:r>
            </a:p>
          </p:txBody>
        </p:sp>
        <p:cxnSp>
          <p:nvCxnSpPr>
            <p:cNvPr id="22" name="직선 연결선 21">
              <a:extLst>
                <a:ext uri="{FF2B5EF4-FFF2-40B4-BE49-F238E27FC236}">
                  <a16:creationId xmlns:a16="http://schemas.microsoft.com/office/drawing/2014/main" id="{931935B1-181A-4F4A-B41D-2DB48F914AF7}"/>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직선 연결선 22">
              <a:extLst>
                <a:ext uri="{FF2B5EF4-FFF2-40B4-BE49-F238E27FC236}">
                  <a16:creationId xmlns:a16="http://schemas.microsoft.com/office/drawing/2014/main" id="{1DE8E012-4B08-487A-B035-C184C4AD3C3F}"/>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24" name="그룹 23">
            <a:extLst>
              <a:ext uri="{FF2B5EF4-FFF2-40B4-BE49-F238E27FC236}">
                <a16:creationId xmlns:a16="http://schemas.microsoft.com/office/drawing/2014/main" id="{4F08B3C5-900A-4F80-81E5-0BF1F7B88C00}"/>
              </a:ext>
            </a:extLst>
          </p:cNvPr>
          <p:cNvGrpSpPr/>
          <p:nvPr/>
        </p:nvGrpSpPr>
        <p:grpSpPr>
          <a:xfrm>
            <a:off x="5145128" y="2180758"/>
            <a:ext cx="4271921" cy="276837"/>
            <a:chOff x="704850" y="2013298"/>
            <a:chExt cx="4140200" cy="276837"/>
          </a:xfrm>
        </p:grpSpPr>
        <p:sp>
          <p:nvSpPr>
            <p:cNvPr id="25" name="TextBox 24">
              <a:extLst>
                <a:ext uri="{FF2B5EF4-FFF2-40B4-BE49-F238E27FC236}">
                  <a16:creationId xmlns:a16="http://schemas.microsoft.com/office/drawing/2014/main" id="{A8FBA8D8-6121-4AF4-B4C6-ACBFC55015E0}"/>
                </a:ext>
              </a:extLst>
            </p:cNvPr>
            <p:cNvSpPr txBox="1"/>
            <p:nvPr/>
          </p:nvSpPr>
          <p:spPr>
            <a:xfrm>
              <a:off x="704850" y="2046854"/>
              <a:ext cx="1117294"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소비자 심리 동향</a:t>
              </a:r>
            </a:p>
          </p:txBody>
        </p:sp>
        <p:cxnSp>
          <p:nvCxnSpPr>
            <p:cNvPr id="26" name="직선 연결선 25">
              <a:extLst>
                <a:ext uri="{FF2B5EF4-FFF2-40B4-BE49-F238E27FC236}">
                  <a16:creationId xmlns:a16="http://schemas.microsoft.com/office/drawing/2014/main" id="{C8F0B26C-7B05-4CE5-B615-CA1A85C92F38}"/>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7" name="직선 연결선 26">
              <a:extLst>
                <a:ext uri="{FF2B5EF4-FFF2-40B4-BE49-F238E27FC236}">
                  <a16:creationId xmlns:a16="http://schemas.microsoft.com/office/drawing/2014/main" id="{D6BDD7DB-204A-4C7D-B7C2-756914B77F7A}"/>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aphicFrame>
        <p:nvGraphicFramePr>
          <p:cNvPr id="31" name="차트 1">
            <a:extLst>
              <a:ext uri="{FF2B5EF4-FFF2-40B4-BE49-F238E27FC236}">
                <a16:creationId xmlns:a16="http://schemas.microsoft.com/office/drawing/2014/main" id="{B1FD6625-D56B-4839-9C6E-824110EA1C1B}"/>
              </a:ext>
            </a:extLst>
          </p:cNvPr>
          <p:cNvGraphicFramePr/>
          <p:nvPr>
            <p:extLst>
              <p:ext uri="{D42A27DB-BD31-4B8C-83A1-F6EECF244321}">
                <p14:modId xmlns:p14="http://schemas.microsoft.com/office/powerpoint/2010/main" val="4069798615"/>
              </p:ext>
            </p:extLst>
          </p:nvPr>
        </p:nvGraphicFramePr>
        <p:xfrm>
          <a:off x="488948" y="2709387"/>
          <a:ext cx="4271921" cy="2755530"/>
        </p:xfrm>
        <a:graphic>
          <a:graphicData uri="http://schemas.openxmlformats.org/drawingml/2006/chart">
            <c:chart xmlns:c="http://schemas.openxmlformats.org/drawingml/2006/chart" xmlns:r="http://schemas.openxmlformats.org/officeDocument/2006/relationships" r:id="rId2"/>
          </a:graphicData>
        </a:graphic>
      </p:graphicFrame>
      <p:sp>
        <p:nvSpPr>
          <p:cNvPr id="32" name="TextBox 31">
            <a:extLst>
              <a:ext uri="{FF2B5EF4-FFF2-40B4-BE49-F238E27FC236}">
                <a16:creationId xmlns:a16="http://schemas.microsoft.com/office/drawing/2014/main" id="{CCCF34EF-D73C-47F5-BBC4-8C3218D80D40}"/>
              </a:ext>
            </a:extLst>
          </p:cNvPr>
          <p:cNvSpPr txBox="1"/>
          <p:nvPr/>
        </p:nvSpPr>
        <p:spPr>
          <a:xfrm>
            <a:off x="540604" y="2589447"/>
            <a:ext cx="153888" cy="123111"/>
          </a:xfrm>
          <a:prstGeom prst="rect">
            <a:avLst/>
          </a:prstGeom>
          <a:noFill/>
        </p:spPr>
        <p:txBody>
          <a:bodyPr wrap="none" lIns="0" tIns="0" rIns="0" bIns="0" rtlCol="0">
            <a:spAutoFit/>
          </a:bodyPr>
          <a:lstStyle/>
          <a:p>
            <a:pPr algn="l"/>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endParaRPr lang="ko-KR" altLang="en-US" sz="800" dirty="0" err="1">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endParaRPr>
          </a:p>
        </p:txBody>
      </p:sp>
      <p:graphicFrame>
        <p:nvGraphicFramePr>
          <p:cNvPr id="33" name="차트 7">
            <a:extLst>
              <a:ext uri="{FF2B5EF4-FFF2-40B4-BE49-F238E27FC236}">
                <a16:creationId xmlns:a16="http://schemas.microsoft.com/office/drawing/2014/main" id="{F6BEBDDA-8C73-419B-8F64-9653F3DAFAE3}"/>
              </a:ext>
            </a:extLst>
          </p:cNvPr>
          <p:cNvGraphicFramePr/>
          <p:nvPr>
            <p:extLst>
              <p:ext uri="{D42A27DB-BD31-4B8C-83A1-F6EECF244321}">
                <p14:modId xmlns:p14="http://schemas.microsoft.com/office/powerpoint/2010/main" val="2019352967"/>
              </p:ext>
            </p:extLst>
          </p:nvPr>
        </p:nvGraphicFramePr>
        <p:xfrm>
          <a:off x="5132388" y="2589447"/>
          <a:ext cx="4284662" cy="2875470"/>
        </p:xfrm>
        <a:graphic>
          <a:graphicData uri="http://schemas.openxmlformats.org/drawingml/2006/chart">
            <c:chart xmlns:c="http://schemas.openxmlformats.org/drawingml/2006/chart" xmlns:r="http://schemas.openxmlformats.org/officeDocument/2006/relationships" r:id="rId3"/>
          </a:graphicData>
        </a:graphic>
      </p:graphicFrame>
      <p:sp>
        <p:nvSpPr>
          <p:cNvPr id="34" name="TextBox 33">
            <a:extLst>
              <a:ext uri="{FF2B5EF4-FFF2-40B4-BE49-F238E27FC236}">
                <a16:creationId xmlns:a16="http://schemas.microsoft.com/office/drawing/2014/main" id="{55B1AAE4-6C59-473F-B6FD-ACD5448F27D5}"/>
              </a:ext>
            </a:extLst>
          </p:cNvPr>
          <p:cNvSpPr txBox="1"/>
          <p:nvPr/>
        </p:nvSpPr>
        <p:spPr>
          <a:xfrm>
            <a:off x="5145129" y="2589447"/>
            <a:ext cx="567463" cy="123111"/>
          </a:xfrm>
          <a:prstGeom prst="rect">
            <a:avLst/>
          </a:prstGeom>
          <a:noFill/>
        </p:spPr>
        <p:txBody>
          <a:bodyPr wrap="none" lIns="0" tIns="0" rIns="0" bIns="0" rtlCol="0">
            <a:spAutoFit/>
          </a:bodyPr>
          <a:lstStyle/>
          <a:p>
            <a:pPr algn="l"/>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기준치</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=100)</a:t>
            </a:r>
            <a:endParaRPr lang="ko-KR" altLang="en-US" sz="800" dirty="0" err="1">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endParaRPr>
          </a:p>
        </p:txBody>
      </p:sp>
      <p:cxnSp>
        <p:nvCxnSpPr>
          <p:cNvPr id="35" name="직선 연결선 34">
            <a:extLst>
              <a:ext uri="{FF2B5EF4-FFF2-40B4-BE49-F238E27FC236}">
                <a16:creationId xmlns:a16="http://schemas.microsoft.com/office/drawing/2014/main" id="{CF554F30-E98C-4120-88C5-EC110CE0DC91}"/>
              </a:ext>
            </a:extLst>
          </p:cNvPr>
          <p:cNvCxnSpPr/>
          <p:nvPr/>
        </p:nvCxnSpPr>
        <p:spPr>
          <a:xfrm>
            <a:off x="5462317" y="3471274"/>
            <a:ext cx="3780000" cy="0"/>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1762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텍스트 개체 틀 27">
            <a:extLst>
              <a:ext uri="{FF2B5EF4-FFF2-40B4-BE49-F238E27FC236}">
                <a16:creationId xmlns:a16="http://schemas.microsoft.com/office/drawing/2014/main" id="{259D3791-25DA-4E03-8E5F-258A6FDEB7E2}"/>
              </a:ext>
            </a:extLst>
          </p:cNvPr>
          <p:cNvSpPr>
            <a:spLocks noGrp="1"/>
          </p:cNvSpPr>
          <p:nvPr>
            <p:ph type="body" sz="quarter" idx="10"/>
          </p:nvPr>
        </p:nvSpPr>
        <p:spPr>
          <a:xfrm>
            <a:off x="488949" y="333149"/>
            <a:ext cx="8928101" cy="184666"/>
          </a:xfrm>
        </p:spPr>
        <p:txBody>
          <a:bodyPr/>
          <a:lstStyle/>
          <a:p>
            <a:r>
              <a:rPr lang="en-US" altLang="ko-KR" noProof="0" dirty="0"/>
              <a:t>I. </a:t>
            </a:r>
            <a:r>
              <a:rPr lang="ko-KR" altLang="en-US" dirty="0"/>
              <a:t>국내외 경제 동향</a:t>
            </a:r>
            <a:endParaRPr lang="en-US" altLang="ko-KR" noProof="0" dirty="0"/>
          </a:p>
        </p:txBody>
      </p:sp>
      <p:sp>
        <p:nvSpPr>
          <p:cNvPr id="29" name="텍스트 개체 틀 28">
            <a:extLst>
              <a:ext uri="{FF2B5EF4-FFF2-40B4-BE49-F238E27FC236}">
                <a16:creationId xmlns:a16="http://schemas.microsoft.com/office/drawing/2014/main" id="{D76A6FAF-1367-4DCA-84D3-8A949242B9D3}"/>
              </a:ext>
            </a:extLst>
          </p:cNvPr>
          <p:cNvSpPr>
            <a:spLocks noGrp="1"/>
          </p:cNvSpPr>
          <p:nvPr>
            <p:ph type="body" sz="quarter" idx="11"/>
          </p:nvPr>
        </p:nvSpPr>
        <p:spPr>
          <a:xfrm>
            <a:off x="488950" y="617249"/>
            <a:ext cx="8928100" cy="322262"/>
          </a:xfrm>
        </p:spPr>
        <p:txBody>
          <a:bodyPr/>
          <a:lstStyle/>
          <a:p>
            <a:pPr lvl="0"/>
            <a:r>
              <a:rPr lang="en-US" altLang="ko-KR" dirty="0"/>
              <a:t>2. </a:t>
            </a:r>
            <a:r>
              <a:rPr lang="ko-KR" altLang="en-US" dirty="0"/>
              <a:t>부문별 경기 동향 상세 </a:t>
            </a:r>
            <a:r>
              <a:rPr lang="en-US" altLang="ko-KR" dirty="0">
                <a:latin typeface="KoPub돋움체 Medium" panose="02020603020101020101" pitchFamily="18" charset="-127"/>
                <a:ea typeface="KoPub돋움체 Medium" panose="02020603020101020101" pitchFamily="18" charset="-127"/>
              </a:rPr>
              <a:t>》 </a:t>
            </a:r>
            <a:r>
              <a:rPr lang="ko-KR" altLang="en-US" dirty="0">
                <a:latin typeface="KoPub돋움체 Medium" panose="02020603020101020101" pitchFamily="18" charset="-127"/>
                <a:ea typeface="KoPub돋움체 Medium" panose="02020603020101020101" pitchFamily="18" charset="-127"/>
              </a:rPr>
              <a:t>② 설비투자 </a:t>
            </a:r>
            <a:endParaRPr lang="ko-KR" altLang="en-US" noProof="0" dirty="0">
              <a:latin typeface="KoPub돋움체 Medium" panose="02020603020101020101" pitchFamily="18" charset="-127"/>
              <a:ea typeface="KoPub돋움체 Medium" panose="02020603020101020101" pitchFamily="18" charset="-127"/>
            </a:endParaRPr>
          </a:p>
        </p:txBody>
      </p:sp>
      <p:sp>
        <p:nvSpPr>
          <p:cNvPr id="30" name="텍스트 개체 틀 29">
            <a:extLst>
              <a:ext uri="{FF2B5EF4-FFF2-40B4-BE49-F238E27FC236}">
                <a16:creationId xmlns:a16="http://schemas.microsoft.com/office/drawing/2014/main" id="{183C42BE-A3A8-4442-962E-02357DF3145F}"/>
              </a:ext>
            </a:extLst>
          </p:cNvPr>
          <p:cNvSpPr>
            <a:spLocks noGrp="1"/>
          </p:cNvSpPr>
          <p:nvPr>
            <p:ph type="body" sz="quarter" idx="13"/>
          </p:nvPr>
        </p:nvSpPr>
        <p:spPr>
          <a:xfrm>
            <a:off x="488950" y="1162471"/>
            <a:ext cx="8928100" cy="864737"/>
          </a:xfrm>
        </p:spPr>
        <p:txBody>
          <a:bodyPr/>
          <a:lstStyle/>
          <a:p>
            <a:pPr algn="just"/>
            <a:r>
              <a:rPr lang="ko-KR" altLang="en-US" dirty="0"/>
              <a:t>설비투자는 </a:t>
            </a:r>
            <a:r>
              <a:rPr lang="en-US" altLang="ko-KR" dirty="0"/>
              <a:t>IT</a:t>
            </a:r>
            <a:r>
              <a:rPr lang="ko-KR" altLang="en-US" dirty="0"/>
              <a:t>경기 부진</a:t>
            </a:r>
            <a:r>
              <a:rPr lang="en-US" altLang="ko-KR" dirty="0"/>
              <a:t>, </a:t>
            </a:r>
            <a:r>
              <a:rPr lang="ko-KR" altLang="en-US" dirty="0"/>
              <a:t>금융비용 증가 등으로 위축됐으며</a:t>
            </a:r>
            <a:r>
              <a:rPr lang="en-US" altLang="ko-KR" dirty="0"/>
              <a:t>, </a:t>
            </a:r>
            <a:r>
              <a:rPr lang="ko-KR" altLang="en-US" dirty="0"/>
              <a:t>제조업 평균가동률은 </a:t>
            </a:r>
            <a:r>
              <a:rPr lang="en-US" altLang="ko-KR" dirty="0"/>
              <a:t>’23</a:t>
            </a:r>
            <a:r>
              <a:rPr lang="ko-KR" altLang="en-US" dirty="0"/>
              <a:t>년 </a:t>
            </a:r>
            <a:r>
              <a:rPr lang="en-US" altLang="ko-KR" dirty="0"/>
              <a:t>2</a:t>
            </a:r>
            <a:r>
              <a:rPr lang="ko-KR" altLang="en-US" dirty="0"/>
              <a:t>분기 전년동기대비 </a:t>
            </a:r>
            <a:r>
              <a:rPr lang="en-US" altLang="ko-KR" dirty="0"/>
              <a:t>4.1%p </a:t>
            </a:r>
            <a:r>
              <a:rPr lang="ko-KR" altLang="en-US" dirty="0"/>
              <a:t>하락한 </a:t>
            </a:r>
            <a:r>
              <a:rPr lang="en-US" altLang="ko-KR" dirty="0"/>
              <a:t>71.9%</a:t>
            </a:r>
            <a:r>
              <a:rPr lang="ko-KR" altLang="en-US" dirty="0"/>
              <a:t>를 기록</a:t>
            </a:r>
            <a:r>
              <a:rPr lang="en-US" altLang="ko-KR" dirty="0"/>
              <a:t>. </a:t>
            </a:r>
            <a:r>
              <a:rPr lang="ko-KR" altLang="en-US" dirty="0"/>
              <a:t>글로벌 경기 불확실성이 큰 가운데</a:t>
            </a:r>
            <a:r>
              <a:rPr lang="en-US" altLang="ko-KR" dirty="0"/>
              <a:t>, </a:t>
            </a:r>
            <a:r>
              <a:rPr lang="ko-KR" altLang="en-US" dirty="0"/>
              <a:t>글로벌 제조업 경기 개선 지연과 높은 재고수준으로 기업들의 투자 부진이 당분간 지속될 것으로 예상됨 </a:t>
            </a:r>
          </a:p>
        </p:txBody>
      </p:sp>
      <p:sp>
        <p:nvSpPr>
          <p:cNvPr id="37" name="TextBox 36">
            <a:extLst>
              <a:ext uri="{FF2B5EF4-FFF2-40B4-BE49-F238E27FC236}">
                <a16:creationId xmlns:a16="http://schemas.microsoft.com/office/drawing/2014/main" id="{8690654A-16B0-409E-A237-90AC0ADB9FBF}"/>
              </a:ext>
            </a:extLst>
          </p:cNvPr>
          <p:cNvSpPr txBox="1"/>
          <p:nvPr/>
        </p:nvSpPr>
        <p:spPr>
          <a:xfrm>
            <a:off x="489000" y="5722388"/>
            <a:ext cx="4278265" cy="478387"/>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한국은행</a:t>
            </a:r>
            <a:r>
              <a:rPr lang="en-US" altLang="ko-KR" dirty="0">
                <a:solidFill>
                  <a:schemeClr val="bg1">
                    <a:lumMod val="50000"/>
                  </a:schemeClr>
                </a:solidFill>
              </a:rPr>
              <a:t>, </a:t>
            </a:r>
            <a:r>
              <a:rPr lang="ko-KR" altLang="en-US" dirty="0">
                <a:solidFill>
                  <a:schemeClr val="bg1">
                    <a:lumMod val="50000"/>
                  </a:schemeClr>
                </a:solidFill>
              </a:rPr>
              <a:t>통계청</a:t>
            </a:r>
          </a:p>
          <a:p>
            <a:r>
              <a:rPr lang="en-US" altLang="ko-KR" dirty="0">
                <a:solidFill>
                  <a:schemeClr val="bg1">
                    <a:lumMod val="50000"/>
                  </a:schemeClr>
                </a:solidFill>
              </a:rPr>
              <a:t>Note 1: </a:t>
            </a:r>
            <a:r>
              <a:rPr lang="ko-KR" altLang="en-US" dirty="0">
                <a:solidFill>
                  <a:schemeClr val="bg1">
                    <a:lumMod val="50000"/>
                  </a:schemeClr>
                </a:solidFill>
              </a:rPr>
              <a:t>설비투자지수는 계절조정 기준</a:t>
            </a:r>
            <a:r>
              <a:rPr lang="en-US" altLang="ko-KR" dirty="0">
                <a:solidFill>
                  <a:schemeClr val="bg1">
                    <a:lumMod val="50000"/>
                  </a:schemeClr>
                </a:solidFill>
              </a:rPr>
              <a:t>, </a:t>
            </a:r>
            <a:r>
              <a:rPr lang="ko-KR" altLang="en-US" dirty="0">
                <a:solidFill>
                  <a:schemeClr val="bg1">
                    <a:lumMod val="50000"/>
                  </a:schemeClr>
                </a:solidFill>
              </a:rPr>
              <a:t>기준연도</a:t>
            </a:r>
            <a:r>
              <a:rPr lang="en-US" altLang="ko-KR" dirty="0">
                <a:solidFill>
                  <a:schemeClr val="bg1">
                    <a:lumMod val="50000"/>
                  </a:schemeClr>
                </a:solidFill>
              </a:rPr>
              <a:t>=2015</a:t>
            </a:r>
            <a:r>
              <a:rPr lang="ko-KR" altLang="en-US" dirty="0">
                <a:solidFill>
                  <a:schemeClr val="bg1">
                    <a:lumMod val="50000"/>
                  </a:schemeClr>
                </a:solidFill>
              </a:rPr>
              <a:t>년</a:t>
            </a:r>
          </a:p>
          <a:p>
            <a:r>
              <a:rPr lang="en-US" altLang="ko-KR" dirty="0">
                <a:solidFill>
                  <a:schemeClr val="bg1">
                    <a:lumMod val="50000"/>
                  </a:schemeClr>
                </a:solidFill>
              </a:rPr>
              <a:t>Note 2: </a:t>
            </a:r>
            <a:r>
              <a:rPr lang="ko-KR" altLang="en-US" dirty="0">
                <a:solidFill>
                  <a:schemeClr val="bg1">
                    <a:lumMod val="50000"/>
                  </a:schemeClr>
                </a:solidFill>
              </a:rPr>
              <a:t>설비투자지수 및 제조업 평균가동률 </a:t>
            </a:r>
            <a:r>
              <a:rPr lang="en-US" altLang="ko-KR" dirty="0">
                <a:solidFill>
                  <a:schemeClr val="bg1">
                    <a:lumMod val="50000"/>
                  </a:schemeClr>
                </a:solidFill>
              </a:rPr>
              <a:t>2023</a:t>
            </a:r>
            <a:r>
              <a:rPr lang="ko-KR" altLang="en-US" dirty="0">
                <a:solidFill>
                  <a:schemeClr val="bg1">
                    <a:lumMod val="50000"/>
                  </a:schemeClr>
                </a:solidFill>
              </a:rPr>
              <a:t>년 </a:t>
            </a:r>
            <a:r>
              <a:rPr lang="en-US" altLang="ko-KR" dirty="0">
                <a:solidFill>
                  <a:schemeClr val="bg1">
                    <a:lumMod val="50000"/>
                  </a:schemeClr>
                </a:solidFill>
              </a:rPr>
              <a:t>2Q</a:t>
            </a:r>
            <a:r>
              <a:rPr lang="ko-KR" altLang="en-US" dirty="0">
                <a:solidFill>
                  <a:schemeClr val="bg1">
                    <a:lumMod val="50000"/>
                  </a:schemeClr>
                </a:solidFill>
              </a:rPr>
              <a:t>는 잠정치</a:t>
            </a:r>
          </a:p>
        </p:txBody>
      </p:sp>
      <p:sp>
        <p:nvSpPr>
          <p:cNvPr id="96" name="TextBox 95">
            <a:extLst>
              <a:ext uri="{FF2B5EF4-FFF2-40B4-BE49-F238E27FC236}">
                <a16:creationId xmlns:a16="http://schemas.microsoft.com/office/drawing/2014/main" id="{36B2EBF2-6E16-4B8F-BC9B-36E8DF98BCB8}"/>
              </a:ext>
            </a:extLst>
          </p:cNvPr>
          <p:cNvSpPr txBox="1"/>
          <p:nvPr/>
        </p:nvSpPr>
        <p:spPr>
          <a:xfrm>
            <a:off x="5145129" y="5722388"/>
            <a:ext cx="4278265" cy="478387"/>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Source: </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한국은행</a:t>
            </a:r>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 </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관세청</a:t>
            </a:r>
          </a:p>
          <a:p>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Note 1: </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전년동기대비</a:t>
            </a:r>
          </a:p>
          <a:p>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Note 2: </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기계수주액은 경상금액 기준</a:t>
            </a:r>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 </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기계수주액 증감률 </a:t>
            </a:r>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2023</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년 </a:t>
            </a:r>
            <a:r>
              <a:rPr lang="en-US" altLang="ko-KR" dirty="0">
                <a:solidFill>
                  <a:schemeClr val="bg1">
                    <a:lumMod val="50000"/>
                  </a:schemeClr>
                </a:solidFill>
              </a:rPr>
              <a:t>2</a:t>
            </a:r>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Q</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는 잠정치</a:t>
            </a:r>
          </a:p>
        </p:txBody>
      </p:sp>
      <p:grpSp>
        <p:nvGrpSpPr>
          <p:cNvPr id="20" name="그룹 19">
            <a:extLst>
              <a:ext uri="{FF2B5EF4-FFF2-40B4-BE49-F238E27FC236}">
                <a16:creationId xmlns:a16="http://schemas.microsoft.com/office/drawing/2014/main" id="{6F47E8D3-4137-45D5-8A4A-0FF6E6687EBE}"/>
              </a:ext>
            </a:extLst>
          </p:cNvPr>
          <p:cNvGrpSpPr/>
          <p:nvPr/>
        </p:nvGrpSpPr>
        <p:grpSpPr>
          <a:xfrm>
            <a:off x="490443" y="2180758"/>
            <a:ext cx="4271921" cy="276837"/>
            <a:chOff x="704850" y="2013298"/>
            <a:chExt cx="4140200" cy="276837"/>
          </a:xfrm>
        </p:grpSpPr>
        <p:sp>
          <p:nvSpPr>
            <p:cNvPr id="21" name="TextBox 20">
              <a:extLst>
                <a:ext uri="{FF2B5EF4-FFF2-40B4-BE49-F238E27FC236}">
                  <a16:creationId xmlns:a16="http://schemas.microsoft.com/office/drawing/2014/main" id="{754DA180-7EE8-46A3-AC97-0263A73D098E}"/>
                </a:ext>
              </a:extLst>
            </p:cNvPr>
            <p:cNvSpPr txBox="1"/>
            <p:nvPr/>
          </p:nvSpPr>
          <p:spPr>
            <a:xfrm>
              <a:off x="704850" y="2046854"/>
              <a:ext cx="2353668"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설비투자지수 및 제조업 가동률 추이 </a:t>
              </a:r>
            </a:p>
          </p:txBody>
        </p:sp>
        <p:cxnSp>
          <p:nvCxnSpPr>
            <p:cNvPr id="22" name="직선 연결선 21">
              <a:extLst>
                <a:ext uri="{FF2B5EF4-FFF2-40B4-BE49-F238E27FC236}">
                  <a16:creationId xmlns:a16="http://schemas.microsoft.com/office/drawing/2014/main" id="{931935B1-181A-4F4A-B41D-2DB48F914AF7}"/>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직선 연결선 22">
              <a:extLst>
                <a:ext uri="{FF2B5EF4-FFF2-40B4-BE49-F238E27FC236}">
                  <a16:creationId xmlns:a16="http://schemas.microsoft.com/office/drawing/2014/main" id="{1DE8E012-4B08-487A-B035-C184C4AD3C3F}"/>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24" name="그룹 23">
            <a:extLst>
              <a:ext uri="{FF2B5EF4-FFF2-40B4-BE49-F238E27FC236}">
                <a16:creationId xmlns:a16="http://schemas.microsoft.com/office/drawing/2014/main" id="{4F08B3C5-900A-4F80-81E5-0BF1F7B88C00}"/>
              </a:ext>
            </a:extLst>
          </p:cNvPr>
          <p:cNvGrpSpPr/>
          <p:nvPr/>
        </p:nvGrpSpPr>
        <p:grpSpPr>
          <a:xfrm>
            <a:off x="5145128" y="2180758"/>
            <a:ext cx="4271921" cy="276837"/>
            <a:chOff x="704850" y="2013298"/>
            <a:chExt cx="4140200" cy="276837"/>
          </a:xfrm>
        </p:grpSpPr>
        <p:sp>
          <p:nvSpPr>
            <p:cNvPr id="25" name="TextBox 24">
              <a:extLst>
                <a:ext uri="{FF2B5EF4-FFF2-40B4-BE49-F238E27FC236}">
                  <a16:creationId xmlns:a16="http://schemas.microsoft.com/office/drawing/2014/main" id="{A8FBA8D8-6121-4AF4-B4C6-ACBFC55015E0}"/>
                </a:ext>
              </a:extLst>
            </p:cNvPr>
            <p:cNvSpPr txBox="1"/>
            <p:nvPr/>
          </p:nvSpPr>
          <p:spPr>
            <a:xfrm>
              <a:off x="704850" y="2046854"/>
              <a:ext cx="1506969"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설비투자 선행지표 추이</a:t>
              </a:r>
            </a:p>
          </p:txBody>
        </p:sp>
        <p:cxnSp>
          <p:nvCxnSpPr>
            <p:cNvPr id="26" name="직선 연결선 25">
              <a:extLst>
                <a:ext uri="{FF2B5EF4-FFF2-40B4-BE49-F238E27FC236}">
                  <a16:creationId xmlns:a16="http://schemas.microsoft.com/office/drawing/2014/main" id="{C8F0B26C-7B05-4CE5-B615-CA1A85C92F38}"/>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7" name="직선 연결선 26">
              <a:extLst>
                <a:ext uri="{FF2B5EF4-FFF2-40B4-BE49-F238E27FC236}">
                  <a16:creationId xmlns:a16="http://schemas.microsoft.com/office/drawing/2014/main" id="{D6BDD7DB-204A-4C7D-B7C2-756914B77F7A}"/>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aphicFrame>
        <p:nvGraphicFramePr>
          <p:cNvPr id="36" name="차트 1">
            <a:extLst>
              <a:ext uri="{FF2B5EF4-FFF2-40B4-BE49-F238E27FC236}">
                <a16:creationId xmlns:a16="http://schemas.microsoft.com/office/drawing/2014/main" id="{6C6544C6-5269-40CE-A589-EFD8A9F90085}"/>
              </a:ext>
            </a:extLst>
          </p:cNvPr>
          <p:cNvGraphicFramePr/>
          <p:nvPr>
            <p:extLst>
              <p:ext uri="{D42A27DB-BD31-4B8C-83A1-F6EECF244321}">
                <p14:modId xmlns:p14="http://schemas.microsoft.com/office/powerpoint/2010/main" val="2231763542"/>
              </p:ext>
            </p:extLst>
          </p:nvPr>
        </p:nvGraphicFramePr>
        <p:xfrm>
          <a:off x="493003" y="2614974"/>
          <a:ext cx="4278265" cy="3132000"/>
        </p:xfrm>
        <a:graphic>
          <a:graphicData uri="http://schemas.openxmlformats.org/drawingml/2006/chart">
            <c:chart xmlns:c="http://schemas.openxmlformats.org/drawingml/2006/chart" xmlns:r="http://schemas.openxmlformats.org/officeDocument/2006/relationships" r:id="rId2"/>
          </a:graphicData>
        </a:graphic>
      </p:graphicFrame>
      <p:sp>
        <p:nvSpPr>
          <p:cNvPr id="38" name="TextBox 37">
            <a:extLst>
              <a:ext uri="{FF2B5EF4-FFF2-40B4-BE49-F238E27FC236}">
                <a16:creationId xmlns:a16="http://schemas.microsoft.com/office/drawing/2014/main" id="{0357FE20-CF6C-442B-947B-D0B8D3268DF1}"/>
              </a:ext>
            </a:extLst>
          </p:cNvPr>
          <p:cNvSpPr txBox="1"/>
          <p:nvPr/>
        </p:nvSpPr>
        <p:spPr>
          <a:xfrm>
            <a:off x="566468" y="2589447"/>
            <a:ext cx="650638" cy="123111"/>
          </a:xfrm>
          <a:prstGeom prst="rect">
            <a:avLst/>
          </a:prstGeom>
          <a:noFill/>
        </p:spPr>
        <p:txBody>
          <a:bodyPr wrap="square" lIns="0" tIns="0" rIns="0" bIns="0" rtlCol="0">
            <a:spAutoFit/>
          </a:bodyPr>
          <a:lstStyle/>
          <a:p>
            <a:pPr algn="l"/>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기준연도</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=100)</a:t>
            </a:r>
            <a:endParaRPr lang="ko-KR" altLang="en-US" sz="800" dirty="0" err="1">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endParaRPr>
          </a:p>
        </p:txBody>
      </p:sp>
      <p:graphicFrame>
        <p:nvGraphicFramePr>
          <p:cNvPr id="39" name="차트 7">
            <a:extLst>
              <a:ext uri="{FF2B5EF4-FFF2-40B4-BE49-F238E27FC236}">
                <a16:creationId xmlns:a16="http://schemas.microsoft.com/office/drawing/2014/main" id="{08B2A81B-6370-41C3-A1D6-D1E008819934}"/>
              </a:ext>
            </a:extLst>
          </p:cNvPr>
          <p:cNvGraphicFramePr/>
          <p:nvPr>
            <p:extLst>
              <p:ext uri="{D42A27DB-BD31-4B8C-83A1-F6EECF244321}">
                <p14:modId xmlns:p14="http://schemas.microsoft.com/office/powerpoint/2010/main" val="824254548"/>
              </p:ext>
            </p:extLst>
          </p:nvPr>
        </p:nvGraphicFramePr>
        <p:xfrm>
          <a:off x="5132388" y="2624428"/>
          <a:ext cx="4281538" cy="3096000"/>
        </p:xfrm>
        <a:graphic>
          <a:graphicData uri="http://schemas.openxmlformats.org/drawingml/2006/chart">
            <c:chart xmlns:c="http://schemas.openxmlformats.org/drawingml/2006/chart" xmlns:r="http://schemas.openxmlformats.org/officeDocument/2006/relationships" r:id="rId3"/>
          </a:graphicData>
        </a:graphic>
      </p:graphicFrame>
      <p:sp>
        <p:nvSpPr>
          <p:cNvPr id="40" name="TextBox 39">
            <a:extLst>
              <a:ext uri="{FF2B5EF4-FFF2-40B4-BE49-F238E27FC236}">
                <a16:creationId xmlns:a16="http://schemas.microsoft.com/office/drawing/2014/main" id="{492D3935-F323-454C-8377-BB7F8E6CF237}"/>
              </a:ext>
            </a:extLst>
          </p:cNvPr>
          <p:cNvSpPr txBox="1"/>
          <p:nvPr/>
        </p:nvSpPr>
        <p:spPr>
          <a:xfrm>
            <a:off x="5241919" y="2589447"/>
            <a:ext cx="153888" cy="123111"/>
          </a:xfrm>
          <a:prstGeom prst="rect">
            <a:avLst/>
          </a:prstGeom>
          <a:noFill/>
        </p:spPr>
        <p:txBody>
          <a:bodyPr wrap="none" lIns="0" tIns="0" rIns="0" bIns="0" rtlCol="0">
            <a:spAutoFit/>
          </a:bodyPr>
          <a:lstStyle/>
          <a:p>
            <a:pPr algn="l"/>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endParaRPr lang="ko-KR" altLang="en-US" sz="800" dirty="0" err="1">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endParaRPr>
          </a:p>
        </p:txBody>
      </p:sp>
      <p:sp>
        <p:nvSpPr>
          <p:cNvPr id="41" name="TextBox 40">
            <a:extLst>
              <a:ext uri="{FF2B5EF4-FFF2-40B4-BE49-F238E27FC236}">
                <a16:creationId xmlns:a16="http://schemas.microsoft.com/office/drawing/2014/main" id="{4C48ECA0-7A74-4687-9997-BF565BAC37C0}"/>
              </a:ext>
            </a:extLst>
          </p:cNvPr>
          <p:cNvSpPr txBox="1"/>
          <p:nvPr/>
        </p:nvSpPr>
        <p:spPr>
          <a:xfrm>
            <a:off x="4510194" y="2589447"/>
            <a:ext cx="153888" cy="123111"/>
          </a:xfrm>
          <a:prstGeom prst="rect">
            <a:avLst/>
          </a:prstGeom>
          <a:noFill/>
        </p:spPr>
        <p:txBody>
          <a:bodyPr wrap="none" lIns="0" tIns="0" rIns="0" bIns="0" rtlCol="0">
            <a:spAutoFit/>
          </a:bodyPr>
          <a:lstStyle/>
          <a:p>
            <a:pPr algn="l"/>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endParaRPr lang="ko-KR" altLang="en-US" sz="800" dirty="0" err="1">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endParaRPr>
          </a:p>
        </p:txBody>
      </p:sp>
    </p:spTree>
    <p:extLst>
      <p:ext uri="{BB962C8B-B14F-4D97-AF65-F5344CB8AC3E}">
        <p14:creationId xmlns:p14="http://schemas.microsoft.com/office/powerpoint/2010/main" val="38397614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텍스트 개체 틀 27">
            <a:extLst>
              <a:ext uri="{FF2B5EF4-FFF2-40B4-BE49-F238E27FC236}">
                <a16:creationId xmlns:a16="http://schemas.microsoft.com/office/drawing/2014/main" id="{259D3791-25DA-4E03-8E5F-258A6FDEB7E2}"/>
              </a:ext>
            </a:extLst>
          </p:cNvPr>
          <p:cNvSpPr>
            <a:spLocks noGrp="1"/>
          </p:cNvSpPr>
          <p:nvPr>
            <p:ph type="body" sz="quarter" idx="10"/>
          </p:nvPr>
        </p:nvSpPr>
        <p:spPr>
          <a:xfrm>
            <a:off x="488949" y="333149"/>
            <a:ext cx="8928101" cy="184666"/>
          </a:xfrm>
        </p:spPr>
        <p:txBody>
          <a:bodyPr/>
          <a:lstStyle/>
          <a:p>
            <a:r>
              <a:rPr lang="en-US" altLang="ko-KR" noProof="0" dirty="0"/>
              <a:t>I. </a:t>
            </a:r>
            <a:r>
              <a:rPr lang="ko-KR" altLang="en-US" dirty="0"/>
              <a:t>국내외 경제 동향</a:t>
            </a:r>
            <a:endParaRPr lang="en-US" altLang="ko-KR" noProof="0" dirty="0"/>
          </a:p>
        </p:txBody>
      </p:sp>
      <p:sp>
        <p:nvSpPr>
          <p:cNvPr id="29" name="텍스트 개체 틀 28">
            <a:extLst>
              <a:ext uri="{FF2B5EF4-FFF2-40B4-BE49-F238E27FC236}">
                <a16:creationId xmlns:a16="http://schemas.microsoft.com/office/drawing/2014/main" id="{D76A6FAF-1367-4DCA-84D3-8A949242B9D3}"/>
              </a:ext>
            </a:extLst>
          </p:cNvPr>
          <p:cNvSpPr>
            <a:spLocks noGrp="1"/>
          </p:cNvSpPr>
          <p:nvPr>
            <p:ph type="body" sz="quarter" idx="11"/>
          </p:nvPr>
        </p:nvSpPr>
        <p:spPr>
          <a:xfrm>
            <a:off x="488950" y="617249"/>
            <a:ext cx="8928100" cy="322262"/>
          </a:xfrm>
        </p:spPr>
        <p:txBody>
          <a:bodyPr/>
          <a:lstStyle/>
          <a:p>
            <a:pPr lvl="0"/>
            <a:r>
              <a:rPr lang="en-US" altLang="ko-KR" dirty="0"/>
              <a:t>2. </a:t>
            </a:r>
            <a:r>
              <a:rPr lang="ko-KR" altLang="en-US" dirty="0"/>
              <a:t>부문별 경기 동향 상세 </a:t>
            </a:r>
            <a:r>
              <a:rPr lang="en-US" altLang="ko-KR" dirty="0">
                <a:latin typeface="KoPub돋움체 Medium" panose="02020603020101020101" pitchFamily="18" charset="-127"/>
                <a:ea typeface="KoPub돋움체 Medium" panose="02020603020101020101" pitchFamily="18" charset="-127"/>
              </a:rPr>
              <a:t>》 </a:t>
            </a:r>
            <a:r>
              <a:rPr lang="ko-KR" altLang="en-US" dirty="0">
                <a:latin typeface="KoPub돋움체 Medium" panose="02020603020101020101" pitchFamily="18" charset="-127"/>
                <a:ea typeface="KoPub돋움체 Medium" panose="02020603020101020101" pitchFamily="18" charset="-127"/>
              </a:rPr>
              <a:t>③ 건설투자 </a:t>
            </a:r>
            <a:endParaRPr lang="ko-KR" altLang="en-US" noProof="0" dirty="0">
              <a:latin typeface="KoPub돋움체 Medium" panose="02020603020101020101" pitchFamily="18" charset="-127"/>
              <a:ea typeface="KoPub돋움체 Medium" panose="02020603020101020101" pitchFamily="18" charset="-127"/>
            </a:endParaRPr>
          </a:p>
        </p:txBody>
      </p:sp>
      <p:sp>
        <p:nvSpPr>
          <p:cNvPr id="30" name="텍스트 개체 틀 29">
            <a:extLst>
              <a:ext uri="{FF2B5EF4-FFF2-40B4-BE49-F238E27FC236}">
                <a16:creationId xmlns:a16="http://schemas.microsoft.com/office/drawing/2014/main" id="{183C42BE-A3A8-4442-962E-02357DF3145F}"/>
              </a:ext>
            </a:extLst>
          </p:cNvPr>
          <p:cNvSpPr>
            <a:spLocks noGrp="1"/>
          </p:cNvSpPr>
          <p:nvPr>
            <p:ph type="body" sz="quarter" idx="13"/>
          </p:nvPr>
        </p:nvSpPr>
        <p:spPr>
          <a:xfrm>
            <a:off x="488950" y="1162471"/>
            <a:ext cx="8928100" cy="864737"/>
          </a:xfrm>
        </p:spPr>
        <p:txBody>
          <a:bodyPr/>
          <a:lstStyle/>
          <a:p>
            <a:pPr algn="just"/>
            <a:r>
              <a:rPr lang="ko-KR" altLang="en-US" dirty="0"/>
              <a:t>건설투자는 원자재 공급차질 완화 등에 따른 </a:t>
            </a:r>
            <a:r>
              <a:rPr lang="ko-KR" altLang="en-US" dirty="0" err="1"/>
              <a:t>기착공</a:t>
            </a:r>
            <a:r>
              <a:rPr lang="ko-KR" altLang="en-US" dirty="0"/>
              <a:t> 공사의 진척도 개선으로 예상보다 개선</a:t>
            </a:r>
            <a:r>
              <a:rPr lang="en-US" altLang="ko-KR" dirty="0"/>
              <a:t>. </a:t>
            </a:r>
            <a:r>
              <a:rPr lang="ko-KR" altLang="en-US" dirty="0"/>
              <a:t>토목건설 투자는 정부 </a:t>
            </a:r>
            <a:r>
              <a:rPr lang="en-US" altLang="ko-KR" dirty="0"/>
              <a:t>SOC </a:t>
            </a:r>
            <a:r>
              <a:rPr lang="ko-KR" altLang="en-US" dirty="0"/>
              <a:t>예산 축소 등으로 부진할 것으로 예상되며</a:t>
            </a:r>
            <a:r>
              <a:rPr lang="en-US" altLang="ko-KR" dirty="0"/>
              <a:t>, </a:t>
            </a:r>
            <a:r>
              <a:rPr lang="ko-KR" altLang="en-US" dirty="0"/>
              <a:t>건물건설 투자의 경우 건축 착공이 올해 상반기 크게 감소한 상황으로 높은 수준의 원자재가격과 자금조달비용 및 건설사 재무건전성 악화 등으로 성장세가 제한될 가능성이 높음</a:t>
            </a:r>
          </a:p>
        </p:txBody>
      </p:sp>
      <p:sp>
        <p:nvSpPr>
          <p:cNvPr id="37" name="TextBox 36">
            <a:extLst>
              <a:ext uri="{FF2B5EF4-FFF2-40B4-BE49-F238E27FC236}">
                <a16:creationId xmlns:a16="http://schemas.microsoft.com/office/drawing/2014/main" id="{8690654A-16B0-409E-A237-90AC0ADB9FBF}"/>
              </a:ext>
            </a:extLst>
          </p:cNvPr>
          <p:cNvSpPr txBox="1"/>
          <p:nvPr/>
        </p:nvSpPr>
        <p:spPr>
          <a:xfrm>
            <a:off x="489000" y="5845499"/>
            <a:ext cx="4278265"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한국은행</a:t>
            </a:r>
          </a:p>
          <a:p>
            <a:r>
              <a:rPr lang="en-US" altLang="ko-KR" dirty="0">
                <a:solidFill>
                  <a:schemeClr val="bg1">
                    <a:lumMod val="50000"/>
                  </a:schemeClr>
                </a:solidFill>
              </a:rPr>
              <a:t>Note: </a:t>
            </a:r>
            <a:r>
              <a:rPr lang="ko-KR" altLang="en-US" dirty="0">
                <a:solidFill>
                  <a:schemeClr val="bg1">
                    <a:lumMod val="50000"/>
                  </a:schemeClr>
                </a:solidFill>
              </a:rPr>
              <a:t>전년동기대비</a:t>
            </a:r>
            <a:r>
              <a:rPr lang="en-US" altLang="ko-KR" dirty="0">
                <a:solidFill>
                  <a:schemeClr val="bg1">
                    <a:lumMod val="50000"/>
                  </a:schemeClr>
                </a:solidFill>
              </a:rPr>
              <a:t>, </a:t>
            </a:r>
            <a:r>
              <a:rPr lang="ko-KR" altLang="en-US" dirty="0">
                <a:solidFill>
                  <a:schemeClr val="bg1">
                    <a:lumMod val="50000"/>
                  </a:schemeClr>
                </a:solidFill>
              </a:rPr>
              <a:t>실질</a:t>
            </a:r>
            <a:r>
              <a:rPr lang="en-US" altLang="ko-KR" dirty="0">
                <a:solidFill>
                  <a:schemeClr val="bg1">
                    <a:lumMod val="50000"/>
                  </a:schemeClr>
                </a:solidFill>
              </a:rPr>
              <a:t>·</a:t>
            </a:r>
            <a:r>
              <a:rPr lang="ko-KR" altLang="en-US" dirty="0" err="1">
                <a:solidFill>
                  <a:schemeClr val="bg1">
                    <a:lumMod val="50000"/>
                  </a:schemeClr>
                </a:solidFill>
              </a:rPr>
              <a:t>원계열</a:t>
            </a:r>
            <a:r>
              <a:rPr lang="ko-KR" altLang="en-US" dirty="0">
                <a:solidFill>
                  <a:schemeClr val="bg1">
                    <a:lumMod val="50000"/>
                  </a:schemeClr>
                </a:solidFill>
              </a:rPr>
              <a:t> 기준</a:t>
            </a:r>
          </a:p>
        </p:txBody>
      </p:sp>
      <p:sp>
        <p:nvSpPr>
          <p:cNvPr id="96" name="TextBox 95">
            <a:extLst>
              <a:ext uri="{FF2B5EF4-FFF2-40B4-BE49-F238E27FC236}">
                <a16:creationId xmlns:a16="http://schemas.microsoft.com/office/drawing/2014/main" id="{36B2EBF2-6E16-4B8F-BC9B-36E8DF98BCB8}"/>
              </a:ext>
            </a:extLst>
          </p:cNvPr>
          <p:cNvSpPr txBox="1"/>
          <p:nvPr/>
        </p:nvSpPr>
        <p:spPr>
          <a:xfrm>
            <a:off x="5145129" y="5722388"/>
            <a:ext cx="4278265" cy="478387"/>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Source: </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한국은행</a:t>
            </a:r>
          </a:p>
          <a:p>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Note 1: </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전년동기대비 </a:t>
            </a:r>
          </a:p>
          <a:p>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Note 2: 2023</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년 </a:t>
            </a:r>
            <a:r>
              <a:rPr lang="en-US" altLang="ko-KR" dirty="0">
                <a:solidFill>
                  <a:schemeClr val="bg1">
                    <a:lumMod val="50000"/>
                  </a:schemeClr>
                </a:solidFill>
              </a:rPr>
              <a:t>2</a:t>
            </a:r>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Q</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는 잠정치 </a:t>
            </a:r>
          </a:p>
        </p:txBody>
      </p:sp>
      <p:grpSp>
        <p:nvGrpSpPr>
          <p:cNvPr id="20" name="그룹 19">
            <a:extLst>
              <a:ext uri="{FF2B5EF4-FFF2-40B4-BE49-F238E27FC236}">
                <a16:creationId xmlns:a16="http://schemas.microsoft.com/office/drawing/2014/main" id="{6F47E8D3-4137-45D5-8A4A-0FF6E6687EBE}"/>
              </a:ext>
            </a:extLst>
          </p:cNvPr>
          <p:cNvGrpSpPr/>
          <p:nvPr/>
        </p:nvGrpSpPr>
        <p:grpSpPr>
          <a:xfrm>
            <a:off x="490443" y="2180758"/>
            <a:ext cx="4271921" cy="276837"/>
            <a:chOff x="704850" y="2013298"/>
            <a:chExt cx="4140200" cy="276837"/>
          </a:xfrm>
        </p:grpSpPr>
        <p:sp>
          <p:nvSpPr>
            <p:cNvPr id="21" name="TextBox 20">
              <a:extLst>
                <a:ext uri="{FF2B5EF4-FFF2-40B4-BE49-F238E27FC236}">
                  <a16:creationId xmlns:a16="http://schemas.microsoft.com/office/drawing/2014/main" id="{754DA180-7EE8-46A3-AC97-0263A73D098E}"/>
                </a:ext>
              </a:extLst>
            </p:cNvPr>
            <p:cNvSpPr txBox="1"/>
            <p:nvPr/>
          </p:nvSpPr>
          <p:spPr>
            <a:xfrm>
              <a:off x="704850" y="2046854"/>
              <a:ext cx="1365593"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건설투자 증감률 추이</a:t>
              </a:r>
            </a:p>
          </p:txBody>
        </p:sp>
        <p:cxnSp>
          <p:nvCxnSpPr>
            <p:cNvPr id="22" name="직선 연결선 21">
              <a:extLst>
                <a:ext uri="{FF2B5EF4-FFF2-40B4-BE49-F238E27FC236}">
                  <a16:creationId xmlns:a16="http://schemas.microsoft.com/office/drawing/2014/main" id="{931935B1-181A-4F4A-B41D-2DB48F914AF7}"/>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직선 연결선 22">
              <a:extLst>
                <a:ext uri="{FF2B5EF4-FFF2-40B4-BE49-F238E27FC236}">
                  <a16:creationId xmlns:a16="http://schemas.microsoft.com/office/drawing/2014/main" id="{1DE8E012-4B08-487A-B035-C184C4AD3C3F}"/>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24" name="그룹 23">
            <a:extLst>
              <a:ext uri="{FF2B5EF4-FFF2-40B4-BE49-F238E27FC236}">
                <a16:creationId xmlns:a16="http://schemas.microsoft.com/office/drawing/2014/main" id="{4F08B3C5-900A-4F80-81E5-0BF1F7B88C00}"/>
              </a:ext>
            </a:extLst>
          </p:cNvPr>
          <p:cNvGrpSpPr/>
          <p:nvPr/>
        </p:nvGrpSpPr>
        <p:grpSpPr>
          <a:xfrm>
            <a:off x="5145128" y="2180758"/>
            <a:ext cx="4271921" cy="276837"/>
            <a:chOff x="704850" y="2013298"/>
            <a:chExt cx="4140200" cy="276837"/>
          </a:xfrm>
        </p:grpSpPr>
        <p:sp>
          <p:nvSpPr>
            <p:cNvPr id="25" name="TextBox 24">
              <a:extLst>
                <a:ext uri="{FF2B5EF4-FFF2-40B4-BE49-F238E27FC236}">
                  <a16:creationId xmlns:a16="http://schemas.microsoft.com/office/drawing/2014/main" id="{A8FBA8D8-6121-4AF4-B4C6-ACBFC55015E0}"/>
                </a:ext>
              </a:extLst>
            </p:cNvPr>
            <p:cNvSpPr txBox="1"/>
            <p:nvPr/>
          </p:nvSpPr>
          <p:spPr>
            <a:xfrm>
              <a:off x="704850" y="2046854"/>
              <a:ext cx="1553576"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건설수주 및 증감률 추이</a:t>
              </a:r>
            </a:p>
          </p:txBody>
        </p:sp>
        <p:cxnSp>
          <p:nvCxnSpPr>
            <p:cNvPr id="26" name="직선 연결선 25">
              <a:extLst>
                <a:ext uri="{FF2B5EF4-FFF2-40B4-BE49-F238E27FC236}">
                  <a16:creationId xmlns:a16="http://schemas.microsoft.com/office/drawing/2014/main" id="{C8F0B26C-7B05-4CE5-B615-CA1A85C92F38}"/>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7" name="직선 연결선 26">
              <a:extLst>
                <a:ext uri="{FF2B5EF4-FFF2-40B4-BE49-F238E27FC236}">
                  <a16:creationId xmlns:a16="http://schemas.microsoft.com/office/drawing/2014/main" id="{D6BDD7DB-204A-4C7D-B7C2-756914B77F7A}"/>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aphicFrame>
        <p:nvGraphicFramePr>
          <p:cNvPr id="31" name="차트 3">
            <a:extLst>
              <a:ext uri="{FF2B5EF4-FFF2-40B4-BE49-F238E27FC236}">
                <a16:creationId xmlns:a16="http://schemas.microsoft.com/office/drawing/2014/main" id="{B1E84635-55E9-43E4-AAC0-93DB8757F47A}"/>
              </a:ext>
            </a:extLst>
          </p:cNvPr>
          <p:cNvGraphicFramePr/>
          <p:nvPr>
            <p:extLst>
              <p:ext uri="{D42A27DB-BD31-4B8C-83A1-F6EECF244321}">
                <p14:modId xmlns:p14="http://schemas.microsoft.com/office/powerpoint/2010/main" val="2091508111"/>
              </p:ext>
            </p:extLst>
          </p:nvPr>
        </p:nvGraphicFramePr>
        <p:xfrm>
          <a:off x="482605" y="2709585"/>
          <a:ext cx="4311047" cy="3168000"/>
        </p:xfrm>
        <a:graphic>
          <a:graphicData uri="http://schemas.openxmlformats.org/drawingml/2006/chart">
            <c:chart xmlns:c="http://schemas.openxmlformats.org/drawingml/2006/chart" xmlns:r="http://schemas.openxmlformats.org/officeDocument/2006/relationships" r:id="rId2"/>
          </a:graphicData>
        </a:graphic>
      </p:graphicFrame>
      <p:sp>
        <p:nvSpPr>
          <p:cNvPr id="32" name="TextBox 31">
            <a:extLst>
              <a:ext uri="{FF2B5EF4-FFF2-40B4-BE49-F238E27FC236}">
                <a16:creationId xmlns:a16="http://schemas.microsoft.com/office/drawing/2014/main" id="{06805057-8CC0-44B1-88FE-B97C7DF83F49}"/>
              </a:ext>
            </a:extLst>
          </p:cNvPr>
          <p:cNvSpPr txBox="1"/>
          <p:nvPr/>
        </p:nvSpPr>
        <p:spPr>
          <a:xfrm>
            <a:off x="606230" y="2589447"/>
            <a:ext cx="156172" cy="123111"/>
          </a:xfrm>
          <a:prstGeom prst="rect">
            <a:avLst/>
          </a:prstGeom>
          <a:noFill/>
        </p:spPr>
        <p:txBody>
          <a:bodyPr wrap="square" lIns="0" tIns="0" rIns="0" bIns="0" rtlCol="0">
            <a:spAutoFit/>
          </a:bodyPr>
          <a:lstStyle/>
          <a:p>
            <a:pPr algn="l"/>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endParaRPr lang="ko-KR" altLang="en-US" sz="800" dirty="0" err="1">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endParaRPr>
          </a:p>
        </p:txBody>
      </p:sp>
      <p:graphicFrame>
        <p:nvGraphicFramePr>
          <p:cNvPr id="33" name="차트 1">
            <a:extLst>
              <a:ext uri="{FF2B5EF4-FFF2-40B4-BE49-F238E27FC236}">
                <a16:creationId xmlns:a16="http://schemas.microsoft.com/office/drawing/2014/main" id="{7BEE71C0-2D21-4D15-BADB-67544876BE09}"/>
              </a:ext>
            </a:extLst>
          </p:cNvPr>
          <p:cNvGraphicFramePr/>
          <p:nvPr>
            <p:extLst>
              <p:ext uri="{D42A27DB-BD31-4B8C-83A1-F6EECF244321}">
                <p14:modId xmlns:p14="http://schemas.microsoft.com/office/powerpoint/2010/main" val="1380247905"/>
              </p:ext>
            </p:extLst>
          </p:nvPr>
        </p:nvGraphicFramePr>
        <p:xfrm>
          <a:off x="5131430" y="2687734"/>
          <a:ext cx="4291964" cy="3168000"/>
        </p:xfrm>
        <a:graphic>
          <a:graphicData uri="http://schemas.openxmlformats.org/drawingml/2006/chart">
            <c:chart xmlns:c="http://schemas.openxmlformats.org/drawingml/2006/chart" xmlns:r="http://schemas.openxmlformats.org/officeDocument/2006/relationships" r:id="rId3"/>
          </a:graphicData>
        </a:graphic>
      </p:graphicFrame>
      <p:sp>
        <p:nvSpPr>
          <p:cNvPr id="34" name="TextBox 33">
            <a:extLst>
              <a:ext uri="{FF2B5EF4-FFF2-40B4-BE49-F238E27FC236}">
                <a16:creationId xmlns:a16="http://schemas.microsoft.com/office/drawing/2014/main" id="{69D3B3C0-404A-46EB-BE9F-80F335BA13AF}"/>
              </a:ext>
            </a:extLst>
          </p:cNvPr>
          <p:cNvSpPr txBox="1"/>
          <p:nvPr/>
        </p:nvSpPr>
        <p:spPr>
          <a:xfrm>
            <a:off x="5234169" y="2589447"/>
            <a:ext cx="269198" cy="123111"/>
          </a:xfrm>
          <a:prstGeom prst="rect">
            <a:avLst/>
          </a:prstGeom>
          <a:noFill/>
        </p:spPr>
        <p:txBody>
          <a:bodyPr wrap="square" lIns="0" tIns="0" rIns="0" bIns="0" rtlCol="0">
            <a:spAutoFit/>
          </a:bodyPr>
          <a:lstStyle/>
          <a:p>
            <a:pPr algn="l"/>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조 원</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endParaRPr lang="ko-KR" altLang="en-US" sz="800" dirty="0" err="1">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endParaRPr>
          </a:p>
        </p:txBody>
      </p:sp>
      <p:sp>
        <p:nvSpPr>
          <p:cNvPr id="35" name="TextBox 34">
            <a:extLst>
              <a:ext uri="{FF2B5EF4-FFF2-40B4-BE49-F238E27FC236}">
                <a16:creationId xmlns:a16="http://schemas.microsoft.com/office/drawing/2014/main" id="{8FABB8CE-D397-4BF1-A3D6-D2C64AB03F85}"/>
              </a:ext>
            </a:extLst>
          </p:cNvPr>
          <p:cNvSpPr txBox="1"/>
          <p:nvPr/>
        </p:nvSpPr>
        <p:spPr>
          <a:xfrm>
            <a:off x="9183325" y="2589447"/>
            <a:ext cx="151128" cy="123111"/>
          </a:xfrm>
          <a:prstGeom prst="rect">
            <a:avLst/>
          </a:prstGeom>
          <a:noFill/>
        </p:spPr>
        <p:txBody>
          <a:bodyPr wrap="square" lIns="0" tIns="0" rIns="0" bIns="0" rtlCol="0">
            <a:spAutoFit/>
          </a:bodyPr>
          <a:lstStyle/>
          <a:p>
            <a:pPr algn="l"/>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endParaRPr lang="ko-KR" altLang="en-US" sz="800" dirty="0" err="1">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endParaRPr>
          </a:p>
        </p:txBody>
      </p:sp>
    </p:spTree>
    <p:extLst>
      <p:ext uri="{BB962C8B-B14F-4D97-AF65-F5344CB8AC3E}">
        <p14:creationId xmlns:p14="http://schemas.microsoft.com/office/powerpoint/2010/main" val="17025457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텍스트 개체 틀 27">
            <a:extLst>
              <a:ext uri="{FF2B5EF4-FFF2-40B4-BE49-F238E27FC236}">
                <a16:creationId xmlns:a16="http://schemas.microsoft.com/office/drawing/2014/main" id="{259D3791-25DA-4E03-8E5F-258A6FDEB7E2}"/>
              </a:ext>
            </a:extLst>
          </p:cNvPr>
          <p:cNvSpPr>
            <a:spLocks noGrp="1"/>
          </p:cNvSpPr>
          <p:nvPr>
            <p:ph type="body" sz="quarter" idx="10"/>
          </p:nvPr>
        </p:nvSpPr>
        <p:spPr>
          <a:xfrm>
            <a:off x="488949" y="333149"/>
            <a:ext cx="8928101" cy="184666"/>
          </a:xfrm>
        </p:spPr>
        <p:txBody>
          <a:bodyPr/>
          <a:lstStyle/>
          <a:p>
            <a:r>
              <a:rPr lang="en-US" altLang="ko-KR" noProof="0" dirty="0"/>
              <a:t>I. </a:t>
            </a:r>
            <a:r>
              <a:rPr lang="ko-KR" altLang="en-US" dirty="0"/>
              <a:t>국내외 경제 동향</a:t>
            </a:r>
            <a:endParaRPr lang="en-US" altLang="ko-KR" noProof="0" dirty="0"/>
          </a:p>
        </p:txBody>
      </p:sp>
      <p:sp>
        <p:nvSpPr>
          <p:cNvPr id="29" name="텍스트 개체 틀 28">
            <a:extLst>
              <a:ext uri="{FF2B5EF4-FFF2-40B4-BE49-F238E27FC236}">
                <a16:creationId xmlns:a16="http://schemas.microsoft.com/office/drawing/2014/main" id="{D76A6FAF-1367-4DCA-84D3-8A949242B9D3}"/>
              </a:ext>
            </a:extLst>
          </p:cNvPr>
          <p:cNvSpPr>
            <a:spLocks noGrp="1"/>
          </p:cNvSpPr>
          <p:nvPr>
            <p:ph type="body" sz="quarter" idx="11"/>
          </p:nvPr>
        </p:nvSpPr>
        <p:spPr>
          <a:xfrm>
            <a:off x="488950" y="617249"/>
            <a:ext cx="8928100" cy="322262"/>
          </a:xfrm>
        </p:spPr>
        <p:txBody>
          <a:bodyPr/>
          <a:lstStyle/>
          <a:p>
            <a:pPr lvl="0"/>
            <a:r>
              <a:rPr lang="en-US" altLang="ko-KR" dirty="0"/>
              <a:t>2. </a:t>
            </a:r>
            <a:r>
              <a:rPr lang="ko-KR" altLang="en-US" dirty="0"/>
              <a:t>부문별 경기 동향 상세 </a:t>
            </a:r>
            <a:r>
              <a:rPr lang="en-US" altLang="ko-KR" dirty="0">
                <a:latin typeface="KoPub돋움체 Medium" panose="02020603020101020101" pitchFamily="18" charset="-127"/>
                <a:ea typeface="KoPub돋움체 Medium" panose="02020603020101020101" pitchFamily="18" charset="-127"/>
              </a:rPr>
              <a:t>》 </a:t>
            </a:r>
            <a:r>
              <a:rPr lang="ko-KR" altLang="en-US" dirty="0">
                <a:latin typeface="KoPub돋움체 Medium" panose="02020603020101020101" pitchFamily="18" charset="-127"/>
                <a:ea typeface="KoPub돋움체 Medium" panose="02020603020101020101" pitchFamily="18" charset="-127"/>
              </a:rPr>
              <a:t>④ 수출 </a:t>
            </a:r>
            <a:endParaRPr lang="ko-KR" altLang="en-US" noProof="0" dirty="0">
              <a:latin typeface="KoPub돋움체 Medium" panose="02020603020101020101" pitchFamily="18" charset="-127"/>
              <a:ea typeface="KoPub돋움체 Medium" panose="02020603020101020101" pitchFamily="18" charset="-127"/>
            </a:endParaRPr>
          </a:p>
        </p:txBody>
      </p:sp>
      <p:sp>
        <p:nvSpPr>
          <p:cNvPr id="30" name="텍스트 개체 틀 29">
            <a:extLst>
              <a:ext uri="{FF2B5EF4-FFF2-40B4-BE49-F238E27FC236}">
                <a16:creationId xmlns:a16="http://schemas.microsoft.com/office/drawing/2014/main" id="{183C42BE-A3A8-4442-962E-02357DF3145F}"/>
              </a:ext>
            </a:extLst>
          </p:cNvPr>
          <p:cNvSpPr>
            <a:spLocks noGrp="1"/>
          </p:cNvSpPr>
          <p:nvPr>
            <p:ph type="body" sz="quarter" idx="13"/>
          </p:nvPr>
        </p:nvSpPr>
        <p:spPr>
          <a:xfrm>
            <a:off x="488950" y="1162471"/>
            <a:ext cx="8928100" cy="864737"/>
          </a:xfrm>
        </p:spPr>
        <p:txBody>
          <a:bodyPr/>
          <a:lstStyle/>
          <a:p>
            <a:pPr algn="just"/>
            <a:r>
              <a:rPr lang="en-US" altLang="ko-KR" dirty="0"/>
              <a:t>’22</a:t>
            </a:r>
            <a:r>
              <a:rPr lang="ko-KR" altLang="en-US" dirty="0"/>
              <a:t>년 하반기부터 국내 수출은 감소세로 ’</a:t>
            </a:r>
            <a:r>
              <a:rPr lang="en-US" altLang="ko-KR" dirty="0"/>
              <a:t>23</a:t>
            </a:r>
            <a:r>
              <a:rPr lang="ko-KR" altLang="en-US" dirty="0"/>
              <a:t>년 상반기 수출액은 </a:t>
            </a:r>
            <a:r>
              <a:rPr lang="en-US" altLang="ko-KR" dirty="0"/>
              <a:t>3,071.8</a:t>
            </a:r>
            <a:r>
              <a:rPr lang="ko-KR" altLang="en-US" dirty="0"/>
              <a:t>달러를 기록</a:t>
            </a:r>
            <a:r>
              <a:rPr lang="en-US" altLang="ko-KR" dirty="0"/>
              <a:t>, </a:t>
            </a:r>
            <a:r>
              <a:rPr lang="ko-KR" altLang="en-US" dirty="0"/>
              <a:t>글로벌 경기둔화와 유가 하락 등으로 반도체</a:t>
            </a:r>
            <a:r>
              <a:rPr lang="en-US" altLang="ko-KR" dirty="0"/>
              <a:t>, </a:t>
            </a:r>
            <a:r>
              <a:rPr lang="ko-KR" altLang="en-US" dirty="0"/>
              <a:t>석유화학 등 주요 품목의 수출 감소세가 이어지고 있음</a:t>
            </a:r>
            <a:r>
              <a:rPr lang="en-US" altLang="ko-KR" dirty="0"/>
              <a:t>. ’23</a:t>
            </a:r>
            <a:r>
              <a:rPr lang="ko-KR" altLang="en-US" dirty="0"/>
              <a:t>년 하반기로 갈수록 반도체 경기 회복이 기대되나 러시아</a:t>
            </a:r>
            <a:r>
              <a:rPr lang="en-US" altLang="ko-KR" dirty="0"/>
              <a:t>-</a:t>
            </a:r>
            <a:r>
              <a:rPr lang="ko-KR" altLang="en-US" dirty="0"/>
              <a:t>우크라이나 전쟁 장기화</a:t>
            </a:r>
            <a:r>
              <a:rPr lang="en-US" altLang="ko-KR" dirty="0"/>
              <a:t>, </a:t>
            </a:r>
            <a:r>
              <a:rPr lang="ko-KR" altLang="en-US" dirty="0"/>
              <a:t>중국 경제 성장 둔화 등 불확실성이 지속됨 </a:t>
            </a:r>
            <a:endParaRPr lang="ko-KR" altLang="en-US" dirty="0">
              <a:highlight>
                <a:srgbClr val="BDEEFF"/>
              </a:highlight>
            </a:endParaRPr>
          </a:p>
        </p:txBody>
      </p:sp>
      <p:sp>
        <p:nvSpPr>
          <p:cNvPr id="37" name="TextBox 36">
            <a:extLst>
              <a:ext uri="{FF2B5EF4-FFF2-40B4-BE49-F238E27FC236}">
                <a16:creationId xmlns:a16="http://schemas.microsoft.com/office/drawing/2014/main" id="{8690654A-16B0-409E-A237-90AC0ADB9FBF}"/>
              </a:ext>
            </a:extLst>
          </p:cNvPr>
          <p:cNvSpPr txBox="1"/>
          <p:nvPr/>
        </p:nvSpPr>
        <p:spPr>
          <a:xfrm>
            <a:off x="489000" y="5845499"/>
            <a:ext cx="4278265"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한국무역협회 </a:t>
            </a:r>
          </a:p>
          <a:p>
            <a:r>
              <a:rPr lang="en-US" altLang="ko-KR" dirty="0">
                <a:solidFill>
                  <a:schemeClr val="bg1">
                    <a:lumMod val="50000"/>
                  </a:schemeClr>
                </a:solidFill>
              </a:rPr>
              <a:t>Note: </a:t>
            </a:r>
            <a:r>
              <a:rPr lang="ko-KR" altLang="en-US" dirty="0" err="1">
                <a:solidFill>
                  <a:schemeClr val="bg1">
                    <a:lumMod val="50000"/>
                  </a:schemeClr>
                </a:solidFill>
              </a:rPr>
              <a:t>수출증감률은</a:t>
            </a:r>
            <a:r>
              <a:rPr lang="ko-KR" altLang="en-US" dirty="0">
                <a:solidFill>
                  <a:schemeClr val="bg1">
                    <a:lumMod val="50000"/>
                  </a:schemeClr>
                </a:solidFill>
              </a:rPr>
              <a:t> 전년동기대비 </a:t>
            </a:r>
          </a:p>
        </p:txBody>
      </p:sp>
      <p:sp>
        <p:nvSpPr>
          <p:cNvPr id="96" name="TextBox 95">
            <a:extLst>
              <a:ext uri="{FF2B5EF4-FFF2-40B4-BE49-F238E27FC236}">
                <a16:creationId xmlns:a16="http://schemas.microsoft.com/office/drawing/2014/main" id="{36B2EBF2-6E16-4B8F-BC9B-36E8DF98BCB8}"/>
              </a:ext>
            </a:extLst>
          </p:cNvPr>
          <p:cNvSpPr txBox="1"/>
          <p:nvPr/>
        </p:nvSpPr>
        <p:spPr>
          <a:xfrm>
            <a:off x="5145129" y="5845499"/>
            <a:ext cx="4278265" cy="355276"/>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Source: </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산업통상자원부</a:t>
            </a:r>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(2023.8.1), ‘2023</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년 </a:t>
            </a:r>
            <a:r>
              <a:rPr lang="en-US" altLang="ko-KR" dirty="0">
                <a:solidFill>
                  <a:schemeClr val="bg1">
                    <a:lumMod val="50000"/>
                  </a:schemeClr>
                </a:solidFill>
              </a:rPr>
              <a:t>7</a:t>
            </a:r>
            <a:r>
              <a:rPr lang="ko-KR" altLang="en-US" dirty="0">
                <a:solidFill>
                  <a:schemeClr val="bg1">
                    <a:lumMod val="50000"/>
                  </a:schemeClr>
                </a:solidFill>
              </a:rPr>
              <a:t>월</a:t>
            </a:r>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 </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수출입</a:t>
            </a:r>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 </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동향</a:t>
            </a:r>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a:t>
            </a:r>
            <a:r>
              <a:rPr lang="en-US" altLang="ko-KR" dirty="0">
                <a:solidFill>
                  <a:schemeClr val="bg1">
                    <a:lumMod val="50000"/>
                  </a:schemeClr>
                </a:solidFill>
              </a:rPr>
              <a:t> </a:t>
            </a:r>
            <a:endPar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endParaRPr>
          </a:p>
          <a:p>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Note: </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증감률은 전년동기대비</a:t>
            </a:r>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 </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푸른색은 전년동기대비 증가</a:t>
            </a:r>
            <a:r>
              <a:rPr lang="en-US" altLang="ko-KR" dirty="0">
                <a:solidFill>
                  <a:schemeClr val="bg1">
                    <a:lumMod val="50000"/>
                  </a:schemeClr>
                </a:solidFill>
              </a:rPr>
              <a:t>, </a:t>
            </a:r>
            <a:r>
              <a:rPr lang="ko-KR" altLang="en-US" dirty="0">
                <a:solidFill>
                  <a:schemeClr val="bg1">
                    <a:lumMod val="50000"/>
                  </a:schemeClr>
                </a:solidFill>
              </a:rPr>
              <a:t>붉은색은 전년동기대비 감소</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 </a:t>
            </a:r>
          </a:p>
        </p:txBody>
      </p:sp>
      <p:grpSp>
        <p:nvGrpSpPr>
          <p:cNvPr id="20" name="그룹 19">
            <a:extLst>
              <a:ext uri="{FF2B5EF4-FFF2-40B4-BE49-F238E27FC236}">
                <a16:creationId xmlns:a16="http://schemas.microsoft.com/office/drawing/2014/main" id="{6F47E8D3-4137-45D5-8A4A-0FF6E6687EBE}"/>
              </a:ext>
            </a:extLst>
          </p:cNvPr>
          <p:cNvGrpSpPr/>
          <p:nvPr/>
        </p:nvGrpSpPr>
        <p:grpSpPr>
          <a:xfrm>
            <a:off x="490443" y="2180758"/>
            <a:ext cx="4271921" cy="276837"/>
            <a:chOff x="704850" y="2013298"/>
            <a:chExt cx="4140200" cy="276837"/>
          </a:xfrm>
        </p:grpSpPr>
        <p:sp>
          <p:nvSpPr>
            <p:cNvPr id="21" name="TextBox 20">
              <a:extLst>
                <a:ext uri="{FF2B5EF4-FFF2-40B4-BE49-F238E27FC236}">
                  <a16:creationId xmlns:a16="http://schemas.microsoft.com/office/drawing/2014/main" id="{754DA180-7EE8-46A3-AC97-0263A73D098E}"/>
                </a:ext>
              </a:extLst>
            </p:cNvPr>
            <p:cNvSpPr txBox="1"/>
            <p:nvPr/>
          </p:nvSpPr>
          <p:spPr>
            <a:xfrm>
              <a:off x="704850" y="2046854"/>
              <a:ext cx="2070917"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국내 수출 실적 및 무역수지 추이</a:t>
              </a:r>
            </a:p>
          </p:txBody>
        </p:sp>
        <p:cxnSp>
          <p:nvCxnSpPr>
            <p:cNvPr id="22" name="직선 연결선 21">
              <a:extLst>
                <a:ext uri="{FF2B5EF4-FFF2-40B4-BE49-F238E27FC236}">
                  <a16:creationId xmlns:a16="http://schemas.microsoft.com/office/drawing/2014/main" id="{931935B1-181A-4F4A-B41D-2DB48F914AF7}"/>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직선 연결선 22">
              <a:extLst>
                <a:ext uri="{FF2B5EF4-FFF2-40B4-BE49-F238E27FC236}">
                  <a16:creationId xmlns:a16="http://schemas.microsoft.com/office/drawing/2014/main" id="{1DE8E012-4B08-487A-B035-C184C4AD3C3F}"/>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24" name="그룹 23">
            <a:extLst>
              <a:ext uri="{FF2B5EF4-FFF2-40B4-BE49-F238E27FC236}">
                <a16:creationId xmlns:a16="http://schemas.microsoft.com/office/drawing/2014/main" id="{4F08B3C5-900A-4F80-81E5-0BF1F7B88C00}"/>
              </a:ext>
            </a:extLst>
          </p:cNvPr>
          <p:cNvGrpSpPr/>
          <p:nvPr/>
        </p:nvGrpSpPr>
        <p:grpSpPr>
          <a:xfrm>
            <a:off x="5145128" y="2180758"/>
            <a:ext cx="4271921" cy="276837"/>
            <a:chOff x="704850" y="2013298"/>
            <a:chExt cx="4140200" cy="276837"/>
          </a:xfrm>
        </p:grpSpPr>
        <p:sp>
          <p:nvSpPr>
            <p:cNvPr id="25" name="TextBox 24">
              <a:extLst>
                <a:ext uri="{FF2B5EF4-FFF2-40B4-BE49-F238E27FC236}">
                  <a16:creationId xmlns:a16="http://schemas.microsoft.com/office/drawing/2014/main" id="{A8FBA8D8-6121-4AF4-B4C6-ACBFC55015E0}"/>
                </a:ext>
              </a:extLst>
            </p:cNvPr>
            <p:cNvSpPr txBox="1"/>
            <p:nvPr/>
          </p:nvSpPr>
          <p:spPr>
            <a:xfrm>
              <a:off x="704850" y="2046854"/>
              <a:ext cx="3234545"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국내 </a:t>
              </a:r>
              <a:r>
                <a:rPr lang="en-US" altLang="ko-KR"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15</a:t>
              </a:r>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대 품목 수출 규모 및 증감률</a:t>
              </a:r>
              <a:r>
                <a:rPr lang="en-US" altLang="ko-KR"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 (2023</a:t>
              </a:r>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년 </a:t>
              </a:r>
              <a:r>
                <a:rPr lang="en-US" altLang="ko-KR"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7</a:t>
              </a:r>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월</a:t>
              </a:r>
              <a:r>
                <a:rPr lang="en-US" altLang="ko-KR"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a:t>
              </a:r>
              <a:endPar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endParaRPr>
            </a:p>
          </p:txBody>
        </p:sp>
        <p:cxnSp>
          <p:nvCxnSpPr>
            <p:cNvPr id="26" name="직선 연결선 25">
              <a:extLst>
                <a:ext uri="{FF2B5EF4-FFF2-40B4-BE49-F238E27FC236}">
                  <a16:creationId xmlns:a16="http://schemas.microsoft.com/office/drawing/2014/main" id="{C8F0B26C-7B05-4CE5-B615-CA1A85C92F38}"/>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7" name="직선 연결선 26">
              <a:extLst>
                <a:ext uri="{FF2B5EF4-FFF2-40B4-BE49-F238E27FC236}">
                  <a16:creationId xmlns:a16="http://schemas.microsoft.com/office/drawing/2014/main" id="{D6BDD7DB-204A-4C7D-B7C2-756914B77F7A}"/>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36" name="TextBox 35">
            <a:extLst>
              <a:ext uri="{FF2B5EF4-FFF2-40B4-BE49-F238E27FC236}">
                <a16:creationId xmlns:a16="http://schemas.microsoft.com/office/drawing/2014/main" id="{53FC4A6D-D8B7-4966-8813-966B8E220A33}"/>
              </a:ext>
            </a:extLst>
          </p:cNvPr>
          <p:cNvSpPr txBox="1"/>
          <p:nvPr/>
        </p:nvSpPr>
        <p:spPr>
          <a:xfrm>
            <a:off x="5165459" y="2589447"/>
            <a:ext cx="363882" cy="123111"/>
          </a:xfrm>
          <a:prstGeom prst="rect">
            <a:avLst/>
          </a:prstGeom>
          <a:noFill/>
        </p:spPr>
        <p:txBody>
          <a:bodyPr wrap="none" lIns="0" tIns="0" rIns="0" bIns="0" rtlCol="0">
            <a:spAutoFit/>
          </a:bodyPr>
          <a:lstStyle/>
          <a:p>
            <a:pPr algn="l"/>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억 달러</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endParaRPr lang="ko-KR" altLang="en-US" sz="800" dirty="0" err="1">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endParaRPr>
          </a:p>
        </p:txBody>
      </p:sp>
      <p:sp>
        <p:nvSpPr>
          <p:cNvPr id="38" name="TextBox 37">
            <a:extLst>
              <a:ext uri="{FF2B5EF4-FFF2-40B4-BE49-F238E27FC236}">
                <a16:creationId xmlns:a16="http://schemas.microsoft.com/office/drawing/2014/main" id="{0778F7A7-B196-4497-9981-522219B26455}"/>
              </a:ext>
            </a:extLst>
          </p:cNvPr>
          <p:cNvSpPr txBox="1"/>
          <p:nvPr/>
        </p:nvSpPr>
        <p:spPr>
          <a:xfrm>
            <a:off x="9124206" y="2589447"/>
            <a:ext cx="153888" cy="123111"/>
          </a:xfrm>
          <a:prstGeom prst="rect">
            <a:avLst/>
          </a:prstGeom>
          <a:noFill/>
        </p:spPr>
        <p:txBody>
          <a:bodyPr wrap="none" lIns="0" tIns="0" rIns="0" bIns="0" rtlCol="0">
            <a:spAutoFit/>
          </a:bodyPr>
          <a:lstStyle/>
          <a:p>
            <a:pPr algn="l"/>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endParaRPr lang="ko-KR" altLang="en-US" sz="800" dirty="0" err="1">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endParaRPr>
          </a:p>
        </p:txBody>
      </p:sp>
      <p:sp>
        <p:nvSpPr>
          <p:cNvPr id="39" name="TextBox 38">
            <a:extLst>
              <a:ext uri="{FF2B5EF4-FFF2-40B4-BE49-F238E27FC236}">
                <a16:creationId xmlns:a16="http://schemas.microsoft.com/office/drawing/2014/main" id="{15A4C77D-2F1F-47BB-B5B7-A511A7342C15}"/>
              </a:ext>
            </a:extLst>
          </p:cNvPr>
          <p:cNvSpPr txBox="1"/>
          <p:nvPr/>
        </p:nvSpPr>
        <p:spPr>
          <a:xfrm>
            <a:off x="539382" y="2589447"/>
            <a:ext cx="363882" cy="123111"/>
          </a:xfrm>
          <a:prstGeom prst="rect">
            <a:avLst/>
          </a:prstGeom>
          <a:noFill/>
        </p:spPr>
        <p:txBody>
          <a:bodyPr wrap="none" lIns="0" tIns="0" rIns="0" bIns="0" rtlCol="0">
            <a:spAutoFit/>
          </a:bodyPr>
          <a:lstStyle/>
          <a:p>
            <a:pPr algn="l"/>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억 달러</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endParaRPr lang="ko-KR" altLang="en-US" sz="800" dirty="0" err="1">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endParaRPr>
          </a:p>
        </p:txBody>
      </p:sp>
      <p:sp>
        <p:nvSpPr>
          <p:cNvPr id="41" name="TextBox 40">
            <a:extLst>
              <a:ext uri="{FF2B5EF4-FFF2-40B4-BE49-F238E27FC236}">
                <a16:creationId xmlns:a16="http://schemas.microsoft.com/office/drawing/2014/main" id="{30016FD4-7105-4B91-8F82-C4BDA27C257A}"/>
              </a:ext>
            </a:extLst>
          </p:cNvPr>
          <p:cNvSpPr txBox="1"/>
          <p:nvPr/>
        </p:nvSpPr>
        <p:spPr>
          <a:xfrm>
            <a:off x="4499144" y="2589447"/>
            <a:ext cx="153888" cy="123111"/>
          </a:xfrm>
          <a:prstGeom prst="rect">
            <a:avLst/>
          </a:prstGeom>
          <a:noFill/>
        </p:spPr>
        <p:txBody>
          <a:bodyPr wrap="none" lIns="0" tIns="0" rIns="0" bIns="0" rtlCol="0">
            <a:spAutoFit/>
          </a:bodyPr>
          <a:lstStyle/>
          <a:p>
            <a:pPr algn="l"/>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endParaRPr lang="ko-KR" altLang="en-US" sz="800" dirty="0" err="1">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endParaRPr>
          </a:p>
        </p:txBody>
      </p:sp>
      <p:graphicFrame>
        <p:nvGraphicFramePr>
          <p:cNvPr id="42" name="차트 8">
            <a:extLst>
              <a:ext uri="{FF2B5EF4-FFF2-40B4-BE49-F238E27FC236}">
                <a16:creationId xmlns:a16="http://schemas.microsoft.com/office/drawing/2014/main" id="{727DEFDF-3F1C-4034-9DCD-2BB03029A385}"/>
              </a:ext>
            </a:extLst>
          </p:cNvPr>
          <p:cNvGraphicFramePr/>
          <p:nvPr>
            <p:extLst>
              <p:ext uri="{D42A27DB-BD31-4B8C-83A1-F6EECF244321}">
                <p14:modId xmlns:p14="http://schemas.microsoft.com/office/powerpoint/2010/main" val="3659116815"/>
              </p:ext>
            </p:extLst>
          </p:nvPr>
        </p:nvGraphicFramePr>
        <p:xfrm>
          <a:off x="5130460" y="2699915"/>
          <a:ext cx="4292934" cy="303815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차트 4">
            <a:extLst>
              <a:ext uri="{FF2B5EF4-FFF2-40B4-BE49-F238E27FC236}">
                <a16:creationId xmlns:a16="http://schemas.microsoft.com/office/drawing/2014/main" id="{ECE4CB4E-A316-C3C5-40CF-A0536943E638}"/>
              </a:ext>
            </a:extLst>
          </p:cNvPr>
          <p:cNvGraphicFramePr/>
          <p:nvPr>
            <p:extLst>
              <p:ext uri="{D42A27DB-BD31-4B8C-83A1-F6EECF244321}">
                <p14:modId xmlns:p14="http://schemas.microsoft.com/office/powerpoint/2010/main" val="2365396734"/>
              </p:ext>
            </p:extLst>
          </p:nvPr>
        </p:nvGraphicFramePr>
        <p:xfrm>
          <a:off x="482606" y="2727266"/>
          <a:ext cx="4292934" cy="2988000"/>
        </p:xfrm>
        <a:graphic>
          <a:graphicData uri="http://schemas.openxmlformats.org/drawingml/2006/chart">
            <c:chart xmlns:c="http://schemas.openxmlformats.org/drawingml/2006/chart" xmlns:r="http://schemas.openxmlformats.org/officeDocument/2006/relationships" r:id="rId3"/>
          </a:graphicData>
        </a:graphic>
      </p:graphicFrame>
      <p:sp>
        <p:nvSpPr>
          <p:cNvPr id="7" name="타원 6">
            <a:extLst>
              <a:ext uri="{FF2B5EF4-FFF2-40B4-BE49-F238E27FC236}">
                <a16:creationId xmlns:a16="http://schemas.microsoft.com/office/drawing/2014/main" id="{5E41D734-1F07-D70E-1933-71FEBCFCDBD5}"/>
              </a:ext>
            </a:extLst>
          </p:cNvPr>
          <p:cNvSpPr/>
          <p:nvPr/>
        </p:nvSpPr>
        <p:spPr>
          <a:xfrm>
            <a:off x="7437755" y="2792261"/>
            <a:ext cx="61200" cy="612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ko-KR" altLang="en-US" sz="1000" dirty="0">
              <a:ln>
                <a:solidFill>
                  <a:schemeClr val="bg1">
                    <a:lumMod val="75000"/>
                    <a:alpha val="0"/>
                  </a:schemeClr>
                </a:solidFill>
              </a:ln>
              <a:solidFill>
                <a:schemeClr val="tx1"/>
              </a:solidFill>
              <a:latin typeface="KoPub돋움체 Medium" panose="02020603020101020101" pitchFamily="18" charset="-127"/>
              <a:ea typeface="KoPub돋움체 Medium" panose="02020603020101020101" pitchFamily="18" charset="-127"/>
            </a:endParaRPr>
          </a:p>
        </p:txBody>
      </p:sp>
      <p:sp>
        <p:nvSpPr>
          <p:cNvPr id="3" name="TextBox 2">
            <a:extLst>
              <a:ext uri="{FF2B5EF4-FFF2-40B4-BE49-F238E27FC236}">
                <a16:creationId xmlns:a16="http://schemas.microsoft.com/office/drawing/2014/main" id="{42AB5184-791D-3950-45BC-6C4D591203D2}"/>
              </a:ext>
            </a:extLst>
          </p:cNvPr>
          <p:cNvSpPr txBox="1"/>
          <p:nvPr/>
        </p:nvSpPr>
        <p:spPr>
          <a:xfrm>
            <a:off x="5959568" y="3027552"/>
            <a:ext cx="2956373" cy="400110"/>
          </a:xfrm>
          <a:prstGeom prst="rect">
            <a:avLst/>
          </a:prstGeom>
          <a:noFill/>
        </p:spPr>
        <p:txBody>
          <a:bodyPr wrap="square">
            <a:spAutoFit/>
          </a:bodyPr>
          <a:lstStyle/>
          <a:p>
            <a:r>
              <a:rPr lang="ko-KR" altLang="en-US" sz="1000" dirty="0"/>
              <a:t>’</a:t>
            </a:r>
            <a:r>
              <a:rPr lang="en-US" altLang="ko-KR" sz="1000" dirty="0"/>
              <a:t>23</a:t>
            </a:r>
            <a:r>
              <a:rPr lang="ko-KR" altLang="en-US" sz="1000" dirty="0"/>
              <a:t>년 </a:t>
            </a:r>
            <a:r>
              <a:rPr lang="en-US" altLang="ko-KR" sz="1000" dirty="0"/>
              <a:t>7</a:t>
            </a:r>
            <a:r>
              <a:rPr lang="ko-KR" altLang="en-US" sz="1000" dirty="0"/>
              <a:t>월 자동차</a:t>
            </a:r>
            <a:r>
              <a:rPr lang="en-US" altLang="ko-KR" sz="1000" dirty="0"/>
              <a:t>·</a:t>
            </a:r>
            <a:r>
              <a:rPr lang="ko-KR" altLang="en-US" sz="1000" dirty="0"/>
              <a:t>일반기계</a:t>
            </a:r>
            <a:r>
              <a:rPr lang="en-US" altLang="ko-KR" sz="1000" dirty="0"/>
              <a:t>·</a:t>
            </a:r>
            <a:r>
              <a:rPr lang="ko-KR" altLang="en-US" sz="1000" dirty="0"/>
              <a:t>가전 등 </a:t>
            </a:r>
            <a:r>
              <a:rPr lang="en-US" altLang="ko-KR" sz="1000" dirty="0"/>
              <a:t>3</a:t>
            </a:r>
            <a:r>
              <a:rPr lang="ko-KR" altLang="en-US" sz="1000" dirty="0"/>
              <a:t>개 품목 수출증가</a:t>
            </a:r>
            <a:endParaRPr lang="en-US" altLang="ko-KR" sz="1000" dirty="0"/>
          </a:p>
          <a:p>
            <a:r>
              <a:rPr lang="ko-KR" altLang="en-US" sz="1000" dirty="0"/>
              <a:t>그러나 반도체</a:t>
            </a:r>
            <a:r>
              <a:rPr lang="en-US" altLang="ko-KR" sz="1000" dirty="0"/>
              <a:t>·</a:t>
            </a:r>
            <a:r>
              <a:rPr lang="ko-KR" altLang="en-US" sz="1000" dirty="0"/>
              <a:t>석유화학</a:t>
            </a:r>
            <a:r>
              <a:rPr lang="en-US" altLang="ko-KR" sz="1000" dirty="0"/>
              <a:t>·</a:t>
            </a:r>
            <a:r>
              <a:rPr lang="ko-KR" altLang="en-US" sz="1000" dirty="0"/>
              <a:t>석유제품 등 수출 감소세 지속</a:t>
            </a:r>
          </a:p>
        </p:txBody>
      </p:sp>
    </p:spTree>
    <p:extLst>
      <p:ext uri="{BB962C8B-B14F-4D97-AF65-F5344CB8AC3E}">
        <p14:creationId xmlns:p14="http://schemas.microsoft.com/office/powerpoint/2010/main" val="41053669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텍스트 개체 틀 27">
            <a:extLst>
              <a:ext uri="{FF2B5EF4-FFF2-40B4-BE49-F238E27FC236}">
                <a16:creationId xmlns:a16="http://schemas.microsoft.com/office/drawing/2014/main" id="{259D3791-25DA-4E03-8E5F-258A6FDEB7E2}"/>
              </a:ext>
            </a:extLst>
          </p:cNvPr>
          <p:cNvSpPr>
            <a:spLocks noGrp="1"/>
          </p:cNvSpPr>
          <p:nvPr>
            <p:ph type="body" sz="quarter" idx="10"/>
          </p:nvPr>
        </p:nvSpPr>
        <p:spPr>
          <a:xfrm>
            <a:off x="488949" y="333149"/>
            <a:ext cx="8928101" cy="184666"/>
          </a:xfrm>
        </p:spPr>
        <p:txBody>
          <a:bodyPr/>
          <a:lstStyle/>
          <a:p>
            <a:r>
              <a:rPr lang="en-US" altLang="ko-KR" noProof="0" dirty="0"/>
              <a:t>I. </a:t>
            </a:r>
            <a:r>
              <a:rPr lang="ko-KR" altLang="en-US" dirty="0"/>
              <a:t>국내외 경제 동향</a:t>
            </a:r>
            <a:endParaRPr lang="en-US" altLang="ko-KR" noProof="0" dirty="0"/>
          </a:p>
        </p:txBody>
      </p:sp>
      <p:sp>
        <p:nvSpPr>
          <p:cNvPr id="29" name="텍스트 개체 틀 28">
            <a:extLst>
              <a:ext uri="{FF2B5EF4-FFF2-40B4-BE49-F238E27FC236}">
                <a16:creationId xmlns:a16="http://schemas.microsoft.com/office/drawing/2014/main" id="{D76A6FAF-1367-4DCA-84D3-8A949242B9D3}"/>
              </a:ext>
            </a:extLst>
          </p:cNvPr>
          <p:cNvSpPr>
            <a:spLocks noGrp="1"/>
          </p:cNvSpPr>
          <p:nvPr>
            <p:ph type="body" sz="quarter" idx="11"/>
          </p:nvPr>
        </p:nvSpPr>
        <p:spPr>
          <a:xfrm>
            <a:off x="488950" y="617249"/>
            <a:ext cx="8928100" cy="322262"/>
          </a:xfrm>
        </p:spPr>
        <p:txBody>
          <a:bodyPr/>
          <a:lstStyle/>
          <a:p>
            <a:pPr lvl="0"/>
            <a:r>
              <a:rPr lang="en-US" altLang="ko-KR" dirty="0"/>
              <a:t>2. </a:t>
            </a:r>
            <a:r>
              <a:rPr lang="ko-KR" altLang="en-US" dirty="0"/>
              <a:t>부문별 경기 동향 상세 </a:t>
            </a:r>
            <a:r>
              <a:rPr lang="en-US" altLang="ko-KR" dirty="0">
                <a:latin typeface="KoPub돋움체 Medium" panose="02020603020101020101" pitchFamily="18" charset="-127"/>
                <a:ea typeface="KoPub돋움체 Medium" panose="02020603020101020101" pitchFamily="18" charset="-127"/>
              </a:rPr>
              <a:t>》 </a:t>
            </a:r>
            <a:r>
              <a:rPr lang="ko-KR" altLang="en-US" dirty="0">
                <a:latin typeface="KoPub돋움체 Medium" panose="02020603020101020101" pitchFamily="18" charset="-127"/>
                <a:ea typeface="KoPub돋움체 Medium" panose="02020603020101020101" pitchFamily="18" charset="-127"/>
              </a:rPr>
              <a:t>⑤ 고용 </a:t>
            </a:r>
            <a:endParaRPr lang="ko-KR" altLang="en-US" noProof="0" dirty="0">
              <a:latin typeface="KoPub돋움체 Medium" panose="02020603020101020101" pitchFamily="18" charset="-127"/>
              <a:ea typeface="KoPub돋움체 Medium" panose="02020603020101020101" pitchFamily="18" charset="-127"/>
            </a:endParaRPr>
          </a:p>
        </p:txBody>
      </p:sp>
      <p:sp>
        <p:nvSpPr>
          <p:cNvPr id="30" name="텍스트 개체 틀 29">
            <a:extLst>
              <a:ext uri="{FF2B5EF4-FFF2-40B4-BE49-F238E27FC236}">
                <a16:creationId xmlns:a16="http://schemas.microsoft.com/office/drawing/2014/main" id="{183C42BE-A3A8-4442-962E-02357DF3145F}"/>
              </a:ext>
            </a:extLst>
          </p:cNvPr>
          <p:cNvSpPr>
            <a:spLocks noGrp="1"/>
          </p:cNvSpPr>
          <p:nvPr>
            <p:ph type="body" sz="quarter" idx="13"/>
          </p:nvPr>
        </p:nvSpPr>
        <p:spPr>
          <a:xfrm>
            <a:off x="488950" y="1162471"/>
            <a:ext cx="8928100" cy="864737"/>
          </a:xfrm>
        </p:spPr>
        <p:txBody>
          <a:bodyPr/>
          <a:lstStyle/>
          <a:p>
            <a:pPr algn="just"/>
            <a:r>
              <a:rPr lang="ko-KR" altLang="en-US" dirty="0"/>
              <a:t>’</a:t>
            </a:r>
            <a:r>
              <a:rPr lang="en-US" altLang="ko-KR" dirty="0"/>
              <a:t>23</a:t>
            </a:r>
            <a:r>
              <a:rPr lang="ko-KR" altLang="en-US" dirty="0"/>
              <a:t>년 </a:t>
            </a:r>
            <a:r>
              <a:rPr lang="en-US" altLang="ko-KR" dirty="0"/>
              <a:t>7</a:t>
            </a:r>
            <a:r>
              <a:rPr lang="ko-KR" altLang="en-US" dirty="0"/>
              <a:t>월 실업률은 보건복지 및 대면서비스 인력 수요 등으로 전년동월대비 </a:t>
            </a:r>
            <a:r>
              <a:rPr lang="en-US" altLang="ko-KR" dirty="0"/>
              <a:t>0.2%p </a:t>
            </a:r>
            <a:r>
              <a:rPr lang="ko-KR" altLang="en-US" dirty="0"/>
              <a:t>하락한 </a:t>
            </a:r>
            <a:r>
              <a:rPr lang="en-US" altLang="ko-KR" dirty="0"/>
              <a:t>2.7%</a:t>
            </a:r>
            <a:r>
              <a:rPr lang="ko-KR" altLang="en-US" dirty="0"/>
              <a:t>를 기록</a:t>
            </a:r>
            <a:r>
              <a:rPr lang="en-US" altLang="ko-KR" dirty="0"/>
              <a:t>. ’23</a:t>
            </a:r>
            <a:r>
              <a:rPr lang="ko-KR" altLang="en-US" dirty="0"/>
              <a:t>년 </a:t>
            </a:r>
            <a:r>
              <a:rPr lang="en-US" altLang="ko-KR" dirty="0"/>
              <a:t>7</a:t>
            </a:r>
            <a:r>
              <a:rPr lang="ko-KR" altLang="en-US" dirty="0"/>
              <a:t>월 서비스업 취업자 수는 전년동월대비 </a:t>
            </a:r>
            <a:r>
              <a:rPr lang="en-US" altLang="ko-KR" dirty="0"/>
              <a:t>32.7</a:t>
            </a:r>
            <a:r>
              <a:rPr lang="ko-KR" altLang="en-US" dirty="0"/>
              <a:t>만 명 증가하는 등 서비스업을 중심으로 국내 취업자 수 증가세 지속</a:t>
            </a:r>
            <a:r>
              <a:rPr lang="en-US" altLang="ko-KR" dirty="0"/>
              <a:t>. </a:t>
            </a:r>
            <a:r>
              <a:rPr lang="ko-KR" altLang="en-US" dirty="0"/>
              <a:t>다만 경기 둔화</a:t>
            </a:r>
            <a:r>
              <a:rPr lang="en-US" altLang="ko-KR" dirty="0"/>
              <a:t>, </a:t>
            </a:r>
            <a:r>
              <a:rPr lang="ko-KR" altLang="en-US" dirty="0"/>
              <a:t>기저효과 영향 등으로 전반적인 취업자 수의 증가폭은 축소되는 양상</a:t>
            </a:r>
          </a:p>
        </p:txBody>
      </p:sp>
      <p:sp>
        <p:nvSpPr>
          <p:cNvPr id="37" name="TextBox 36">
            <a:extLst>
              <a:ext uri="{FF2B5EF4-FFF2-40B4-BE49-F238E27FC236}">
                <a16:creationId xmlns:a16="http://schemas.microsoft.com/office/drawing/2014/main" id="{8690654A-16B0-409E-A237-90AC0ADB9FBF}"/>
              </a:ext>
            </a:extLst>
          </p:cNvPr>
          <p:cNvSpPr txBox="1"/>
          <p:nvPr/>
        </p:nvSpPr>
        <p:spPr>
          <a:xfrm>
            <a:off x="489000" y="5599278"/>
            <a:ext cx="4278265" cy="601497"/>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dirty="0">
                <a:solidFill>
                  <a:schemeClr val="bg1">
                    <a:lumMod val="50000"/>
                  </a:schemeClr>
                </a:solidFill>
              </a:rPr>
              <a:t>Source: </a:t>
            </a:r>
            <a:r>
              <a:rPr lang="ko-KR" altLang="en-US" dirty="0">
                <a:solidFill>
                  <a:schemeClr val="bg1">
                    <a:lumMod val="50000"/>
                  </a:schemeClr>
                </a:solidFill>
              </a:rPr>
              <a:t>통계청</a:t>
            </a:r>
          </a:p>
          <a:p>
            <a:r>
              <a:rPr lang="en-US" altLang="ko-KR" dirty="0">
                <a:solidFill>
                  <a:schemeClr val="bg1">
                    <a:lumMod val="50000"/>
                  </a:schemeClr>
                </a:solidFill>
              </a:rPr>
              <a:t>Note 1: </a:t>
            </a:r>
            <a:r>
              <a:rPr lang="ko-KR" altLang="en-US" dirty="0">
                <a:solidFill>
                  <a:schemeClr val="bg1">
                    <a:lumMod val="50000"/>
                  </a:schemeClr>
                </a:solidFill>
              </a:rPr>
              <a:t>전년동기대비</a:t>
            </a:r>
          </a:p>
          <a:p>
            <a:r>
              <a:rPr lang="en-US" altLang="ko-KR" dirty="0">
                <a:solidFill>
                  <a:schemeClr val="bg1">
                    <a:lumMod val="50000"/>
                  </a:schemeClr>
                </a:solidFill>
              </a:rPr>
              <a:t>Note 2: </a:t>
            </a:r>
            <a:r>
              <a:rPr lang="ko-KR" altLang="en-US" dirty="0">
                <a:solidFill>
                  <a:schemeClr val="bg1">
                    <a:lumMod val="50000"/>
                  </a:schemeClr>
                </a:solidFill>
              </a:rPr>
              <a:t>서비스업은 산업별 취업자 전체에서 </a:t>
            </a:r>
            <a:r>
              <a:rPr lang="ko-KR" altLang="en-US" dirty="0" err="1">
                <a:solidFill>
                  <a:schemeClr val="bg1">
                    <a:lumMod val="50000"/>
                  </a:schemeClr>
                </a:solidFill>
              </a:rPr>
              <a:t>농∙임∙어업</a:t>
            </a:r>
            <a:r>
              <a:rPr lang="en-US" altLang="ko-KR" dirty="0">
                <a:solidFill>
                  <a:schemeClr val="bg1">
                    <a:lumMod val="50000"/>
                  </a:schemeClr>
                </a:solidFill>
              </a:rPr>
              <a:t>, </a:t>
            </a:r>
            <a:r>
              <a:rPr lang="ko-KR" altLang="en-US" dirty="0">
                <a:solidFill>
                  <a:schemeClr val="bg1">
                    <a:lumMod val="50000"/>
                  </a:schemeClr>
                </a:solidFill>
              </a:rPr>
              <a:t>광업</a:t>
            </a:r>
            <a:r>
              <a:rPr lang="en-US" altLang="ko-KR" dirty="0">
                <a:solidFill>
                  <a:schemeClr val="bg1">
                    <a:lumMod val="50000"/>
                  </a:schemeClr>
                </a:solidFill>
              </a:rPr>
              <a:t>, </a:t>
            </a:r>
            <a:r>
              <a:rPr lang="ko-KR" altLang="en-US" dirty="0">
                <a:solidFill>
                  <a:schemeClr val="bg1">
                    <a:lumMod val="50000"/>
                  </a:schemeClr>
                </a:solidFill>
              </a:rPr>
              <a:t>제조업</a:t>
            </a:r>
            <a:r>
              <a:rPr lang="en-US" altLang="ko-KR" dirty="0">
                <a:solidFill>
                  <a:schemeClr val="bg1">
                    <a:lumMod val="50000"/>
                  </a:schemeClr>
                </a:solidFill>
              </a:rPr>
              <a:t>, </a:t>
            </a:r>
            <a:r>
              <a:rPr lang="ko-KR" altLang="en-US" dirty="0">
                <a:solidFill>
                  <a:schemeClr val="bg1">
                    <a:lumMod val="50000"/>
                  </a:schemeClr>
                </a:solidFill>
              </a:rPr>
              <a:t>전기가스증기 및 공기조절 </a:t>
            </a:r>
            <a:r>
              <a:rPr lang="ko-KR" altLang="en-US" dirty="0" err="1">
                <a:solidFill>
                  <a:schemeClr val="bg1">
                    <a:lumMod val="50000"/>
                  </a:schemeClr>
                </a:solidFill>
              </a:rPr>
              <a:t>공급업</a:t>
            </a:r>
            <a:r>
              <a:rPr lang="en-US" altLang="ko-KR" dirty="0">
                <a:solidFill>
                  <a:schemeClr val="bg1">
                    <a:lumMod val="50000"/>
                  </a:schemeClr>
                </a:solidFill>
              </a:rPr>
              <a:t>, </a:t>
            </a:r>
            <a:r>
              <a:rPr lang="ko-KR" altLang="en-US" dirty="0">
                <a:solidFill>
                  <a:schemeClr val="bg1">
                    <a:lumMod val="50000"/>
                  </a:schemeClr>
                </a:solidFill>
              </a:rPr>
              <a:t>건설업을 제외한 수치의 합</a:t>
            </a:r>
          </a:p>
        </p:txBody>
      </p:sp>
      <p:sp>
        <p:nvSpPr>
          <p:cNvPr id="96" name="TextBox 95">
            <a:extLst>
              <a:ext uri="{FF2B5EF4-FFF2-40B4-BE49-F238E27FC236}">
                <a16:creationId xmlns:a16="http://schemas.microsoft.com/office/drawing/2014/main" id="{36B2EBF2-6E16-4B8F-BC9B-36E8DF98BCB8}"/>
              </a:ext>
            </a:extLst>
          </p:cNvPr>
          <p:cNvSpPr txBox="1"/>
          <p:nvPr/>
        </p:nvSpPr>
        <p:spPr>
          <a:xfrm>
            <a:off x="5145129" y="5968610"/>
            <a:ext cx="4278265" cy="232165"/>
          </a:xfrm>
          <a:prstGeom prst="rect">
            <a:avLst/>
          </a:prstGeom>
          <a:noFill/>
          <a:ln>
            <a:noFill/>
          </a:ln>
        </p:spPr>
        <p:txBody>
          <a:bodyPr wrap="square" lIns="0" tIns="108000" rIns="0" bIns="0" rtlCol="0" anchor="b">
            <a:spAutoFit/>
          </a:bodyPr>
          <a:lstStyle>
            <a:defPPr>
              <a:defRPr lang="en-US"/>
            </a:defPPr>
            <a:lvl1pPr lvl="0">
              <a:defRPr sz="800">
                <a:ln>
                  <a:solidFill>
                    <a:prstClr val="white">
                      <a:lumMod val="75000"/>
                      <a:alpha val="0"/>
                    </a:prstClr>
                  </a:solidFill>
                </a:ln>
                <a:solidFill>
                  <a:prstClr val="white">
                    <a:lumMod val="50000"/>
                  </a:prstClr>
                </a:solidFill>
                <a:latin typeface="KoPub돋움체 Medium" panose="00000600000000000000" pitchFamily="2" charset="-127"/>
                <a:ea typeface="KoPub돋움체 Medium" panose="00000600000000000000" pitchFamily="2" charset="-127"/>
              </a:defRPr>
            </a:lvl1pPr>
          </a:lstStyle>
          <a:p>
            <a:r>
              <a:rPr lang="en-US" altLang="ko-KR" sz="800" dirty="0">
                <a:solidFill>
                  <a:schemeClr val="bg1">
                    <a:lumMod val="50000"/>
                  </a:schemeClr>
                </a:solidFill>
                <a:latin typeface="KoPub돋움체 Medium" panose="00000600000000000000" pitchFamily="2" charset="-127"/>
                <a:ea typeface="KoPub돋움체 Medium" panose="00000600000000000000" pitchFamily="2" charset="-127"/>
              </a:rPr>
              <a:t>Source: </a:t>
            </a:r>
            <a:r>
              <a:rPr lang="ko-KR" altLang="en-US" sz="800" dirty="0">
                <a:solidFill>
                  <a:schemeClr val="bg1">
                    <a:lumMod val="50000"/>
                  </a:schemeClr>
                </a:solidFill>
                <a:latin typeface="KoPub돋움체 Medium" panose="00000600000000000000" pitchFamily="2" charset="-127"/>
                <a:ea typeface="KoPub돋움체 Medium" panose="00000600000000000000" pitchFamily="2" charset="-127"/>
              </a:rPr>
              <a:t>통계청</a:t>
            </a:r>
          </a:p>
        </p:txBody>
      </p:sp>
      <p:grpSp>
        <p:nvGrpSpPr>
          <p:cNvPr id="20" name="그룹 19">
            <a:extLst>
              <a:ext uri="{FF2B5EF4-FFF2-40B4-BE49-F238E27FC236}">
                <a16:creationId xmlns:a16="http://schemas.microsoft.com/office/drawing/2014/main" id="{6F47E8D3-4137-45D5-8A4A-0FF6E6687EBE}"/>
              </a:ext>
            </a:extLst>
          </p:cNvPr>
          <p:cNvGrpSpPr/>
          <p:nvPr/>
        </p:nvGrpSpPr>
        <p:grpSpPr>
          <a:xfrm>
            <a:off x="490443" y="2180758"/>
            <a:ext cx="4271921" cy="276837"/>
            <a:chOff x="704850" y="2013298"/>
            <a:chExt cx="4140200" cy="276837"/>
          </a:xfrm>
        </p:grpSpPr>
        <p:sp>
          <p:nvSpPr>
            <p:cNvPr id="21" name="TextBox 20">
              <a:extLst>
                <a:ext uri="{FF2B5EF4-FFF2-40B4-BE49-F238E27FC236}">
                  <a16:creationId xmlns:a16="http://schemas.microsoft.com/office/drawing/2014/main" id="{754DA180-7EE8-46A3-AC97-0263A73D098E}"/>
                </a:ext>
              </a:extLst>
            </p:cNvPr>
            <p:cNvSpPr txBox="1"/>
            <p:nvPr/>
          </p:nvSpPr>
          <p:spPr>
            <a:xfrm>
              <a:off x="704850" y="2046854"/>
              <a:ext cx="1741559"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산업별 취업자 수 증감 추이</a:t>
              </a:r>
            </a:p>
          </p:txBody>
        </p:sp>
        <p:cxnSp>
          <p:nvCxnSpPr>
            <p:cNvPr id="22" name="직선 연결선 21">
              <a:extLst>
                <a:ext uri="{FF2B5EF4-FFF2-40B4-BE49-F238E27FC236}">
                  <a16:creationId xmlns:a16="http://schemas.microsoft.com/office/drawing/2014/main" id="{931935B1-181A-4F4A-B41D-2DB48F914AF7}"/>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직선 연결선 22">
              <a:extLst>
                <a:ext uri="{FF2B5EF4-FFF2-40B4-BE49-F238E27FC236}">
                  <a16:creationId xmlns:a16="http://schemas.microsoft.com/office/drawing/2014/main" id="{1DE8E012-4B08-487A-B035-C184C4AD3C3F}"/>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24" name="그룹 23">
            <a:extLst>
              <a:ext uri="{FF2B5EF4-FFF2-40B4-BE49-F238E27FC236}">
                <a16:creationId xmlns:a16="http://schemas.microsoft.com/office/drawing/2014/main" id="{4F08B3C5-900A-4F80-81E5-0BF1F7B88C00}"/>
              </a:ext>
            </a:extLst>
          </p:cNvPr>
          <p:cNvGrpSpPr/>
          <p:nvPr/>
        </p:nvGrpSpPr>
        <p:grpSpPr>
          <a:xfrm>
            <a:off x="5145128" y="2180758"/>
            <a:ext cx="4271921" cy="276837"/>
            <a:chOff x="704850" y="2013298"/>
            <a:chExt cx="4140200" cy="276837"/>
          </a:xfrm>
        </p:grpSpPr>
        <p:sp>
          <p:nvSpPr>
            <p:cNvPr id="25" name="TextBox 24">
              <a:extLst>
                <a:ext uri="{FF2B5EF4-FFF2-40B4-BE49-F238E27FC236}">
                  <a16:creationId xmlns:a16="http://schemas.microsoft.com/office/drawing/2014/main" id="{A8FBA8D8-6121-4AF4-B4C6-ACBFC55015E0}"/>
                </a:ext>
              </a:extLst>
            </p:cNvPr>
            <p:cNvSpPr txBox="1"/>
            <p:nvPr/>
          </p:nvSpPr>
          <p:spPr>
            <a:xfrm>
              <a:off x="704850" y="2046854"/>
              <a:ext cx="753485" cy="200055"/>
            </a:xfrm>
            <a:prstGeom prst="rect">
              <a:avLst/>
            </a:prstGeom>
            <a:noFill/>
          </p:spPr>
          <p:txBody>
            <a:bodyPr wrap="none" lIns="0" tIns="0" rIns="0" bIns="0" rtlCol="0">
              <a:spAutoFit/>
            </a:bodyPr>
            <a:lstStyle/>
            <a:p>
              <a:r>
                <a:rPr lang="ko-KR" altLang="en-US" sz="1300" dirty="0">
                  <a:ln>
                    <a:solidFill>
                      <a:schemeClr val="tx2">
                        <a:alpha val="0"/>
                      </a:schemeClr>
                    </a:solidFill>
                  </a:ln>
                  <a:solidFill>
                    <a:schemeClr val="tx2"/>
                  </a:solidFill>
                  <a:latin typeface="KoPub돋움체 Bold" panose="00000800000000000000" pitchFamily="2" charset="-127"/>
                  <a:ea typeface="KoPub돋움체 Bold" panose="00000800000000000000" pitchFamily="2" charset="-127"/>
                  <a:cs typeface="Univers for KPMG"/>
                </a:rPr>
                <a:t>실업률 추이</a:t>
              </a:r>
            </a:p>
          </p:txBody>
        </p:sp>
        <p:cxnSp>
          <p:nvCxnSpPr>
            <p:cNvPr id="26" name="직선 연결선 25">
              <a:extLst>
                <a:ext uri="{FF2B5EF4-FFF2-40B4-BE49-F238E27FC236}">
                  <a16:creationId xmlns:a16="http://schemas.microsoft.com/office/drawing/2014/main" id="{C8F0B26C-7B05-4CE5-B615-CA1A85C92F38}"/>
                </a:ext>
              </a:extLst>
            </p:cNvPr>
            <p:cNvCxnSpPr/>
            <p:nvPr/>
          </p:nvCxnSpPr>
          <p:spPr>
            <a:xfrm>
              <a:off x="704850" y="2013298"/>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7" name="직선 연결선 26">
              <a:extLst>
                <a:ext uri="{FF2B5EF4-FFF2-40B4-BE49-F238E27FC236}">
                  <a16:creationId xmlns:a16="http://schemas.microsoft.com/office/drawing/2014/main" id="{D6BDD7DB-204A-4C7D-B7C2-756914B77F7A}"/>
                </a:ext>
              </a:extLst>
            </p:cNvPr>
            <p:cNvCxnSpPr/>
            <p:nvPr/>
          </p:nvCxnSpPr>
          <p:spPr>
            <a:xfrm>
              <a:off x="704850" y="2290135"/>
              <a:ext cx="41402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graphicFrame>
        <p:nvGraphicFramePr>
          <p:cNvPr id="31" name="차트 10">
            <a:extLst>
              <a:ext uri="{FF2B5EF4-FFF2-40B4-BE49-F238E27FC236}">
                <a16:creationId xmlns:a16="http://schemas.microsoft.com/office/drawing/2014/main" id="{9C3EA601-3A5C-4C02-98EE-45E0B9487C3A}"/>
              </a:ext>
            </a:extLst>
          </p:cNvPr>
          <p:cNvGraphicFramePr/>
          <p:nvPr>
            <p:extLst>
              <p:ext uri="{D42A27DB-BD31-4B8C-83A1-F6EECF244321}">
                <p14:modId xmlns:p14="http://schemas.microsoft.com/office/powerpoint/2010/main" val="3443185155"/>
              </p:ext>
            </p:extLst>
          </p:nvPr>
        </p:nvGraphicFramePr>
        <p:xfrm>
          <a:off x="473929" y="2136762"/>
          <a:ext cx="4284000" cy="3487751"/>
        </p:xfrm>
        <a:graphic>
          <a:graphicData uri="http://schemas.openxmlformats.org/drawingml/2006/chart">
            <c:chart xmlns:c="http://schemas.openxmlformats.org/drawingml/2006/chart" xmlns:r="http://schemas.openxmlformats.org/officeDocument/2006/relationships" r:id="rId2"/>
          </a:graphicData>
        </a:graphic>
      </p:graphicFrame>
      <p:sp>
        <p:nvSpPr>
          <p:cNvPr id="32" name="TextBox 31">
            <a:extLst>
              <a:ext uri="{FF2B5EF4-FFF2-40B4-BE49-F238E27FC236}">
                <a16:creationId xmlns:a16="http://schemas.microsoft.com/office/drawing/2014/main" id="{2132B050-94E4-409F-B034-DE1CE58FD130}"/>
              </a:ext>
            </a:extLst>
          </p:cNvPr>
          <p:cNvSpPr txBox="1"/>
          <p:nvPr/>
        </p:nvSpPr>
        <p:spPr>
          <a:xfrm>
            <a:off x="540666" y="2589447"/>
            <a:ext cx="274114" cy="123111"/>
          </a:xfrm>
          <a:prstGeom prst="rect">
            <a:avLst/>
          </a:prstGeom>
          <a:noFill/>
        </p:spPr>
        <p:txBody>
          <a:bodyPr wrap="none" lIns="0" tIns="0" rIns="0" bIns="0" rtlCol="0">
            <a:spAutoFit/>
          </a:bodyPr>
          <a:lstStyle/>
          <a:p>
            <a:pPr algn="l"/>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r>
              <a:rPr lang="ko-KR" altLang="en-US"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만 명</a:t>
            </a:r>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endParaRPr lang="ko-KR" altLang="en-US" sz="800" dirty="0" err="1">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endParaRPr>
          </a:p>
        </p:txBody>
      </p:sp>
      <p:sp>
        <p:nvSpPr>
          <p:cNvPr id="33" name="TextBox 32">
            <a:extLst>
              <a:ext uri="{FF2B5EF4-FFF2-40B4-BE49-F238E27FC236}">
                <a16:creationId xmlns:a16="http://schemas.microsoft.com/office/drawing/2014/main" id="{E942CA37-64BF-4665-B115-40098DC898B9}"/>
              </a:ext>
            </a:extLst>
          </p:cNvPr>
          <p:cNvSpPr txBox="1"/>
          <p:nvPr/>
        </p:nvSpPr>
        <p:spPr>
          <a:xfrm>
            <a:off x="5154979" y="2589447"/>
            <a:ext cx="154015" cy="123111"/>
          </a:xfrm>
          <a:prstGeom prst="rect">
            <a:avLst/>
          </a:prstGeom>
          <a:noFill/>
        </p:spPr>
        <p:txBody>
          <a:bodyPr wrap="square" lIns="0" tIns="0" rIns="0" bIns="0" rtlCol="0">
            <a:spAutoFit/>
          </a:bodyPr>
          <a:lstStyle/>
          <a:p>
            <a:pPr algn="l"/>
            <a:r>
              <a:rPr lang="en-US" altLang="ko-KR" sz="800" dirty="0">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rPr>
              <a:t>(%)</a:t>
            </a:r>
            <a:endParaRPr lang="ko-KR" altLang="en-US" sz="800" dirty="0" err="1">
              <a:ln>
                <a:solidFill>
                  <a:schemeClr val="tx2">
                    <a:alpha val="0"/>
                  </a:schemeClr>
                </a:solidFill>
              </a:ln>
              <a:solidFill>
                <a:schemeClr val="tx1">
                  <a:lumMod val="65000"/>
                  <a:lumOff val="35000"/>
                </a:schemeClr>
              </a:solidFill>
              <a:latin typeface="KoPub돋움체 Medium" panose="00000600000000000000" pitchFamily="2" charset="-127"/>
              <a:ea typeface="KoPub돋움체 Medium" panose="00000600000000000000" pitchFamily="2" charset="-127"/>
              <a:cs typeface="Univers for KPMG"/>
            </a:endParaRPr>
          </a:p>
        </p:txBody>
      </p:sp>
      <p:graphicFrame>
        <p:nvGraphicFramePr>
          <p:cNvPr id="34" name="차트 3">
            <a:extLst>
              <a:ext uri="{FF2B5EF4-FFF2-40B4-BE49-F238E27FC236}">
                <a16:creationId xmlns:a16="http://schemas.microsoft.com/office/drawing/2014/main" id="{A35B8187-F92B-4B86-A219-5E34E418E066}"/>
              </a:ext>
            </a:extLst>
          </p:cNvPr>
          <p:cNvGraphicFramePr/>
          <p:nvPr>
            <p:extLst>
              <p:ext uri="{D42A27DB-BD31-4B8C-83A1-F6EECF244321}">
                <p14:modId xmlns:p14="http://schemas.microsoft.com/office/powerpoint/2010/main" val="2261076263"/>
              </p:ext>
            </p:extLst>
          </p:nvPr>
        </p:nvGraphicFramePr>
        <p:xfrm>
          <a:off x="5093413" y="2744423"/>
          <a:ext cx="4323587" cy="3168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81642218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UUID" val="{8B7E2CA3-375D-4415-89B5-7C7E9B46A778}"/>
  <p:tag name="ISPRING_RESOURCE_FOLDER" val="\\UDS\8\ebaker3\Desktop\Global Board Presentation  - N Petrie\Leadership Pack\Leadership Pack_02\"/>
  <p:tag name="ISPRING_PRESENTATION_PATH" val="\\UDS\8\ebaker3\Desktop\Global Board Presentation  - N Petrie\Leadership Pack\Leadership Pack_02.pptx"/>
  <p:tag name="ISPRING_PROJECT_FOLDER_UPDATED" val="1"/>
  <p:tag name="ISPRING_PRESENTATION_INFO" val="&lt;?xml version=&quot;1.0&quot; encoding=&quot;UTF-8&quot; standalone=&quot;no&quot; ?&gt;&#10;&lt;presentation&gt;&#10;&#10;  &lt;slides&gt;&#10;    &lt;slide duration=&quot;6150&quot; id=&quot;{4257E06D-39A9-4DF7-996D-89EC9607447A}&quot; pptId=&quot;256&quot; transitionDuration=&quot;0&quot;/&gt;&#10;    &lt;slide duration=&quot;48024&quot; id=&quot;{EDD4C95D-9195-48C4-A1D8-B082B9879BCF}&quot; pptId=&quot;258&quot; transitionDuration=&quot;0&quot;/&gt;&#10;    &lt;slide duration=&quot;5000&quot; id=&quot;{2D4498EE-BCB1-4726-A1BE-206F5914222E}&quot; pptId=&quot;259&quot; transitionDuration=&quot;0&quot;/&gt;&#10;    &lt;slide duration=&quot;5000&quot; id=&quot;{01A13A1D-6143-40AB-A6D8-05D0B593FD2A}&quot; pptId=&quot;260&quot; transitionDuration=&quot;0&quot;/&gt;&#10;    &lt;slide duration=&quot;5000&quot; id=&quot;{32E42493-1E07-472B-85BE-DDACB4C44428}&quot; pptId=&quot;261&quot; transitionDuration=&quot;0&quot;/&gt;&#10;    &lt;slide duration=&quot;5000&quot; id=&quot;{FE47AA6A-F9E9-4422-BA82-91CC1813F7B9}&quot; pptId=&quot;262&quot; transitionDuration=&quot;0&quot;/&gt;&#10;    &lt;slide duration=&quot;5000&quot; id=&quot;{A82C5922-5BA4-4145-AC6A-06C834188BF1}&quot; pptId=&quot;263&quot; transitionDuration=&quot;0&quot;/&gt;&#10;    &lt;slide duration=&quot;5000&quot; id=&quot;{AA54486C-DBA8-472F-A696-9283D7A076B7}&quot; pptId=&quot;264&quot; transitionDuration=&quot;0&quot;/&gt;&#10;    &lt;slide duration=&quot;5000&quot; id=&quot;{F78B596E-3755-4618-982D-0C1354F7E76D}&quot; pptId=&quot;265&quot; transitionDuration=&quot;0&quot;/&gt;&#10;    &lt;slide duration=&quot;5000&quot; id=&quot;{05114634-8198-4A0D-81AA-87C35C0C49DE}&quot; pptId=&quot;266&quot; transitionDuration=&quot;0&quot;/&gt;&#10;    &lt;slide duration=&quot;48024&quot; id=&quot;{0642472C-F50E-42F2-8FF3-4C89758169F9}&quot; pptId=&quot;267&quot; transitionDuration=&quot;0&quot;/&gt;&#10;    &lt;slide duration=&quot;5000&quot; id=&quot;{BF018970-3A8E-4F28-AF98-DC4FDB27BD2C}&quot; pptId=&quot;268&quot; transitionDuration=&quot;500&quot;/&gt;&#10;    &lt;slide duration=&quot;139960&quot; id=&quot;{6207077D-78C5-4BC9-B3E6-B215C2B52A77}&quot; pptId=&quot;269&quot; transitionDuration=&quot;0&quot;/&gt;&#10;    &lt;slide duration=&quot;5000&quot; id=&quot;{8260909B-1813-47E4-AB4B-73F2E7F540E6}&quot; pptId=&quot;270&quot; transitionDuration=&quot;0&quot;/&gt;&#10;    &lt;slide duration=&quot;5000&quot; id=&quot;{5DB593F4-F48D-4C6D-BB66-5F3441236D09}&quot; pptId=&quot;271&quot; transitionDuration=&quot;0&quot;/&gt;&#10;    &lt;slide duration=&quot;5000&quot; id=&quot;{9574E6D2-9FC5-4A60-96F2-0BF7755BE56E}&quot; pptId=&quot;272&quot; transitionDuration=&quot;0&quot;/&gt;&#10;    &lt;slide duration=&quot;5000&quot; id=&quot;{606A46FA-99AB-49F8-A080-61C8B2FBAF86}&quot; pptId=&quot;273&quot; transitionDuration=&quot;500&quot;/&gt;&#10;    &lt;slide duration=&quot;5000&quot; id=&quot;{B8086F30-C378-4B2A-BE99-A035A27B24F9}&quot; pptId=&quot;274&quot; transitionDuration=&quot;0&quot;/&gt;&#10;    &lt;slide duration=&quot;5000&quot; id=&quot;{C5395054-2DE4-4601-B29F-A6A16007B98B}&quot; pptId=&quot;275&quot; transitionDuration=&quot;0&quot;/&gt;&#10;    &lt;slide duration=&quot;5000&quot; id=&quot;{7C47F49A-81F0-4815-9705-C3C47E27D4DE}&quot; pptId=&quot;276&quot; transitionDuration=&quot;0&quot;/&gt;&#10;    &lt;slide duration=&quot;5000&quot; id=&quot;{2F1D5B8A-9002-4E5C-8445-B89B84736E1A}&quot; pptId=&quot;277&quot; transitionDuration=&quot;0&quot;/&gt;&#10;    &lt;slide duration=&quot;5000&quot; id=&quot;{856452B8-34B4-4F92-A637-58B20C49DAA8}&quot; pptId=&quot;278&quot; transitionDuration=&quot;0&quot;/&gt;&#10;    &lt;slide duration=&quot;5000&quot; id=&quot;{A07B93F4-E3A3-492E-96CC-0F394B8306DF}&quot; pptId=&quot;279&quot; transitionDuration=&quot;0&quot;/&gt;&#10;    &lt;slide duration=&quot;5000&quot; id=&quot;{70C276E6-3AB4-4F60-9955-9D06C03CEB65}&quot; pptId=&quot;280&quot; transitionDuration=&quot;0&quot;/&gt;&#10;    &lt;slide duration=&quot;5000&quot; id=&quot;{977698CA-5266-4E4E-AB04-7702F2BE6664}&quot; pptId=&quot;281&quot; transitionDuration=&quot;0&quot;/&gt;&#10;    &lt;slide duration=&quot;5000&quot; id=&quot;{DC709272-35D5-408C-BA23-E39BB354256B}&quot; pptId=&quot;282&quot; transitionDuration=&quot;0&quot;/&gt;&#10;    &lt;slide duration=&quot;5000&quot; id=&quot;{EAED726D-9EE6-4093-9641-91E5017771D6}&quot; pptId=&quot;283&quot; transitionDuration=&quot;0&quot;/&gt;&#10;    &lt;slide duration=&quot;5000&quot; id=&quot;{266EC1BC-7FD1-4472-87A1-BF9EF040484D}&quot; pptId=&quot;284&quot; transitionDuration=&quot;0&quot;/&gt;&#10;    &lt;slide duration=&quot;5000&quot; id=&quot;{458E5C22-A95F-4890-A91D-66E65C194827}&quot; pptId=&quot;285&quot; transitionDuration=&quot;0&quot;/&gt;&#10;    &lt;slide duration=&quot;5000&quot; id=&quot;{1DAFD1D6-6638-4040-A404-2B5FACFCE205}&quot; pptId=&quot;307&quot; transitionDuration=&quot;0&quot;/&gt;&#10;    &lt;slide duration=&quot;5000&quot; id=&quot;{1F02C295-386C-4A89-A5E0-49CC0F7C0F68}&quot; pptId=&quot;286&quot; transitionDuration=&quot;0&quot;/&gt;&#10;    &lt;slide duration=&quot;5000&quot; id=&quot;{C7EB503D-3B5B-4FA3-98A0-CEC3016C7F59}&quot; pptId=&quot;288&quot; transitionDuration=&quot;0&quot;/&gt;&#10;    &lt;slide duration=&quot;5000&quot; id=&quot;{C44DFB26-D470-400B-99C3-970BF98FABCF}&quot; pptId=&quot;289&quot; transitionDuration=&quot;0&quot;/&gt;&#10;    &lt;slide duration=&quot;5000&quot; id=&quot;{C6FDE8D1-DC19-4A1D-9D1B-3465D32C7276}&quot; pptId=&quot;290&quot; transitionDuration=&quot;0&quot;/&gt;&#10;    &lt;slide duration=&quot;5000&quot; id=&quot;{979FEADD-4C06-4BDF-B92B-D2B6E5EB6825}&quot; pptId=&quot;292&quot; transitionDuration=&quot;0&quot;/&gt;&#10;    &lt;slide duration=&quot;5000&quot; id=&quot;{5D2B9331-8C1C-4759-B7A9-7CA243861E9C}&quot; pptId=&quot;291&quot; transitionDuration=&quot;0&quot;/&gt;&#10;    &lt;slide duration=&quot;5000&quot; id=&quot;{A8417551-076E-4168-851E-27C7EEA064B4}&quot; pptId=&quot;293&quot; transitionDuration=&quot;0&quot;/&gt;&#10;    &lt;slide duration=&quot;5000&quot; id=&quot;{F997AB04-67A3-4499-A711-88F742AB50D2}&quot; pptId=&quot;294&quot; transitionDuration=&quot;0&quot;/&gt;&#10;    &lt;slide duration=&quot;5000&quot; id=&quot;{A5DADAA0-4722-4AC7-8AC6-039106C01A64}&quot; pptId=&quot;295&quot; transitionDuration=&quot;0&quot;/&gt;&#10;    &lt;slide duration=&quot;5000&quot; id=&quot;{775CD8EE-F87A-44B2-85FE-B4B31C561637}&quot; pptId=&quot;296&quot; transitionDuration=&quot;0&quot;/&gt;&#10;    &lt;slide duration=&quot;5000&quot; id=&quot;{87F90F58-4DE7-4EC9-84F3-E5EA7CE1B902}&quot; pptId=&quot;309&quot; transitionDuration=&quot;0&quot;/&gt;&#10;    &lt;slide duration=&quot;5000&quot; id=&quot;{7F3E101F-D734-4C9D-980D-4B2071A42D61}&quot; pptId=&quot;297&quot; transitionDuration=&quot;0&quot;/&gt;&#10;    &lt;slide duration=&quot;5000&quot; id=&quot;{CCBF6D24-A158-49D4-A42E-DC11DDBE1C9E}&quot; pptId=&quot;298&quot; transitionDuration=&quot;0&quot;/&gt;&#10;    &lt;slide duration=&quot;139960&quot; id=&quot;{CFA602A6-12D1-432E-B038-E7A9E8202A09}&quot; pptId=&quot;299&quot; transitionDuration=&quot;0&quot;/&gt;&#10;    &lt;slide duration=&quot;5000&quot; id=&quot;{8E3C188E-115D-42F6-B784-0339C88D3C47}&quot; pptId=&quot;308&quot; transitionDuration=&quot;0&quot;/&gt;&#10;    &lt;slide duration=&quot;5000&quot; id=&quot;{523EB18A-C189-4E60-B560-CFE23AEEDCC6}&quot; pptId=&quot;301&quot; transitionDuration=&quot;0&quot;/&gt;&#10;    &lt;slide duration=&quot;5000&quot; id=&quot;{B0DB1909-AED0-463F-BDF1-9A43EBD14095}&quot; pptId=&quot;302&quot; transitionDuration=&quot;0&quot;/&gt;&#10;    &lt;slide duration=&quot;5000&quot; id=&quot;{F9E00F73-FC45-4DC7-B5D1-AC2ECA8F7BD1}&quot; pptId=&quot;304&quot; transitionDuration=&quot;500&quot;/&gt;&#10;    &lt;slide duration=&quot;5000&quot; id=&quot;{CC589245-BE3D-4974-8AB7-E8DD879FBEF0}&quot; pptId=&quot;306&quot; transitionDuration=&quot;0&quot;/&gt;&#10;  &lt;/slides&gt;&#10;&#10;  &lt;narration&gt;&#10;    &lt;videoTracks&gt;&#10;      &lt;videoTrack duration=&quot;128960&quot; muted=&quot;false&quot; slideId=&quot;{CFA602A6-12D1-432E-B038-E7A9E8202A09}&quot; startTime=&quot;0&quot; stepIndex=&quot;0&quot; volume=&quot;1&quot;&gt;&#10;        &lt;file modifyTime=&quot;2015-03-06T01:30:23&quot; size=&quot;83288764&quot;&gt;&#10;          &lt;path full=&quot;\\UDS\8\ebaker3\Desktop\Global Board Presentation  - N Petrie\Leadership Pack\Leadership Pack_02\video\video1.mp4&quot; relative=&quot;Leadership Pack_02\video\video1.mp4&quot; resource=&quot;video1.mp4&quot;/&gt;&#10;        &lt;/file&gt;&#10;        &lt;video height=&quot;1080&quot; width=&quot;1920&quot;/&gt;&#10;        &lt;audio channels=&quot;2&quot; sampleRate=&quot;44100&quot;/&gt;&#10;      &lt;/videoTrack&gt;&#10;      &lt;videoTrack duration=&quot;139960&quot; muted=&quot;false&quot; slideId=&quot;{6207077D-78C5-4BC9-B3E6-B215C2B52A77}&quot; startTime=&quot;0&quot; stepIndex=&quot;0&quot; volume=&quot;1&quot;&gt;&#10;        &lt;file modifyTime=&quot;2015-03-06T01:32:25&quot; size=&quot;47526755&quot;&gt;&#10;          &lt;path full=&quot;\\UDS\8\ebaker3\Desktop\Global Board Presentation  - N Petrie\Leadership Pack\Leadership Pack_02\video\video2.mp4&quot; relative=&quot;Leadership Pack_02\video\video2.mp4&quot; resource=&quot;video2.mp4&quot;/&gt;&#10;        &lt;/file&gt;&#10;        &lt;video height=&quot;720&quot; width=&quot;1280&quot;/&gt;&#10;        &lt;audio channels=&quot;2&quot; sampleRate=&quot;48000&quot;/&gt;&#10;      &lt;/videoTrack&gt;&#10;    &lt;/videoTracks&gt;&#10;  &lt;/narration&gt;&#10;&#10;&lt;/presentation&gt;&#10;"/>
  <p:tag name="GENSWF_MOVIE_ONCLICK_URL" val="http://"/>
  <p:tag name="GENSWF_MOVIE_ONCLICK_URL_TARGET" val="_self"/>
  <p:tag name="GENSWF_MOVIE_PRESENTATION_END_URL" val="http://"/>
  <p:tag name="GENSWF_MOVIE_PRESENTATION_END_URL_TARGET" val="_self"/>
  <p:tag name="FLASHSPRING_PRESENTATION_REFERENCES" val="F&#10;Leadership Pack_02.pptx&#10;\\UDS\8\ebaker3\Desktop\Global Board Presentation  - N Petrie\Leadership Pack\Leadership Pack_02\attachment\att1\Leadership Pack_02.pptx&#10;_blank&#10;|&#10;"/>
  <p:tag name="ISPRING_PLAYERS_CUSTOMIZATION" val="UEsDBBQAAgAIAEZkZkZaf7mZOgQAAOEOAAAdAAAAdW5pdmVyc2FsL2NvbW1vbl9tZXNzYWdlcy5sbmetV/9u2zYQ/r9A34EQUGADtrQd0KIYEge0xNhCZMmV6DjZDwiMxNhEKDGTKLfZX32aPtieZEfKbuymg6R0gG2YtO+7091335HHpx8LiTa8qoUqT5zXR68cxMtM5aJcnTgLevbzOwfVmpU5k6rkJ06pHHQ6ev7sWLJy1bAVh+/PnyF0XPC6hmU9MquHNRL5iTMfp240m+PwKg2iSZSO/YkzclVxx8p7FKiV+qP64Ze37z6+fvP2x+OXW8s+QMkMB8EhFLJIb171AAppHAUpoJEgDckldUbmc5hdtKCBHxJntP0yzHoekwtnZD477RZxTEKaJoHvkdRP0jCiNhcBocRzRleqQWu24UgrtBH8A9JrDpXUouKoliK3P2QKNsqGdznzohn2wzQmCY19l/pR6IwSVVX3P1lY1ui1qsBdjXJRs2vJc+sTOGN/v6t4Da6ZBk4heOm1gH+qgonyqNN1jJd+OElpFAVJSkJvt+OMSJkjr2LGzUCUGCckBoCK1bx6gm1qWWbNEZZyGMLUn0wDeFMTwlSs1hLeemgccwI1mPOyywo4QmJgV5Iso9gzSQNXiKE7VtcfVJUf8GO/UF3AfuhGQEGX7oFTg7EDhhoLUI6q4pnuApuRJMETko6jSyAy9F00xCI6h3Y7H2JxRRJoEZJ02YT4wp9gQ3jTYjv+7/orY4bO8h6xLAM7k76NUE0NOyal0AW20+phXhLyfgFV83HwjS5uASGxtl4rseEQQpV3swc0xSWe4c/7hf9beob9gHgpEMqLlim1YmecMZCHUmnEpFTmAcAvyzeszDi65hlrgPD38Ldc5PZvptg2kr8a8TdieistL7aqFHrk8sXRwNAOhOxxhEVTQ3ha8+JOd7neC/8pURhi/2cIfR59oP+kbdaxDx0wFqq/BQF5NoIEiir7W/nhGTiatz0PouCXNwN8htEWIFToqRgXkKqDEC4ghQPsl2Sc+BSG7ZJf10J3zjFb2bZA3y5qBgcHyTV/KOw1v1HQE5KzTTvOQNZspTsLujctD7SH+jSAkEMAXLUjESClKCD+vAfmYkZ2GWgl4+BJlqqRuW1RKW6tbEBum4I/nsM3lSrsrmT1jrytap1+TxTtw8Wt0/mAeZIQHLvT1MWhS8wRzjSN7GkEXDQxBTRJAzw25kDKgulsDVp5o5oy7wnUnsI8coYBbJvShLMqW//z6XNPjK8iaXfRdvfXQSDQYUaIyBew30Olef1nFwjF40M7u+hjtT217ux6HmKpD3T4X06HrNX0QhWwddTtF9i2LRqmFLvTGRAysfxTTZV1j959hBmOz0FU7PnKGc1YdQuKRJWSg1Bsqg0B9TDvDxeHRktR8iG236fp5oGpP0+x59lbFDSfFNltO7xyOCtm2+uUhOtUXzB3ikMQvK/weC70QEA7I3byAo3erh/afPN4ZHxZ1fYyevxy7276L1BLAwQUAAIACABGZGZGh2OPsIwEAADIFAAAJwAAAHVuaXZlcnNhbC9mbGFzaF9wdWJsaXNoaW5nX3NldHRpbmdzLnhtbOVYzXLiOBC+8xQqb81xYvK7mRSQIsFUqAHDgrOZnChhC9BGlrySDMOc9mn2wfZJtoUCMSEhYrYmNVV7Stzur7vV6p8PVy6/pgzNiFRU8Kp3eFD2EOGxSCifVL3bqPnx3ENKY55gJjipelx46LJWqmT5iFE1HRCtQVUhMMPVRaar3lTr7ML35/P5AVWZNG8FyzXYVwexSP1MEkW4JtLPGF7AH73IiPJqpRJCFSvqiCRnBNEEQuDURIdZk2E19XyrNsLxw0SKnCfXggmJ5GRU9X4pl4+PzxsrHWuqQVPCzeFUDYRGrC9wklATD2YD+o2gKaGTKQR+eHTioTlN9LTqHZePjB3Q97ftLK3bU2Bj51rAcbh+dJASjROssX20HiUZEwl5JaqmZU7A6IasoKnJV70WWFGy4DilcQRvkMlV1WtEw37QDPpBeB0Mb/ttG6ozImpF7cAJM2i3GsEw7EbBYHgTddp7g6LgS+QE6vWDQRBGQX941eruiXA/zxMm6NRb7T0xd8HVoBXt6ymsd/aF9G66oRvmutvp1cP7vUK7ue8F/XYr/DyMut121Oo9oZaFWSjBir9ZzRWoepHLjZpdtXNvKrR4VrqKaBgnDMsJiUSTQpONMVPEQ39kZPJbjhnVC2i8MkydB0KyuspIrPumqaqeaRTvyZw1CKGBs6eWLZ+uW/bTycbpfeu+cLKXA63ATMowX7TF5N2jPz1bR390dr47/JfCrMxoQkSIpVzOoe3w30xfYeQdHp+d7Q7hFW8VrDWOpzAf9Wq8FSUrrbHgG5PNPKORYMk6rSQdkSTEKSmM/cED5U3QPPTQGEqZQcLrkmLmIarhAuI1WOUjpaleLppmUROBLVhoBHUGWxcST7GEI6qi/DF5ZrTHtYAnqCHxHLaYzYcVv6beI9xF7QbSz8wVEOmiHkis9tBEdcaclFNMnRTvyEhRTVxUr6hwUeuvxoiLcgfLByJRJARz0r8TOUvQQuSI0QeCtEDQ+XkK/00JKu5tNJYiXUqBW2ikGNQ3mlEyJ8mli6N7cJHmgDS9yYi2Hv7M6Tc0ImMhwS7BMygdkFNl7R/sZTjDSj0ZxasYP9gV2wobwZcP5oA4mWFgEvsZhyYlaaZ/hH0MZ+cCXDAmIJsFE5CZGOdQpOZ+Epos1VyO6ex7imfLSzcXuTQK100hHmsTXsQwTijPiavBGHMkOFsgHEPFKlNCMypyBRJbLNa0+q4ALRRRvgx1AlMPnMnErd3Lh0fHJ6dnv55/ujjw//nr7487QY9koMew8WbZwPVOXuiMfMZB38C9yvWccftGuoP3OSNfoFjO2Occ0Bm4xQTfQO7gg28gd7DCLWxTyNRMj6SA38X6H8nE9rat+IYFvEwKlgzqZ+QEoWldYEIuHdq9jSCngYvqMnVOJKMf/O5kEG7BaSa5uQ27Tgf+7Lj/zULuFZaxUwiwTSd2dcM+ZTQFVpK826B8h3Z+l8b6T2zbduWPaazvuqWffhb9XzJmn9YfDja+FKx/fW9+LzNvUsppCnk0PGj9ka12elKu+C+/KpXA2ubXx1rpX1BLAwQUAAIACABGZGZGxmCIeLsCAABQCgAAIQAAAHVuaXZlcnNhbC9mbGFzaF9za2luX3NldHRpbmdzLnhtbJVWUW/bIBB+36+Isvc6W7dlk2ikNs2kSt1arVXfsX2xUTBYcE6Xfz/AuIbErrOgSuG77+OOu+NSondMrD7MZiSTXKonQGSi0BbpsBnLr+ZpgyjFRSYFgsALIVVF+Xz18af7kMQxp1RyD+pczZZm0LtZus85Eu/j69KuMUEmq5qKw70s5EVKs12hZCPyydDKQw2KM7EzzMWP5Xoz6oAzjXcIVRTT5rtd50lqBVqDDenbxq5JFacp8M7Twn3O1PSu3r/9kWzPNEMnu/5k15ispgXESV4sLi+/347zhTk9rsrSrvcFCH/RUC8/2zVK5fQAKj789otdowpZN/X/9EitZGETGmveL+Kbhkuam+dno1rYNSmwF7KOJqvg0+PuGqbefw3fPbHPVUn+aPN6NBBs0VMOK1QNkKTbtTZdyteHBs37gNWWcm0IIdSTHk3Qj7TR3TEx1vP+wCsTeUDyQM94kbypYN3GGzqNDb1gvb5xsyLkvmFBhAr2HgxC7MGe+dvk9YQZgD3zibMcHgQ/nNCPLa2mq/EN9dUM0u+jj/JvzCCo2XYZ63ad1bq6t09XB7490HEqmcNK23ieWQW2biRxWBtTchIUEXTPCopMil+Wlx7cbTRJjgy+14Y7iyBDDkMN52I0YzoM2W6n27H9Ueiv1u5naGb41Zwi0qyszI+Sns+8zjwSc8w8GVbYKWnooO7EVgYaV4oxUUXVDtSzlPxcN0Ii6HOPl+3TGqOTJMgBSYZzTPwhQ8kXTZWC2piaMeiaJsZaXsmKkps/fGHwCnksGDG2SizNcYKyt54MAN8AQFVWduVvN62lajgyDnvg3hoA7sJjNyPadOhYs13jPWwxnA8eOerHgBA0pJ8TfafE8yPAB/gvJqxBQWuYbnmkqXb3it781EzuJpntvHCIub1vpOhkYz9NoAHtf5L/AFBLAwQUAAIACABGZGZGLOLmYF4EAADZEwAAJgAAAHVuaXZlcnNhbC9odG1sX3B1Ymxpc2hpbmdfc2V0dGluZ3MueG1s3VjbciI3EH33V6gmtY8L+BqvC3BhMy5TCwOBcbx+osRIgGKNNJE0sOxTviYftl+yLWRuxsZiK3Gq8mRPT5/TrVbfhvLl15SjCVWaSVEJDgulAFGRSMLEqBLcxTcfzwOkDRYEcyloJRAyQJfVg3KWDzjT4x41BlQ1AhqhLzJTCcbGZBfF4nQ6LTCdKftW8twAvy4kMi1mimoqDFXFjOMZ/DGzjOqgenCAUNmJWpLknCJGwAXBrHeY35qUB0WnNcDJ40jJXJBryaVCajSoBL+USsfH5/WFjmOqs5QKezZdBaEVmwtMCLPuYN5j3ygaUzYag9+HRycBmjJixpXguHRkeUC/uM0zZ3eHwJbnWsJphHkykFKDCTbYPTqLig6pgrBSXTUqp0C6IVvTNPSrWQqciMwETlkSwxtkQ1UJ6nG/G96E3TC6Dvt33aZz1RsRN+Jm6IXpNRv1sB+147DXv41bzb1Bcfgl9gJ1umEvjOKw279qtPdE+J9nhQlbtUZzT8x9eNVrxPtaimqtfSGd23bkh7lutzq16GEv124fOmG32Yg+9+N2uxk3OivUPDHXUrBc3MzmMmS9zNVGzi6quTOWRj5LXU0NdBOO1YjG8oZBkQ0x1zRAf2R09FuOOTMzKLwSNJ1HSrOazmhiuraoKoEtlGBF5wjBNTC2KtnS6bJkP51snL7ozK+d7GVHy9CSMixmTTl6d+9Pz5beH52d73b/JTfLE0aojLBS8z607f6b4VtreYfHZ2e7XXjFWhkbg5Mx9EezaG/rkoXWUIqNzmaf0UBysgzrEHKVQ0RrimEeIGYgwsnyrbH3YG4Yhyy22MPCUJitECdjrMBpvS5/Codt1kk1FATVFZ7CWHIndOLX1DtU+KjdQkC5DSpVPuqhwnoPTVTj3Es5xcxL8Z4ONDPUR/WKSR+17qIx+Ci3sHqkCsVSci/9e5lzgmYyR5w9UmQkglrOU/hvTNH6JEZDJdO5lGNtkOaQsWjC6JSSSx9DD2AizQFpq41T4yz8mbNvaECHUgEvxRNIHZAz7fgLexFnWOsVKV74+MENzUZUD798sAfEZIJhN9iPHMqOppn5N/gxnF1IMMG5hGiuUUBkEpxDktr7IYzM1XyO6W17jCfzS7cXOSeF62bgj+OEFwm0AyZy6kuYYIGk4DOEE8hYbVNowmSuQeKSxVHrn3LQQRETc1dHsL2CMUX8yr10eHR8cnr26/mni0Lx+19/f9wJehrvHY6tNTffr3duet7IZ1vlG7hXtzdv3L6e7tjkvJEvLE3e2OdbnTdwa7d7A7ljw3sDuWPP28LeSJXa7kHW8Lv2+Kf1YHvalot2Nr885uc70ftM+cgWI2wrPjXXvoshSqGP6jwYXmtDN/zdixDi6tVl/MxGba8Df/ac6HbEdtbGq5cLMB9HbhjDhOQshT2DvFvre4cCfZdS2b0Ru0L6h0rlp+L+3/eL/20M3NPyA3zji3v5Fbv5u9MByDd/jqse/ABQSwMEFAACAAgARmRmRm/CXvKYAQAAGwYAAB8AAAB1bml2ZXJzYWwvaHRtbF9za2luX3NldHRpbmdzLmpzjZRNT8MwDIbv+xVVuKKpMKDADbEhIe2AxG6IQ9p5XbU0iZK0rEz77zTZV5KmbPFlefXsdezK3gyi9qAMRc/Rxvw29w/3bjTQmhIVXLs66dFLrSNJijnMihJIQQF5SK2RBSYSjvr2hIScETWuafOpfaVliNjRzBJ5wEIENBnQ6oD2E0qyDom/h38PrLJ2JVmNTiulGB1mjCqgakiZKLFh0NWbOXaFHsxqEGfQBc7AMU3M6SNPjveJDpvLWMkxbaYsZ8MUZ6tcsIrO+/IvGw6i/eSrHRA/Ja8Tx44UUr0rKP3Ek0cd/SQXICXs8z5MdARhglMglm9szj+oY9wtyKPrQhbqQL/c6LBpjnPodCmOR6PHsYvR1qvTzURHl1OwVjtidKvDIQhuQHSsxnc6HJDxil/wAblgue5IB+32/IgShucFzfepYx1BTj9W2/Z171Soef4YOSPEvBFaBsa07NscF4y9Cg6u9LJOQzNPQmIo78W7qg4+RvlbRN+/IoSVwtmybJdDuxnbLmCxAjFjjLSv/z6zWL1Mg+0fUEsDBBQAAgAIAEZkZkYa2uo7qgAAAB8BAAAaAAAAdW5pdmVyc2FsL2kxOG5fcHJlc2V0cy54bWydjzEPwiAQhXd+BbldsFvTAN1M3Bx0NhVRSejRcNT684XUGGeHS+5d3vdeTvWvMfCnS+QjamjEFrhDG68e7xpOx92mBU55wOsQIjoNGIH3hinftHhIjlwmXiKQNDxynjopl2URnqZUEiiGOZdgEjaOsswYUVZSTisKK9v5v+jPDQxjnKvL7EPeoyl7UauFU7IaKnN2KDzeIshqUPLrrsrOlEtFEUr+PGbYG1BLAwQUAAIACABGZGZGlBOzImkAAABuAAAAHAAAAHVuaXZlcnNhbC9sb2NhbF9zZXR0aW5ncy54bWwNzDEOgzAMQNGdU1jeKe3WgcDGVpbSA1jERZEcG5GA4PZk+8PTb/szChy8pWDq8PV4IrDO5oMuDn/TUL8RUib1JKbsUA2h76pWbCb5cs4FJliFLt4mjiUyjxSLHHYRqOFTXv/AHpuuugFQSwMEFAACAAgAQXo1Rs6CCTfsAgAAiAgAABQAAAB1bml2ZXJzYWwvcGxheWVyLnhtbK1VTW/bMAw9p8D+g6F7raRd1zSQW3QFih3WoUDWbbdAtRlbi215klw3/fWj/G3P6VZgBwM2xfdI8ZE0u3pOYucJlBYy9cjCnRMHUl8GIg098vD19nhJri7fHbEs5ntQjgg8kqfCAnhMnAC0r0RmEHzPTeSRnsFFZuJkSkglzB65z5C7i7Qk745m6JJqj0TGZCtKi6JwhUZEGmoZ55ZEu75MaKZAQ2pA0SoN4jTYlfk7Gp9EptTsM9A9ZGbeHrgmaTmetRiQFKeuVCE9mc8X9Mfd57UfQcKPRaoNT30gDlZyVpbykfu7OxnkMWhrm7EqyTUYY5MobTNmVmKxTB2tfI9UDpsEtOYhaDdOQ0IrLJ0As23MdVTz6AGt5dU7UfOWfhv7vWncSuVo55zlj7HQER71IZ11EsjoMCpLyuuWHfTQdNCtZSKOgl+5UBCUn9/aFpkvSBWw7bgyT1cXPh7g2y33jVT7G4RhF9UKuq1obiWaW4JaDreNvu4oSHPbLXCTK2hKNWNPIgD5hSvFbVtcGpUDoyNjjaVDMKPVlWuROkFYZJL47B+0sX4jaX7q15QpAf9DmE9I1NZEpAE83wr0MZBgTQ1gsa3NNVns2phdTjp/THp9PTBVOdai4EUcw1UIOIYBN5x2dnoICoprdPFzNcL2Dg6CIxFGMT5mkmF8epAm4Wo3ydA7OAiOpb+bgLbmtox0XMdRM7UdxOjEOmF+ro1MxEvZnoM9Y1ZlH742cs3RdSbag/P5H6M4iNEM5pZMrC771ttXzeG9nVOjO59NVlkG3YrzACbPKq9mFvJs5BPAluexuenn1OzDHnSU89R0THN9x36XxVq8gFOIwP7pFqe2JhHYnvHIh+VpjwH1xO0yCF+apiIyWktSqXlIOYa1eRJQVJhqVj6i6qGSeRqMtHGz7uegY9xV1wq4E8MWM12cYPPJzCPv8aW+y8XZRXeV88VFgy3zuq8CV7m8YVXXCXedQet+bS/C6pnH199QSwMEFAACAAgARmRmRjXb2a1oAQAA8wIAACkAAAB1bml2ZXJzYWwvc2tpbl9jdXN0b21pemF0aW9uX3NldHRpbmdzLnhtbI1S22obMRB9z1eI/IAljW4LW4OuxZCHQhPyvPWqYYmjLSuFhKKPrzatcdy6tJqnmXPmDDM6fX6ckn3OZX6avg9lmtPnWMqUHvL2CqF+Px/m5dMScyx5c6rcT2mcX3bp67zWWjWXIY3DMtoVzVuMwttDSmrlVMuYYRRJ5qlXyHluG9aB68A2zFFi+81vEj91l7iPqVxW7Tdn6J8Nu5TjUnZpjK9bOGe/h843+LgM49R4eSvYGvU4tTq2BmKES+4r1QAgkOWOOFyl7KQmyGPGMVSjKFBAhHPSiUok5dCy0ImmwnwnEJOMUVepp60baW0ctVVCR4hu07zqbA3BSIwRIQSYq1xAMBg1NjQNDWo9IDgwIKo2mihAwQYTWPXOC8uRol5gXJkxgPHpuKft3p/rVP3vdY7n/IfgxS+4iK7e2lwwV79/XpZGvo1P3w5DiejLkONu/HAd7m5urn958s2/R8Zq1LbxX339A1BLAwQUAAIACABGZGZGhouUu94hAAARRgAAFwAAAHVuaXZlcnNhbC91bml2ZXJzYWwucG5n7Xx7VFNn+i4d56gzI9pOZ1qhSor3C0LFIpVLMhUrUhVFRYSExBoRNVwEjCEhl844o20Fo6DEFklqxaKEZBeQxASS2FIBEyEKJRsISVSIETYkkhBCEpKcHXSqndWes35rzfnnLP5ghb35vu953ud7v/eSHfL5zvhY3z/6/9HHx8c3bsumXT4+v1f7+MxAzp4J31kcOSsLfnktb1fsRh9++4JB+OL36R9u/9DHp4b5p8lP/hd8/YdjW5LzfHz+fNz785r2ECLfx+ejb+M2fbgnHzui2XFmzWGy8RPUbuRtu8/f2TMN7ZFN7/odXPS0et3sLZeXfLni9xufbltSEXjydcqfX/dP+Kfxgz9+PPOLm9cz3ye2S3bIHGLqEJl7FDgK8g2O7+9oE6FsXq/rB2lyvTOPhJa5rYCJblfgtDTz3eXA5KQBNcvH59O3DTyhVsyqICemf7+rPJAQqThbGp1pCsejg6uz5sCUQ7Zb3x76qKOxqm7/jfZzW3u69gLNApxrKEn/19d8fB4uTWF8XlrhpNzrfqsH7DC4bQyPsPF38LzGPc3r4yoDIgUfnRAo7aMJ8K1v1wriIqwXatZEqg300TO4C2/DA29vTcsoOT60Eo+GxyW+7eO9c+jFnfmwuj7zY4sDUoinjhdmwheFi+Pm8SJiIprXwxfN5ytO7y0PXIh/B77o39IRw20/d7bGF7Yqx32ONjnaQjJJnUbN27KJO0naApNkR8j542cS07e0dMP7dfsDxmdahsfVQNKSDeGe003lFeqXK9urHY/mMfJtVoDhMv4JN7FxQ+0arWaZJqvLr2OtADb8vfY81mgQalGKL+EiJqkj8yWPqFgEbewBF/GmC5YYN/focvLbfQ5hnznr1pwTCOqz7yttwYPzEn82KI+n8gw/HBHqgmfddFZ71m7MkiFt9QBtpGu/EJd991OW+uA9xeusN4L7L1cYAC9BwTtjd5dz+lxOmaeA7AevAZiIkDt9lu2uTF16ZTh3CdpWougc1JEaLlzJZoRffiNe/Jy25l0vw9sWysfzXJyFGPml0hyjNLdHnEXnkOQjQkZ145+CTecKtpFPp2rXCAf6WVgph0krZzdEcYxKeXqXO/0T8haheRJIhdnzQwWuLpyryzRhYLjT8Q8IE0HNAirH/QjhvtIYxJGZakv6TAy3gVHKik5kK9wGgu0ng2gAyXdRX/P5VG3rDnAGCxrVQVd7YmK5YQ9pg1txlLDfpWp1eH3sLkQvDSWmEGJ+qlccoxA8+C+iOFZx+s1ej0s26dcTC0R5XM6LkJGhDfbce6LsjxGblLpVykBlHg3JrJP3G5Ture8QuOsq8i7WjDDdT5lG96TSMxk+o5XjHuRIHTGvd1kHaW/h0dL0UZ3HpZNZ7NTLSpS1gKXGOkUmvBrhGUXIKFlQP7hQze63w24qNK3VhG9OlXeff/Ro5eLE5hoiyi/S3P+1HbO5iHaMfH3O2nkrlWGMFjE1vIPSF8Vi9fKKMu0B1effBwqwMNviwPU67s2ZNbS/Kaw2tUFMuKwARO4YKYcw0AD0ZbMV/j+Z/Y39Rjex8UIVTLy+ZiT3u9bDluUM83JAqxcw2HXKoxkKmyG3Wt5CuN+L8uxURmP15LSD3OCCP3r39d5Yt/j71fiY5hrwSNHyBN80v/Whlw5iyK2zSRvYGhB5f1g/Og6sRhhqLH0HPBRLnyWHX4LLIyPf7rJaiJvY/eIM33AuMRkjXbyaozYVeFLAtAJytWs0SWQ8koHG7RggH1euAzWIdMbZ84YHF2UmPrB08VN9niLNrv22D6f9UMBqQcdkB8saaVllhnPQgNlFuEsDQJF4ZJWwzTUsbBtRWVL0/QpTUxkG9iB2ZsaZwg2E+XefjjPcSg+ZqGn9uo7PUphHxRmIT93j2Z7xcA6z8WRWainT1pJqOiE3WU6PrcbZ5VxoIMciClvCU/LUSKsomuWVhlCwoYoHZnqo2E6r1UBMAXLYeD7LZBHLJsXsAiwXg/KsBZxY25tQfbVxOQcYoECjJHJ4GlE3eh8V46QNiDBSaJ6PT/6GAPTMG3Nmb3VnFSc8/urkDw7UV0+kiJTNzMny1Sdb3PiThOODKU1xYZtSS0mhvE+CcSR2v3+6ecKe72L6mwkDDvskZUTVfUENKEDaCC4PCZtkHbCJlFHuo7QiUZvY6H8jt0wx+h5YIO8WbK5wsmORLKYFcviDLr2zVsonktkGmo5F2wJ7RixWeKGlzSIfyfXUYE9eaEkGtmJtGDbT0rjIVqI2galAgjHSnG+nHKCZzF9hpIdEw2aRwW25FHJtaM5glIJ5fvOpM3PWQLom+f56mSIT8Ti3xz9WxVx7yOdupsVJlGAEzIMQxU6rbmk3WWZRUsNtdTPrrQvM+YQ9BfI8NEiby+nqLm3plsXaw3DZSA4YwlGYLJRqtR71Td+J1FJd+mW0kqTJxtb1ZWlsjnyN0kEfCOMZDUgyFiqoG5DaTJlGvMYW45kzwgh4nHvs9z4+2NKW0oQ1JzdGgZ+dq8FHN/uHB3TSnadvbi52pX6c6Jeh2lknzwQNKld14BHJXkLhVr/DKqgUZ7HxXO5cu/+Z0LHhqz+JPYl0GWOeasWFXITI1OWOClHQMHNj4X1mlqgBs6gvCSmcWeWiWxpB14jySFc0Nhgdk9LliFC9W+q8a7VcEmUGZHsCBshp2xSGRUINrg4TwlFC9cb0i2B2KiPagFluEyG1DZPuiiGIUQLnlvbEFsGcv/iFLjItk393XmH5AUjAJ4Nter8N5jbMjNbivy8B1SgWc92A3gYhwTSR2z8xlwFRzqtTtUlZzp8M45eRipo1OqE1vnbyKyCaowQbcYyiA+fVT/IgG9kXtJpzjOsAncMdK33bPilm7mPEVzlFO9igvrtUOYI/crBbQUONKe/7D+e6XOQZcG7u3C3PP5fwCWIZv8c//4AEero2bTa8raQKWMua3V23i3PVk9HBwab0VIF8JA+1UsbXAeacmV8lstGnrlHpRZu5Cmc7cdzAAhgI47hT09CowVrDrlmJfba5gFVElEicxnV6QqNJ2eWfYEO9KfJQy53dLAVoQ9oufp8hmQvVgC1HJHkmMz1X41pYJgqyXYSSgGQrUS8WtW29AacrpRlf4Zc4TlrLW7tUd3urKMqETJnR5k8IzR/u7ylmgiPBCJKMzq/TjZv79TeUI2Y6f7BugTp0F8+USG9jLLFPOhyW+kOXUoAEbNMkksUDszTpA/19SvfZ262Z4DGRgugVKSvPTrtnCMYBREmaLAhhME8imQ1wGCo2sJV6EXYuXGjdVoxeGCedHcH/GIZu2jU8ozVGPrtYnXo2MNVvk9l2u2rOMtGwNGEV86KCW5PmFQycuIALOX3dtVa1s+T7FRycqTclVWujqy9ABiIG/5im4yrUI4m43Sm4WKK67xAtKzUbLji2dVk7HeuE2gcCuZXbgrNxcCGmEECBjOJDOO2OLgrdrsVIZwAOsRiwbq/2KjSeLUi7uc+0Qn7mMjS8GPbqrDp6Kgdtyv+iEA2tP+/EcBqofbR9ogVpofNTpU0rWek7yS+Opr5bQOeAgTN2I9sN4Px62Z+CzBEDDogC2RRiXSuhnl54k+KyGBaxkmx58LklwMfxkxCzIYRT8JRzJYppxVgac8vhbHri3/KwE5taw+SRTBX+YHf+Nr8PA5x9xoLYLv8qMzV0bMB0oMB5LtF3tf0DDm4Ev4uu0V27aM459TVR5mSe539/hEjWiWS09+S0atIBYkyHfmRcZYuw1bPAQOVyQKEnFCsBJ/qkDmuN4Ku+u8WCDFA37kyX/xLbuFOZZs8PUR6Jllmz6qnBjCwV3gC1EYMReTQNVCCRBXdBl6BUpCxc5A1r6u7SR4vgDZkrP1fHDHBOFCfgEQdUDd+oaNWBS3XVGFL0XiPeNwSqdTYL+mKDlVZVCwFDgTVDoE4rKRkKsAzIK/rMTsXKiD3uXjg2j/gj4GCYjNGaxBwFyKDJ+GsFiTo19bIh37HuJjtbOm6lwoujEF6dLD+Ffn0wo1W3nX21cIXIcyt7thggNrQUHidckneXyELWOGX99Z75jxwfAE0UuogeQApBGCxcDMk3wh5mEwYrAfsHyjSP8McOyjA1WLaDZUstiia77QEjqPXk5CwWNABq4BTBsUeA/fy/r0YAhosKC0b1nkC2zJ4fraRmOq8Tk40FHn+VLU1zSIiTsnFYIbWR7fR/oMpTGmxgGLM+IFvyBBI9CbtrQzLPm+eLTESciKo5Ec1UwCVA0mJjWcrzGk7/r/Zwvdni917oLVgGqusz7PCMvcGK72qC1S3lhUS/D1VphPeThWiWfpzcSCQbGbKsgxXJthIIMEzCEQ2DPFOT6WHrw9pbCIflBpDwHcNF5oG295UhLP0JCImX6QpT7fm+fA3EIKNsN6RAjo4Wa0s/zJDClMoxDBmccR+mkY/aCzae+nxfUzNU+v0i/FY3vdYYGTyrkB92CS5M8PLMdezjzHLoYOPdNL+k0Irq0TQNfUrTQhRkldMMUpXrjjvlSf0+jpJQ7EzG7xc3mvrW22QspV6QKoo3Qh1igEoj91kxuT3uW3ap3kxFyp6csLtWNe3Fcq1EDLJF0pfEFzLxkB2TwrtCiJa5wraRy+EgrvXvNROM6dF75QQ2EKgn9MnC7bQAApFMhoOcWWGwLEsqDyznFmZiwPSpzmDbeAQvIQOBDECfOlv4hvNS3cHrrROjl0K/rlabmlrXlL7xlIhtOH3htRWmVgrf7I+bW0y+F7Yv+lqUjvXeTn39Bt/y7JRfluvloVVRxG55Q52Kqec5P4NLVZPpMmWbs+FSlsSwQG12PHGWgJYa07OCbX5bQVsQs057ZzwCn2xcFwOVYbElLWfvCLFTDUd4q7f1edaIrZyTQeiuov/TWGsNvm49eyt1cyWhsWzljBaxDB3S/1Oe5ORqWxn4MFDHAtc0PXWs7SDQEOt28RA26psKjnUymXpkqo86cXKqiVFCRMWt4pzVpkNVKahlYr5Q8bR0NFOyOrgf7k8xJMnqpzUmeQrTEoFqXnGD/3OTRdaEVvBGMxixnf7tqrQGKl1CWBmD3lw/pMlqwLAD1/RjshpmihUqa150HMh7ZZq5vV7xYTU8yTP8LqhDoz7+MifDteKxPjMSSj0mciGNkruof6zQHH3ZrIWJTQszAAsqsjUSDP0xbZNCFnlC9xmJ49Talw0OvuwJwRVNe0/Vhx1Pm9/QjCpm4CpJTZKbnhkVx1e/Muao5M22SHkFC/0/7UqXDF55uUzx2H240MdnwHl8/2WhlgL9NQ4OI/F7fh7g7Z+nln/2t//rr1DIg7/GWara/3HtZxo33BslW75KIr4VBMtg7xPKXCOR8H2fh1Y/9dTrx1NzfY4tnRrvc+vPU4x9MJ97yfr48H/00vDxSTrgpejz6eopKX1uX5z/f5p+lTbx6DQJ5XjANNIdnRxt3K72f1z+w4Z3qtb1T613e5/O3k4yIu0DJTs8X6yJk61Jj2n/bGj46fNeH1qOst+tZPBKK3Qh6ZuIJ17ouzSusqru6nOtguIiEssXPpcXH9dx4+e5W4vjE9Njn4u3r/h4VUTkCyWKK3Z39Tx47gmlS8qr2s8+34+aJYN7piH+axCDbU/7mShpgU1DMkkn7oRIzXYlw230vr+0khwP2fWiJxugtD0vx48rDlvH1dmsGeAaRd76W5LCl+tq6KZGS/yGQ5I/mPusT5JemdNwB+FHux5lqxzTFphojkjNxpeUs2RHf6SURAnmZO4QlbOBlwYLdfp867fkbYTDBcMjY40vrRe7xh8dZXn6DbMQ1GeD9e5jtLEHsQB7q3VB/5WRGDU+q9IA/CxPx4hw3s4GNJdydvRc8GnBaW08Z/ur4Io3jorqqwzzK6uujAQKO9OTftbsmhrw/+axqoqNP64Jv/mvrMpXqOHCNt3hJUa33AKyDv9JE/8Laz77wouWQPTv3Sjc/SurYcbPXVlzPPJVe6oCV2XxhjY0a2NOC+6PvKo299T1W1563JY5mVfUN14xK8k3IYeQqFzbgf+tOTv8fp1BP/Sr4ycifpWUdO6v2gfE/A+Wnu91DLv9zV9d6Tw79NbgiZd+e9yZGLOnL6Urr7ALPyv8V6fU2C59v/03xL3/G3/ZE33wWOevkrMR/ft+1fTNSeG/wWy3zTdLXP6q63e9/lfhXtgDAxNPlv3CVXT62fWNTmMDB9s/T1dgkiQhW/IPs/5zEPJvks8DOpH/ATfS1FX2tIb3HxaZRoQ6t+Q1aPt5g/vCf2pHc0Fw/1Md/iG7QTv5KkEEY3JU87b02b9y74nTyO1kI8XC/Xne2KELD4a24hy7NhzVfBOVFKNW3Pj/OUzywXmMiaaGeciJh7Zt3gBIt9Y/AauIZMpT6y88AYvzOEATnOd5Osu/QqiPjFeZSMdYijCRbQmTbxmfipUaks41tk6GDjCcwU0+5uoMYaLsnQpDniiL+5IWSCjKLPC7Ehqa9pn4Dn9DhsTSHknKlrnGKxGuLL8FU44hM2l7DmU0tL20MhU4mrHVJPO4uUqDJtOe0FkYb8fwZdpHF3GW0WKIF7pNvx6qVVw5KgsyBalDcLb6YGU/35zDBsXxQ+zYgOW4JvFwLabUqc4uyeU4u/PJMieNDx69CCzFdYqpvie4LsIZK2VI/KrJfgVVNWtmJCA5gSvMwUBrpDY0mHd+iIBz9nKd+1jAgyDTW84OlnRsCC5DRcTkU9eplxW5zkkkmKqnL7bBjZA57BbPUIZbl1IOU4hEGEDX2nEzJk8taexfYxPJ8dUJQUq4B4o+FIzT56j0Ig5GQN8TpiREt2CkUjd1oTjrlZ1KmskJw46E+vAQwL3WC9CwaVieXx+M4722Uu8gPPvYTjUu5yhoppi9xnAQh1dRkFxMOFMo13M7La16v0ZxaNCT9VzrAhtAYtCdEyy4eDXcxHJd5j5GVolTMpmyiw3pDWOOXwhACZ2bNtyjtxCC0DM6tOLtfOHBMblhF73t9gUSOS1D3AgUxjsz8zSTX+Xa/QW7kDJj+IhSH6jEa0w0Xk6mpCFISWI03mR3+s8MQXMUeL3NabkLirNw0Zwhaxf0Smak8HKuc/1PmnO0awXMj89fOVq/GeZvWqBwVTvFjakDtRcUoGk33NYBLtFldktMs+Cmp/twVh1j4ZHoSuvk1Oo8kipVvjM9wzn8ShyQhE5ePsU+Okf+9fENW/Sxyxdf7dB/feH8SlMu2jRHzdi0Th+7FoxU5NpjWgRGcsXps5nkYatRMEnpocST3+7TW3C43fK8HsaSMP168lx72Emtnlm/V/jgF+SjiRmKkXGE5B7gfPeiQhV5Zxf9Zl4R1u+2OYfPCl2vd0D9RBS3z5ibofhAuLnayY6lPO0uVTE5RmVBvS69uba1PzaLpdiNbLf0zKovLITsBmSuXQzMIToJV6FXihRK2tPe09VVc/Z1EUNfTzv4xZwtzsh7uWWNaEKqlBnnVxH6N54iVxJWei1K5c4xkhC3Qw/qIyANQWNpHRlnNuQyRDoFSXPNtSEV6VGA74HoGZiB2r5DF1vuWu6l2Xu5OTsA3HRROQ3xmxBQJco1WMko/48Wx/roNELrGkqSOcaAruIxde76gcLr/0Z5ILVJTBrXcDrKOQaAxcdtQ9tae3aW+y3/b7ZuvzF9/815qMlnxli4p9PsYDg6I+PkyefWBabHEA9dfmFRJNzTaZZzqOZBXM3SQaE+o9Uv4WfbXQNwTzdlk1P/0qL/4tZQPvY+Vl3N0tjsY00I97NwlsFW4H0Gmx3MpU6OtsjynHKtPk0kqah8GXGir3lb7os2uInoVE56VAablmbTNMBJ2CITZdh7Qen4YJjR6O1j3Fp9w5xD3uytUJR2OU0yHFKrv7188NFLOjuO+O7zqx8nFfGUQOhNHpQWhFbNFzSLJ8XBzh/gQmmoduopM0exsxRnsc/JgywNFyB9hIhptYcNSFzjaoC/eHD0lfVW9nfVymIyacFpEylXU7SZAhbTYi88wOLlBJkOqRXHSpXAJ7yjqemMeHKASHlu7ObP+lVXXviQUJRmJ7o+e+KgppiOcmfW38wqYwCZpvcF+oXZkO4AWtVvsIniB+jmBeYNccDLNsV6QfV1vfaKQBsmQHJUH5zQRcqN73TF49FpDCHami3Q9ysSdnQ0vaz12B3+Nd78fS1JhmtSOybzijI1keq9dtKAmZqrsc4Vz8lyAxUdnS+PC3tXM3cLpDuEvqpyTPrrqs6vRgAkTir2hL96nFSTKnDH/oklTD35UO+JTuxoenXeKe4+XuCw2UL4VBF5b9ycg8RJoBFis2CS+UZuucJjeeqvNmffiqNQfz6nqt3yY38t8LsVjOIwlmdKTq5hpW9BgwoDlxE78r5Ak+764Igtn4XKWjX4yavSL947nDZcheQg3mwzjH8ShNDZTJV6zRHRZO5nCuanfCdQDRlAaiMKq41L8i0oDtg7HSinIaYhpiGmIaYhpiGmIaYhpiGmIaYhpiGmIaYhpiGmIaYhpiGmIaYhpiGmIaYhpiFePKriuMcqOW5iSjFddvmNl49tTiPo+TYuzjXUKdu7tSNb0XNu3Tf/Rtns1NqkJFsdxzXcKcNu7dBwX30U+f/oQ60+mLsGutvC0XnH+gDK/87TVXNFzUgLyj2qCZfZ2xoAupVLwrnNLJN7WOkefjJA1tv15Cf2vbhZ3sVjhtFb6mMaV5on+73/nIioZw2IRW1iGlGX/UWUx9B3JiBa4Ho4C3XLeUY2ccZ8V1sVpYsyDUFeZk+pHqdO1hP+juTs8FJ7bxVAZkGNR9D3YwYKHOcATw08ldb/jm4F5yFPYeFL2Vudu2hFnnNsx9wGNDkAXuC9ZG1jXpGMpauS2ctkK2XGVP5uzfjSVtt4b/Z9ylj3+LfBX5K1XWBdgZE0opcizL6NFw1e5BJ926qpz+uRIFaFo5fUlYktpjIBe3NFLDOzq4Syew9OaazLB7Ux2k9Iq5VeOZcpdpxOZFTSj1QBtCTNk2t3bWJHL+eHbgG5nVSyhlw4VEMSmqPggfurJtHYLl0l7pshSJcoJB+pLcFAuux1gswqddRpeFhXJjvG2u2ln0qveLbUE5nJqgL3w2sulTNL9uI8eD/1+udjGobW26w2hsemtyK+oWTAUy4Zl3rmvbaqi/AdN8uyy9WPcuPt/lGnajJ3a5506FwanYbmVOukzqdXmeyo44lMCTdrtzUiBr2H6d3jEonH7dTrruBqh4jdMLW7Uisv+yLQFOP6vlmgCKD0QNel7FRimT7EYw4xuSGZG+pMH/M4WQw7yyxe3oU3Vakx4z+1aBOnltvt3diJbe6FVvRuyVsw2ZBk95wB5UZrStQ/vYyWmRd5nsaiHGM9fRIHzdouYDgqGRRiMlLnakmOHueL29JQzh4l1vfTLiKi6rl9qzyHkqw2w+nWsgPB+sp+lR5nlyfRDbUZsxkukOEqYAh1QJ1C9Z3xqiNO2JcUrABYrPI9wB14sTj2VmmzKw/a8ARqbbFHmHOWsgxWhckGrs2V2akClms9i21OCQIsJuGUwouaelfpqociziNCNE6mZ4KZ+zo3oIBEdu3TI5P8+rDpOUCA94Qsk8u6El0a+xUjwTfej25cXfDDIL12+4A547XB3Hn7UEXCU9Ut17FMWLiSLmR+2u4elNC0hqU3Z6w6okOFNl6zUo4T32mPibK+8IKDaalpT6v4dX2gPlxIGdbQNUt5egoj3s4cvHES/dw12kgyp8ZsamOeV/n8xa9nXMmrydTNDi3kcSrQi5N7TYYOypvtbn5N3/q0xd2Ac2cXoZablVcrB4VIkq5bEAxUqwegdndNc7MiIUci1RBsf7HXJUiWLcSrvxW3UYQp7mPHr6pS9ibZnxjmbapfkcSUNDTSMdKP3oeyAhazHf0VXXjY7W+/D07ImN8qrqRL1EEyoFkwIWQ4hUkc3Iw9QzOvWrMA2j50k1Z/4tm/CQilTyoLM2uwLUSXAnyPTchQcIqGwgbnewXfa2/CpUqHUdovxWEiyjCs18fuGQVD9996AdWl+xJByHzNj3ag6DC5ZFuwruXrwo9yyOVEVKLz9k2tr3D938M2R4M7pInCDXH2FEuf2apv22IrymSlzj1E2L/NGak/oQwTfGT9Cg7qZUPruUfDNHqzdZ6NVwV9NHWa5iVKSozIV+AgqQpllDV/HXbhWuFO++dil8kMWfyKTjgbVKotLFye+rijEoh4bluxuREEywGLtCbTE9Fv9t3hZDKfmF21d7rHPZjx+wpsrNU6XKWuDpY9sCUzHu4mkvd4z5/ldfu81YyJYN3ICV2DrqoFDrKfHpFO6kNYjGx64U1ZXabvxwr/k6oysurZcVF4Ref+m9rBi777XbMH9Z4ay9oq8CAcG5bwALzr/f3IeKg+GWEScoc9Pyb1eiTiNIkUDFCb069Stkc0C7YTy6xFMlPmFywVOtxCeMEgr9a98xrtmAKwT5gdCdHe6L/NAngcgF5XhlhMjFHqu98ixNyalJ1HHnyvVxdou9/2GPnCZhVYI1u3JvpQBtpT0oohIfxCdPvGMHi0O2MPENfSLbiRVefhoGyed1c5PUuupCSzpgJcwAEG336SxQQRT4Ycz+Xe5P1uBoUsErVn6BT7aAYa9buvVD4XzSR7H3iN2LDPdHjrPNeRRuceoMV7lHs5FumXmLOZTvDWwW0KqARcpGL28gGneXu8cq1Ar9xkpVye8qkDuDOmd/rMpw/5ou31ztg/cOHgJCRfpx1Tc/no56aOwZlp4q7n5N9bWzuLsH7M3PJJCc1Dbb5KpY/42l20cXUaNYWDi/lpd+JzcDaoh84jlrcZwIaOXLvDP1gfQd5udirC3+c5exjHT0ikQGRUsL3uHOrNLijnQIZ6j/BzapPqXGkt+8k70mrOQmw5PV485eAtrXniajH2+Znuen6mlSGp1hTYURqP6xwqoRx8HOjej1cjNk55T1Dy56Byly5ppsi6tzX+udMSN8zhV0F7n4dwmqVMF+SZ6ypOBJpgslvHi7KpV6kLA+RTe6FAz7ao7rhaPt6NbFf/BeEQtD3fj8fSK2sSwefx7NsCQzlJLouV7XmRRvQepOMnBCJ16tAor0wRN+x8Lp7tJGLyYb3bJQjfbvX3kt6j87htCvDhWni08jGqImozTPJFOk50t/GHTJ0hCVYrnCkaN5lkHrrdiiqtySzh3OVlkbbPs4t0L8b2pI/aLOidtBFv3mgLIxXDmTd7SL0CYY7nG+hlh42RzIToceNe9qwpGl0AvX6ywbr1PONqtUNMEsUT1axFuv4hiF41NbHKef9foagy5wJPoB6JsOTJXiTjWpbbJIw+GEK+a3pWcDZ8STQlo+BNzznycu83ejzbQ+6Ub13QFyBmNf70/VpcZ15j4OADPDoKbOCzT5JyvaUCAG3v3RjwuKbg7hjgWct+f6qm8pH9Vq1FNb4tm/iIPDXo2bGeHqRNgXPXNr7uvc6/NZzBcVoBRip2tvc6CnNCoNS4ZI0NUwUYO9iZQgkTXPPYOZ6VwNSIvpCG3qFwPNoBm0+03V3OuRDu/Q4TH/rqyJTxm7oTJBvjtb8sPh0RRbFN0Yn7KH4Tf+P+f/xvUEsDBBQAAgAIAEZkZkZLmT7tTQAAAGoAAAAbAAAAdW5pdmVyc2FsL3VuaXZlcnNhbC5wbmcueG1ss7GvyM1RKEstKs7Mz7NVMtQzULK34+WyKShKLctMLVeoAIoZ6RlAgJJCpa2SGRK3PDOlJMNWydLEECGWkZqZnlFiq2RuYAYX1AcaCQBQSwECAAAUAAIACABGZGZGWn+5mToEAADhDgAAHQAAAAAAAAABAAAAAAAAAAAAdW5pdmVyc2FsL2NvbW1vbl9tZXNzYWdlcy5sbmdQSwECAAAUAAIACABGZGZGh2OPsIwEAADIFAAAJwAAAAAAAAABAAAAAAB1BAAAdW5pdmVyc2FsL2ZsYXNoX3B1Ymxpc2hpbmdfc2V0dGluZ3MueG1sUEsBAgAAFAACAAgARmRmRsZgiHi7AgAAUAoAACEAAAAAAAAAAQAAAAAARgkAAHVuaXZlcnNhbC9mbGFzaF9za2luX3NldHRpbmdzLnhtbFBLAQIAABQAAgAIAEZkZkYs4uZgXgQAANkTAAAmAAAAAAAAAAEAAAAAAEAMAAB1bml2ZXJzYWwvaHRtbF9wdWJsaXNoaW5nX3NldHRpbmdzLnhtbFBLAQIAABQAAgAIAEZkZkZvwl7ymAEAABsGAAAfAAAAAAAAAAEAAAAAAOIQAAB1bml2ZXJzYWwvaHRtbF9za2luX3NldHRpbmdzLmpzUEsBAgAAFAACAAgARmRmRhra6juqAAAAHwEAABoAAAAAAAAAAQAAAAAAtxIAAHVuaXZlcnNhbC9pMThuX3ByZXNldHMueG1sUEsBAgAAFAACAAgARmRmRpQTsyJpAAAAbgAAABwAAAAAAAAAAQAAAAAAmRMAAHVuaXZlcnNhbC9sb2NhbF9zZXR0aW5ncy54bWxQSwECAAAUAAIACABBejVGzoIJN+wCAACICAAAFAAAAAAAAAABAAAAAAA8FAAAdW5pdmVyc2FsL3BsYXllci54bWxQSwECAAAUAAIACABGZGZGNdvZrWgBAADzAgAAKQAAAAAAAAABAAAAAABaFwAAdW5pdmVyc2FsL3NraW5fY3VzdG9taXphdGlvbl9zZXR0aW5ncy54bWxQSwECAAAUAAIACABGZGZGhouUu94hAAARRgAAFwAAAAAAAAAAAAAAAAAJGQAAdW5pdmVyc2FsL3VuaXZlcnNhbC5wbmdQSwECAAAUAAIACABGZGZGS5k+7U0AAABqAAAAGwAAAAAAAAABAAAAAAAcOwAAdW5pdmVyc2FsL3VuaXZlcnNhbC5wbmcueG1sUEsFBgAAAAALAAsASQMAAKI7AAAAAA=="/>
  <p:tag name="ISPRING_ULTRA_SCORM_COURSE_ID" val="013C15C2-F5D6-4FAE-AFBA-33CD235F6921"/>
  <p:tag name="ISPRING_SCORM_RATE_SLIDES" val="1"/>
  <p:tag name="ISPRING_SCORM_PASSING_SCORE" val="100.0000000000"/>
  <p:tag name="ISPRING_SCORM_ENDPOINT" val="&lt;endpoint&gt;&lt;enable&gt;0&lt;/enable&gt;&lt;lrs&gt;http://&lt;/lrs&gt;&lt;auth&gt;0&lt;/auth&gt;&lt;login&gt;&lt;/login&gt;&lt;password&gt;&lt;/password&gt;&lt;key&gt;&lt;/key&gt;&lt;name&gt;&lt;/name&gt;&lt;email&gt;&lt;/email&gt;&lt;/endpoint&gt;&#10;"/>
  <p:tag name="ISPRINGONLINEFOLDERID" val="0"/>
  <p:tag name="ISPRINGONLINEFOLDERPATH" val="Content List"/>
  <p:tag name="ISPRINGCLOUDFOLDERID" val="0"/>
  <p:tag name="ISPRINGCLOUDFOLDERPATH" val="Content List"/>
  <p:tag name="ISPRING_PRESENTATION_TITLE" val="Leadership Pack_02"/>
  <p:tag name="ISPRING_RESOURCE_PATHS_HASH_PRESENTER" val="2b8c6cf853aa53c67ce71596605a20cd4e8dd1"/>
</p:tagLst>
</file>

<file path=ppt/theme/theme1.xml><?xml version="1.0" encoding="utf-8"?>
<a:theme xmlns:a="http://schemas.openxmlformats.org/drawingml/2006/main" name="KPMG">
  <a:themeElements>
    <a:clrScheme name="KPMG">
      <a:dk1>
        <a:srgbClr val="000000"/>
      </a:dk1>
      <a:lt1>
        <a:srgbClr val="FFFFFF"/>
      </a:lt1>
      <a:dk2>
        <a:srgbClr val="00338D"/>
      </a:dk2>
      <a:lt2>
        <a:srgbClr val="E5E5E5"/>
      </a:lt2>
      <a:accent1>
        <a:srgbClr val="1E49E2"/>
      </a:accent1>
      <a:accent2>
        <a:srgbClr val="00338D"/>
      </a:accent2>
      <a:accent3>
        <a:srgbClr val="0C233C"/>
      </a:accent3>
      <a:accent4>
        <a:srgbClr val="00B8F5"/>
      </a:accent4>
      <a:accent5>
        <a:srgbClr val="7213EA"/>
      </a:accent5>
      <a:accent6>
        <a:srgbClr val="FD349C"/>
      </a:accent6>
      <a:hlink>
        <a:srgbClr val="00B8F5"/>
      </a:hlink>
      <a:folHlink>
        <a:srgbClr val="098E7E"/>
      </a:folHlink>
    </a:clrScheme>
    <a:fontScheme name="KoPub돋움체">
      <a:majorFont>
        <a:latin typeface="KoPub돋움체 Bold"/>
        <a:ea typeface="KoPub돋움체 Bold"/>
        <a:cs typeface=""/>
      </a:majorFont>
      <a:minorFont>
        <a:latin typeface="KoPub돋움체 Medium"/>
        <a:ea typeface="KoPub돋움체 Medium"/>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6"/>
        </a:solidFill>
        <a:ln>
          <a:noFill/>
        </a:ln>
      </a:spPr>
      <a:bodyPr rtlCol="0" anchor="ctr"/>
      <a:lstStyle>
        <a:defPPr algn="l">
          <a:defRPr sz="1000" dirty="0">
            <a:ln>
              <a:solidFill>
                <a:schemeClr val="bg1">
                  <a:lumMod val="75000"/>
                  <a:alpha val="0"/>
                </a:schemeClr>
              </a:solidFill>
            </a:ln>
            <a:solidFill>
              <a:schemeClr val="tx1"/>
            </a:solidFill>
            <a:latin typeface="KoPub돋움체 Medium" panose="02020603020101020101" pitchFamily="18" charset="-127"/>
            <a:ea typeface="KoPub돋움체 Medium" panose="02020603020101020101" pitchFamily="18" charset="-127"/>
          </a:defRPr>
        </a:defPPr>
      </a:lstStyle>
      <a:style>
        <a:lnRef idx="2">
          <a:schemeClr val="accent1">
            <a:shade val="50000"/>
          </a:schemeClr>
        </a:lnRef>
        <a:fillRef idx="1">
          <a:schemeClr val="accent1"/>
        </a:fillRef>
        <a:effectRef idx="0">
          <a:schemeClr val="accent1"/>
        </a:effectRef>
        <a:fontRef idx="minor">
          <a:schemeClr val="lt1"/>
        </a:fontRef>
      </a:style>
    </a:spDef>
    <a:lnDef>
      <a:spPr>
        <a:ln w="3175">
          <a:solidFill>
            <a:schemeClr val="accent6"/>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lgn="l">
          <a:defRPr sz="1000" dirty="0" err="1" smtClean="0">
            <a:ln>
              <a:solidFill>
                <a:schemeClr val="tx2">
                  <a:alpha val="0"/>
                </a:schemeClr>
              </a:solidFill>
            </a:ln>
            <a:solidFill>
              <a:schemeClr val="tx1">
                <a:lumMod val="85000"/>
                <a:lumOff val="15000"/>
              </a:schemeClr>
            </a:solidFill>
            <a:latin typeface="KoPub돋움체 Medium" panose="00000600000000000000" pitchFamily="2" charset="-127"/>
            <a:ea typeface="KoPub돋움체 Medium" panose="00000600000000000000" pitchFamily="2" charset="-127"/>
            <a:cs typeface="Univers for KPMG"/>
          </a:defRPr>
        </a:defPPr>
      </a:lstStyle>
    </a:txDef>
  </a:objectDefaults>
  <a:extraClrSchemeLst/>
  <a:extLst>
    <a:ext uri="{05A4C25C-085E-4340-85A3-A5531E510DB2}">
      <thm15:themeFamily xmlns:thm15="http://schemas.microsoft.com/office/thememl/2012/main" name="프레젠테이션1" id="{489089EA-8B65-4A51-ACF6-BE599E39239C}" vid="{5491D400-7931-423F-A9E4-A85D2329162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8007A509638504CA075577B0A78C43C" ma:contentTypeVersion="79" ma:contentTypeDescription="Create a new document." ma:contentTypeScope="" ma:versionID="f00120920bcee853da363c4d9d6a181b">
  <xsd:schema xmlns:xsd="http://www.w3.org/2001/XMLSchema" xmlns:xs="http://www.w3.org/2001/XMLSchema" xmlns:p="http://schemas.microsoft.com/office/2006/metadata/properties" xmlns:ns1="http://schemas.microsoft.com/sharepoint/v3" xmlns:ns3="1c657212-07cd-4eb2-8173-68663959c5b7" targetNamespace="http://schemas.microsoft.com/office/2006/metadata/properties" ma:root="true" ma:fieldsID="ff9733e702ec93a5e27b10f0a91b5c1f" ns1:_="" ns3:_="">
    <xsd:import namespace="http://schemas.microsoft.com/sharepoint/v3"/>
    <xsd:import namespace="1c657212-07cd-4eb2-8173-68663959c5b7"/>
    <xsd:element name="properties">
      <xsd:complexType>
        <xsd:sequence>
          <xsd:element name="documentManagement">
            <xsd:complexType>
              <xsd:all>
                <xsd:element ref="ns3:KPMGGlobalThumbnailImage" minOccurs="0"/>
                <xsd:element ref="ns3:KPMGGlobalKeyContactPerson" minOccurs="0"/>
                <xsd:element ref="ns1:URL" minOccurs="0"/>
                <xsd:element ref="ns3:Economy" minOccurs="0"/>
                <xsd:element ref="ns3:ERI_x0020_Report_x0020_Type" minOccurs="0"/>
                <xsd:element ref="ns3:Korean_x0020_Title" minOccurs="0"/>
                <xsd:element ref="ns3:Korean_x0020_Abstract" minOccurs="0"/>
                <xsd:element ref="ns3:Big_x0020_Thumbnail_x0020_Image" minOccurs="0"/>
                <xsd:element ref="ns3:Region_kr" minOccurs="0"/>
                <xsd:element ref="ns3:Industry_x0020_Sector_x002f_SubSector_x0020_Selection_metalogix" minOccurs="0"/>
                <xsd:element ref="ns3:Function_x002f_Service_x002f_SubService_x0020_Selection_metalogix" minOccurs="0"/>
                <xsd:element ref="ns3:Language_metalogix" minOccurs="0"/>
                <xsd:element ref="ns3:Media_x0020_Type_metalogix" minOccurs="0"/>
                <xsd:element ref="ns3:Global_x0020_Country_metalogix" minOccurs="0"/>
                <xsd:element ref="ns3:Audience_x0020_Level_metalogix" minOccurs="0"/>
                <xsd:element ref="ns3:Content_x0020_Use_metalogix" minOccurs="0"/>
                <xsd:element ref="ns3:Primary_x0020_Owner_metalogix" minOccurs="0"/>
                <xsd:element ref="ns3:Publication_x0020_Date_metalogix" minOccurs="0"/>
                <xsd:element ref="ns3:Category" minOccurs="0"/>
                <xsd:element ref="ns3:MediaServiceMetadata" minOccurs="0"/>
                <xsd:element ref="ns3:MediaServiceFastMetadata"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URL" ma:index="13" nillable="true" ma:displayName="URL" ma:format="Hyperlink" ma:internalName="URL" ma:readOnly="false">
      <xsd:complexType>
        <xsd:complexContent>
          <xsd:extension base="dms:URL">
            <xsd:sequence>
              <xsd:element name="Url" type="dms:ValidUrl" minOccurs="0" nillable="true"/>
              <xsd:element name="Description" type="xsd:string"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1c657212-07cd-4eb2-8173-68663959c5b7" elementFormDefault="qualified">
    <xsd:import namespace="http://schemas.microsoft.com/office/2006/documentManagement/types"/>
    <xsd:import namespace="http://schemas.microsoft.com/office/infopath/2007/PartnerControls"/>
    <xsd:element name="KPMGGlobalThumbnailImage" ma:index="11" nillable="true" ma:displayName="Thumbnail Image" ma:description="This field is to associate a visual identify of the content&#10;&#10;이미지 저장하는 곳: https://intra.aspac.kpmg.com/sites/kr/ERI/TLimage/Forms/AllItems.aspx" ma:format="Image" ma:internalName="KPMGGlobalThumbnail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KPMGGlobalKeyContactPerson" ma:index="12" nillable="true" ma:displayName="Key Contact Person" ma:description="In addition to the Author field helps identify the Author/Creator/Publisher of the document/content publication. The Key Contact Person field is resulting in end users of the content not able to reach out to the team who helped created the content" ma:list="UserInfo" ma:SharePointGroup="0" ma:internalName="KPMGGlobalKeyContactPerson" ma:readOnly="false" ma:showField="NameWithPictur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conomy" ma:index="14" nillable="true" ma:displayName="Macro Economy" ma:internalName="Economy" ma:readOnly="false">
      <xsd:complexType>
        <xsd:complexContent>
          <xsd:extension base="dms:MultiChoice">
            <xsd:sequence>
              <xsd:element name="Value" maxOccurs="unbounded" minOccurs="0" nillable="true">
                <xsd:simpleType>
                  <xsd:restriction base="dms:Choice">
                    <xsd:enumeration value="국내외경제동향"/>
                  </xsd:restriction>
                </xsd:simpleType>
              </xsd:element>
            </xsd:sequence>
          </xsd:extension>
        </xsd:complexContent>
      </xsd:complexType>
    </xsd:element>
    <xsd:element name="ERI_x0020_Report_x0020_Type" ma:index="15" nillable="true" ma:displayName="ERI Report Type" ma:format="Dropdown" ma:internalName="ERI_x0020_Report_x0020_Type">
      <xsd:simpleType>
        <xsd:restriction base="dms:Choice">
          <xsd:enumeration value="(External Publication)"/>
          <xsd:enumeration value="Samjong Insight"/>
          <xsd:enumeration value="Issue Monitor"/>
          <xsd:enumeration value="Journal Review"/>
          <xsd:enumeration value="Book(단행본)"/>
          <xsd:enumeration value="(Internal Material)"/>
          <xsd:enumeration value="Global Thought Leadership"/>
          <xsd:enumeration value="Market Frontier"/>
          <xsd:enumeration value="Industry Profile"/>
          <xsd:enumeration value="Discussion memo"/>
          <xsd:enumeration value="Morning Briefing"/>
          <xsd:enumeration value="NK Insight"/>
          <xsd:enumeration value="Business Focus"/>
        </xsd:restriction>
      </xsd:simpleType>
    </xsd:element>
    <xsd:element name="Korean_x0020_Title" ma:index="16" nillable="true" ma:displayName="Report Title" ma:description="구 Korea Title 항목입니다." ma:indexed="true" ma:internalName="Korean_x0020_Title" ma:readOnly="false">
      <xsd:simpleType>
        <xsd:restriction base="dms:Text">
          <xsd:maxLength value="255"/>
        </xsd:restriction>
      </xsd:simpleType>
    </xsd:element>
    <xsd:element name="Korean_x0020_Abstract" ma:index="17" nillable="true" ma:displayName="Korean Abstract" ma:internalName="Korean_x0020_Abstract" ma:readOnly="false">
      <xsd:simpleType>
        <xsd:restriction base="dms:Note"/>
      </xsd:simpleType>
    </xsd:element>
    <xsd:element name="Big_x0020_Thumbnail_x0020_Image" ma:index="18" nillable="true" ma:displayName="Big Thumbnail Image" ma:description="Do Not Use" ma:format="Image" ma:internalName="Big_x0020_Thumbnail_x0020_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Region_kr" ma:index="19" nillable="true" ma:displayName="Local Information" ma:description="다중 선택이 가능하도록 생성 0422" ma:internalName="Region_kr" ma:readOnly="false">
      <xsd:complexType>
        <xsd:complexContent>
          <xsd:extension base="dms:MultiChoice">
            <xsd:sequence>
              <xsd:element name="Value" maxOccurs="unbounded" minOccurs="0" nillable="true">
                <xsd:simpleType>
                  <xsd:restriction base="dms:Choice">
                    <xsd:enumeration value="Global"/>
                    <xsd:enumeration value="Asia"/>
                    <xsd:enumeration value="America"/>
                    <xsd:enumeration value="Europe"/>
                    <xsd:enumeration value="MENA(Middle East &amp; Africa)"/>
                  </xsd:restriction>
                </xsd:simpleType>
              </xsd:element>
            </xsd:sequence>
          </xsd:extension>
        </xsd:complexContent>
      </xsd:complexType>
    </xsd:element>
    <xsd:element name="Industry_x0020_Sector_x002f_SubSector_x0020_Selection_metalogix" ma:index="20" nillable="true" ma:displayName="Industry Sector/SubSector Selection_metalogix" ma:description="* 구 작성 창입니다. 입력하지 않는 란입니다." ma:internalName="Industry_x0020_Sector_x002f_SubSector_x0020_Selection_metalogix" ma:readOnly="false">
      <xsd:simpleType>
        <xsd:restriction base="dms:Note"/>
      </xsd:simpleType>
    </xsd:element>
    <xsd:element name="Function_x002f_Service_x002f_SubService_x0020_Selection_metalogix" ma:index="21" nillable="true" ma:displayName="Function/Service/SubService Selection_metalogix" ma:description="* 구 작성 창입니다. 입력하지 않는 란입니다." ma:internalName="Function_x002f_Service_x002f_SubService_x0020_Selection_metalogix" ma:readOnly="false">
      <xsd:simpleType>
        <xsd:restriction base="dms:Note"/>
      </xsd:simpleType>
    </xsd:element>
    <xsd:element name="Language_metalogix" ma:index="22" nillable="true" ma:displayName="Language" ma:default="Korean" ma:format="Dropdown" ma:internalName="Language_metalogix" ma:readOnly="false">
      <xsd:simpleType>
        <xsd:union memberTypes="dms:Text">
          <xsd:simpleType>
            <xsd:restriction base="dms:Choice">
              <xsd:enumeration value="Korean"/>
              <xsd:enumeration value="English"/>
            </xsd:restriction>
          </xsd:simpleType>
        </xsd:union>
      </xsd:simpleType>
    </xsd:element>
    <xsd:element name="Media_x0020_Type_metalogix" ma:index="23" nillable="true" ma:displayName="Media Type" ma:default="PDF" ma:format="RadioButtons" ma:internalName="Media_x0020_Type_metalogix" ma:readOnly="false">
      <xsd:simpleType>
        <xsd:union memberTypes="dms:Text">
          <xsd:simpleType>
            <xsd:restriction base="dms:Choice">
              <xsd:enumeration value="DOC"/>
              <xsd:enumeration value="MSG"/>
              <xsd:enumeration value="PDF"/>
              <xsd:enumeration value="PPT"/>
              <xsd:enumeration value="TXT"/>
            </xsd:restriction>
          </xsd:simpleType>
        </xsd:union>
      </xsd:simpleType>
    </xsd:element>
    <xsd:element name="Global_x0020_Country_metalogix" ma:index="24" nillable="true" ma:displayName="Global Country" ma:description="Identifies the Country who owns the content and where it was created" ma:internalName="Global_x0020_Country_metalogix" ma:readOnly="false">
      <xsd:simpleType>
        <xsd:restriction base="dms:Text">
          <xsd:maxLength value="255"/>
        </xsd:restriction>
      </xsd:simpleType>
    </xsd:element>
    <xsd:element name="Audience_x0020_Level_metalogix" ma:index="25" nillable="true" ma:displayName="Audience Level" ma:default="All" ma:description="All, Partner, Sr. Mgr., Mgr., Associate" ma:format="Dropdown" ma:internalName="Audience_x0020_Level_metalogix" ma:readOnly="false">
      <xsd:simpleType>
        <xsd:restriction base="dms:Choice">
          <xsd:enumeration value="All"/>
          <xsd:enumeration value="Partner"/>
          <xsd:enumeration value="Sr. Mgr."/>
          <xsd:enumeration value="Mgr."/>
          <xsd:enumeration value="Associate"/>
        </xsd:restriction>
      </xsd:simpleType>
    </xsd:element>
    <xsd:element name="Content_x0020_Use_metalogix" ma:index="26" nillable="true" ma:displayName="Content Use" ma:description="Select 'Internal' for internal use only or 'Internal/External' for public use" ma:format="Dropdown" ma:internalName="Content_x0020_Use_metalogix" ma:readOnly="false">
      <xsd:simpleType>
        <xsd:restriction base="dms:Choice">
          <xsd:enumeration value="Internal"/>
          <xsd:enumeration value="Internal/External'"/>
        </xsd:restriction>
      </xsd:simpleType>
    </xsd:element>
    <xsd:element name="Primary_x0020_Owner_metalogix" ma:index="27" nillable="true" ma:displayName="Primary Owner" ma:default="No Selection" ma:description="Identifies the function, industry, business group which owns the content" ma:format="Dropdown" ma:internalName="Primary_x0020_Owner_metalogix" ma:readOnly="false">
      <xsd:simpleType>
        <xsd:restriction base="dms:Choice">
          <xsd:enumeration value="No Selection"/>
          <xsd:enumeration value="Advisory"/>
          <xsd:enumeration value="Audit"/>
          <xsd:enumeration value="Communucations"/>
          <xsd:enumeration value="Finance and Administration"/>
          <xsd:enumeration value="Human Resources"/>
          <xsd:enumeration value="Information Technology"/>
          <xsd:enumeration value="Knowledge Management"/>
          <xsd:enumeration value="Learning &amp; Development"/>
          <xsd:enumeration value="Legal Services"/>
          <xsd:enumeration value="Marketing"/>
          <xsd:enumeration value="Quality &amp; Risk Management"/>
          <xsd:enumeration value="Research"/>
          <xsd:enumeration value="Tax"/>
        </xsd:restriction>
      </xsd:simpleType>
    </xsd:element>
    <xsd:element name="Publication_x0020_Date_metalogix" ma:index="28" nillable="true" ma:displayName="Publication Date" ma:description="Date the content was published" ma:format="DateOnly" ma:internalName="Publication_x0020_Date_metalogix" ma:readOnly="false">
      <xsd:simpleType>
        <xsd:restriction base="dms:DateTime"/>
      </xsd:simpleType>
    </xsd:element>
    <xsd:element name="Category" ma:index="32" nillable="true" ma:displayName="Category" ma:default="All" ma:description="FS/CM/IM/IGH/TMT에서 문서가 보여야 하는 경우 필수로 입력합니다.&#10;입력되지 않은 값은 각각의 페이지에서 표시되지 않습니다." ma:internalName="Category" ma:readOnly="false">
      <xsd:complexType>
        <xsd:complexContent>
          <xsd:extension base="dms:MultiChoiceFillIn">
            <xsd:sequence>
              <xsd:element name="Value" maxOccurs="unbounded" minOccurs="0" nillable="true">
                <xsd:simpleType>
                  <xsd:union memberTypes="dms:Text">
                    <xsd:simpleType>
                      <xsd:restriction base="dms:Choice">
                        <xsd:enumeration value="All"/>
                        <xsd:enumeration value="Consumer Markets"/>
                        <xsd:enumeration value="Financial Services"/>
                        <xsd:enumeration value="Industrial Markets"/>
                        <xsd:enumeration value="Infrastructure, Government and Healthcare"/>
                        <xsd:enumeration value="Technology, Media &amp; Telecommunications"/>
                        <xsd:enumeration value="M&amp;A"/>
                      </xsd:restriction>
                    </xsd:simpleType>
                  </xsd:union>
                </xsd:simpleType>
              </xsd:element>
            </xsd:sequence>
          </xsd:extension>
        </xsd:complexContent>
      </xsd:complexType>
    </xsd:element>
    <xsd:element name="MediaServiceMetadata" ma:index="34" nillable="true" ma:displayName="MediaServiceMetadata" ma:hidden="true" ma:internalName="MediaServiceMetadata" ma:readOnly="true">
      <xsd:simpleType>
        <xsd:restriction base="dms:Note"/>
      </xsd:simpleType>
    </xsd:element>
    <xsd:element name="MediaServiceFastMetadata" ma:index="35" nillable="true" ma:displayName="MediaServiceFastMetadata" ma:hidden="true" ma:internalName="MediaServiceFastMetadata" ma:readOnly="true">
      <xsd:simpleType>
        <xsd:restriction base="dms:Note"/>
      </xsd:simpleType>
    </xsd:element>
    <xsd:element name="MediaServiceObjectDetectorVersions" ma:index="36"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ma:index="8" ma:displayName="Author"/>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ma:index="10" ma:displayName="Comments"/>
        <xsd:element name="keywords" minOccurs="0" maxOccurs="1" type="xsd:string" ma:index="9"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rimary_x0020_Owner_metalogix xmlns="1c657212-07cd-4eb2-8173-68663959c5b7">No Selection</Primary_x0020_Owner_metalogix>
    <Korean_x0020_Title xmlns="1c657212-07cd-4eb2-8173-68663959c5b7">20230901_MF_2023년 하반기 부실채권(NPL) 시장 전망</Korean_x0020_Title>
    <Global_x0020_Country_metalogix xmlns="1c657212-07cd-4eb2-8173-68663959c5b7" xsi:nil="true"/>
    <Economy xmlns="1c657212-07cd-4eb2-8173-68663959c5b7" xsi:nil="true"/>
    <Publication_x0020_Date_metalogix xmlns="1c657212-07cd-4eb2-8173-68663959c5b7">2023-08-31T15:00:00+00:00</Publication_x0020_Date_metalogix>
    <KPMGGlobalThumbnailImage xmlns="1c657212-07cd-4eb2-8173-68663959c5b7">
      <Url xsi:nil="true"/>
      <Description xsi:nil="true"/>
    </KPMGGlobalThumbnailImage>
    <Content_x0020_Use_metalogix xmlns="1c657212-07cd-4eb2-8173-68663959c5b7" xsi:nil="true"/>
    <Language_metalogix xmlns="1c657212-07cd-4eb2-8173-68663959c5b7">Korean</Language_metalogix>
    <URL xmlns="http://schemas.microsoft.com/sharepoint/v3">
      <Url xsi:nil="true"/>
      <Description xsi:nil="true"/>
    </URL>
    <Audience_x0020_Level_metalogix xmlns="1c657212-07cd-4eb2-8173-68663959c5b7">All</Audience_x0020_Level_metalogix>
    <Category xmlns="1c657212-07cd-4eb2-8173-68663959c5b7">
      <Value>All</Value>
      <Value>Financial Services</Value>
    </Category>
    <Korean_x0020_Abstract xmlns="1c657212-07cd-4eb2-8173-68663959c5b7" xsi:nil="true"/>
    <Industry_x0020_Sector_x002f_SubSector_x0020_Selection_metalogix xmlns="1c657212-07cd-4eb2-8173-68663959c5b7" xsi:nil="true"/>
    <ERI_x0020_Report_x0020_Type xmlns="1c657212-07cd-4eb2-8173-68663959c5b7">Market Frontier</ERI_x0020_Report_x0020_Type>
    <Function_x002f_Service_x002f_SubService_x0020_Selection_metalogix xmlns="1c657212-07cd-4eb2-8173-68663959c5b7" xsi:nil="true"/>
    <Media_x0020_Type_metalogix xmlns="1c657212-07cd-4eb2-8173-68663959c5b7">PPT</Media_x0020_Type_metalogix>
    <KPMGGlobalKeyContactPerson xmlns="1c657212-07cd-4eb2-8173-68663959c5b7">
      <UserInfo>
        <DisplayName/>
        <AccountId xsi:nil="true"/>
        <AccountType/>
      </UserInfo>
    </KPMGGlobalKeyContactPerson>
    <Region_kr xmlns="1c657212-07cd-4eb2-8173-68663959c5b7" xsi:nil="true"/>
    <Big_x0020_Thumbnail_x0020_Image xmlns="1c657212-07cd-4eb2-8173-68663959c5b7">
      <Url xsi:nil="true"/>
      <Description xsi:nil="true"/>
    </Big_x0020_Thumbnail_x0020_Image>
  </documentManagement>
</p:properties>
</file>

<file path=customXml/itemProps1.xml><?xml version="1.0" encoding="utf-8"?>
<ds:datastoreItem xmlns:ds="http://schemas.openxmlformats.org/officeDocument/2006/customXml" ds:itemID="{2A39F3F8-D916-473F-B349-29AA0B21F77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1c657212-07cd-4eb2-8173-68663959c5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42430B1-B197-46DA-885B-D6DD7FC33349}">
  <ds:schemaRefs>
    <ds:schemaRef ds:uri="http://schemas.microsoft.com/sharepoint/v3/contenttype/forms"/>
  </ds:schemaRefs>
</ds:datastoreItem>
</file>

<file path=customXml/itemProps3.xml><?xml version="1.0" encoding="utf-8"?>
<ds:datastoreItem xmlns:ds="http://schemas.openxmlformats.org/officeDocument/2006/customXml" ds:itemID="{82ED7A70-E524-458A-AF01-08531447576B}">
  <ds:schemaRefs>
    <ds:schemaRef ds:uri="http://schemas.microsoft.com/office/2006/documentManagement/types"/>
    <ds:schemaRef ds:uri="http://purl.org/dc/dcmitype/"/>
    <ds:schemaRef ds:uri="http://purl.org/dc/elements/1.1/"/>
    <ds:schemaRef ds:uri="http://schemas.openxmlformats.org/package/2006/metadata/core-properties"/>
    <ds:schemaRef ds:uri="a6565e09-5864-4678-8d5f-23ac74c58b18"/>
    <ds:schemaRef ds:uri="http://www.w3.org/XML/1998/namespace"/>
    <ds:schemaRef ds:uri="http://purl.org/dc/terms/"/>
    <ds:schemaRef ds:uri="http://schemas.microsoft.com/office/infopath/2007/PartnerControls"/>
    <ds:schemaRef ds:uri="4243d5be-521d-4052-81ca-f0f31ea6f2da"/>
    <ds:schemaRef ds:uri="e2073511-092b-453c-86c4-757771ac7067"/>
    <ds:schemaRef ds:uri="http://schemas.microsoft.com/office/2006/metadata/properties"/>
    <ds:schemaRef ds:uri="1c657212-07cd-4eb2-8173-68663959c5b7"/>
    <ds:schemaRef ds:uri="http://schemas.microsoft.com/sharepoint/v3"/>
  </ds:schemaRefs>
</ds:datastoreItem>
</file>

<file path=docMetadata/LabelInfo.xml><?xml version="1.0" encoding="utf-8"?>
<clbl:labelList xmlns:clbl="http://schemas.microsoft.com/office/2020/mipLabelMetadata">
  <clbl:label id="{deff24bb-2089-4400-8c8e-f71e680378b2}" enabled="0" method="" siteId="{deff24bb-2089-4400-8c8e-f71e680378b2}" removed="1"/>
</clbl:labelList>
</file>

<file path=docProps/app.xml><?xml version="1.0" encoding="utf-8"?>
<Properties xmlns="http://schemas.openxmlformats.org/officeDocument/2006/extended-properties" xmlns:vt="http://schemas.openxmlformats.org/officeDocument/2006/docPropsVTypes">
  <Template/>
  <TotalTime>28835</TotalTime>
  <Words>9014</Words>
  <Application>Microsoft Office PowerPoint</Application>
  <PresentationFormat>A4 용지(210x297mm)</PresentationFormat>
  <Paragraphs>1350</Paragraphs>
  <Slides>46</Slides>
  <Notes>2</Notes>
  <HiddenSlides>0</HiddenSlides>
  <MMClips>0</MMClips>
  <ScaleCrop>false</ScaleCrop>
  <HeadingPairs>
    <vt:vector size="6" baseType="variant">
      <vt:variant>
        <vt:lpstr>사용한 글꼴</vt:lpstr>
      </vt:variant>
      <vt:variant>
        <vt:i4>11</vt:i4>
      </vt:variant>
      <vt:variant>
        <vt:lpstr>테마</vt:lpstr>
      </vt:variant>
      <vt:variant>
        <vt:i4>1</vt:i4>
      </vt:variant>
      <vt:variant>
        <vt:lpstr>슬라이드 제목</vt:lpstr>
      </vt:variant>
      <vt:variant>
        <vt:i4>46</vt:i4>
      </vt:variant>
    </vt:vector>
  </HeadingPairs>
  <TitlesOfParts>
    <vt:vector size="58" baseType="lpstr">
      <vt:lpstr>KoPub돋움체 Bold</vt:lpstr>
      <vt:lpstr>KoPub돋움체 Light</vt:lpstr>
      <vt:lpstr>KoPub돋움체 Medium</vt:lpstr>
      <vt:lpstr>KPMG Bold</vt:lpstr>
      <vt:lpstr>맑은 고딕</vt:lpstr>
      <vt:lpstr>Arial</vt:lpstr>
      <vt:lpstr>Calibri</vt:lpstr>
      <vt:lpstr>KPMG Extralight</vt:lpstr>
      <vt:lpstr>Univers for KPMG</vt:lpstr>
      <vt:lpstr>Univers for KPMG Light</vt:lpstr>
      <vt:lpstr>Wingdings</vt:lpstr>
      <vt:lpstr>KPMG</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Manager/>
  <Company>KPMG</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20230901_MF_2023년 하반기 부실채권(NPL) 시장 전망</dc:title>
  <dc:subject/>
  <dc:creator>삼정KPMG 경제연구원</dc:creator>
  <cp:keywords/>
  <dc:description/>
  <cp:lastModifiedBy>Jung, Sang-Jee (KR/Deal Adv1)</cp:lastModifiedBy>
  <cp:revision>4006</cp:revision>
  <cp:lastPrinted>2023-06-21T08:01:58Z</cp:lastPrinted>
  <dcterms:created xsi:type="dcterms:W3CDTF">2015-03-05T08:26:34Z</dcterms:created>
  <dcterms:modified xsi:type="dcterms:W3CDTF">2023-12-14T06:54:30Z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0x01010078007A509638504CA075577B0A78C43C</vt:lpwstr>
  </property>
  <property fmtid="{D5CDD505-2E9C-101B-9397-08002B2CF9AE}" pid="3" name="MediaServiceImageTags">
    <vt:lpwstr/>
  </property>
</Properties>
</file>